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media/image100.svg" ContentType="image/svg+xml"/>
  <Override PartName="/ppt/media/image104.svg" ContentType="image/svg+xml"/>
  <Override PartName="/ppt/media/image108.svg" ContentType="image/svg+xml"/>
  <Override PartName="/ppt/media/image11.svg" ContentType="image/svg+xml"/>
  <Override PartName="/ppt/media/image110.svg" ContentType="image/svg+xml"/>
  <Override PartName="/ppt/media/image112.svg" ContentType="image/svg+xml"/>
  <Override PartName="/ppt/media/image114.svg" ContentType="image/svg+xml"/>
  <Override PartName="/ppt/media/image116.svg" ContentType="image/svg+xml"/>
  <Override PartName="/ppt/media/image122.svg" ContentType="image/svg+xml"/>
  <Override PartName="/ppt/media/image124.svg" ContentType="image/svg+xml"/>
  <Override PartName="/ppt/media/image126.svg" ContentType="image/svg+xml"/>
  <Override PartName="/ppt/media/image128.svg" ContentType="image/svg+xml"/>
  <Override PartName="/ppt/media/image130.svg" ContentType="image/svg+xml"/>
  <Override PartName="/ppt/media/image132.svg" ContentType="image/svg+xml"/>
  <Override PartName="/ppt/media/image138.svg" ContentType="image/svg+xml"/>
  <Override PartName="/ppt/media/image140.svg" ContentType="image/svg+xml"/>
  <Override PartName="/ppt/media/image142.svg" ContentType="image/svg+xml"/>
  <Override PartName="/ppt/media/image144.svg" ContentType="image/svg+xml"/>
  <Override PartName="/ppt/media/image152.svg" ContentType="image/svg+xml"/>
  <Override PartName="/ppt/media/image167.svg" ContentType="image/svg+xml"/>
  <Override PartName="/ppt/media/image169.svg" ContentType="image/svg+xml"/>
  <Override PartName="/ppt/media/image172.svg" ContentType="image/svg+xml"/>
  <Override PartName="/ppt/media/image175.svg" ContentType="image/svg+xml"/>
  <Override PartName="/ppt/media/image177.svg" ContentType="image/svg+xml"/>
  <Override PartName="/ppt/media/image180.svg" ContentType="image/svg+xml"/>
  <Override PartName="/ppt/media/image182.svg" ContentType="image/svg+xml"/>
  <Override PartName="/ppt/media/image2.svg" ContentType="image/svg+xml"/>
  <Override PartName="/ppt/media/image24.svg" ContentType="image/svg+xml"/>
  <Override PartName="/ppt/media/image26.svg" ContentType="image/svg+xml"/>
  <Override PartName="/ppt/media/image28.svg" ContentType="image/svg+xml"/>
  <Override PartName="/ppt/media/image30.svg" ContentType="image/svg+xml"/>
  <Override PartName="/ppt/media/image34.svg" ContentType="image/svg+xml"/>
  <Override PartName="/ppt/media/image36.svg" ContentType="image/svg+xml"/>
  <Override PartName="/ppt/media/image51.svg" ContentType="image/svg+xml"/>
  <Override PartName="/ppt/media/image53.svg" ContentType="image/svg+xml"/>
  <Override PartName="/ppt/media/image55.svg" ContentType="image/svg+xml"/>
  <Override PartName="/ppt/media/image68.svg" ContentType="image/svg+xml"/>
  <Override PartName="/ppt/media/image70.svg" ContentType="image/svg+xml"/>
  <Override PartName="/ppt/media/image72.svg" ContentType="image/svg+xml"/>
  <Override PartName="/ppt/media/image74.svg" ContentType="image/svg+xml"/>
  <Override PartName="/ppt/media/image76.svg" ContentType="image/svg+xml"/>
  <Override PartName="/ppt/media/image78.svg" ContentType="image/svg+xml"/>
  <Override PartName="/ppt/media/image83.svg" ContentType="image/svg+xml"/>
  <Override PartName="/ppt/media/image89.svg" ContentType="image/svg+xml"/>
  <Override PartName="/ppt/media/image9.svg" ContentType="image/svg+xml"/>
  <Override PartName="/ppt/media/image96.svg" ContentType="image/svg+xml"/>
  <Override PartName="/ppt/media/image9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handoutMasterIdLst>
    <p:handoutMasterId r:id="rId70"/>
  </p:handout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321"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22" r:id="rId57"/>
    <p:sldId id="309" r:id="rId58"/>
    <p:sldId id="310" r:id="rId59"/>
    <p:sldId id="311" r:id="rId60"/>
    <p:sldId id="312" r:id="rId61"/>
    <p:sldId id="313" r:id="rId62"/>
    <p:sldId id="314" r:id="rId63"/>
    <p:sldId id="353" r:id="rId64"/>
    <p:sldId id="315" r:id="rId65"/>
    <p:sldId id="319" r:id="rId66"/>
    <p:sldId id="317" r:id="rId67"/>
    <p:sldId id="323" r:id="rId68"/>
    <p:sldId id="359" r:id="rId69"/>
  </p:sldIdLst>
  <p:sldSz cx="18288000" cy="10287000"/>
  <p:notesSz cx="6858000" cy="9144000"/>
  <p:embeddedFontLst>
    <p:embeddedFont>
      <p:font typeface="Poppins Bold" panose="00000800000000000000"/>
      <p:bold r:id="rId74"/>
    </p:embeddedFont>
    <p:embeddedFont>
      <p:font typeface="Poppins Medium" panose="00000600000000000000"/>
      <p:regular r:id="rId75"/>
      <p:italic r:id="rId76"/>
    </p:embeddedFont>
    <p:embeddedFont>
      <p:font typeface="Calibri" panose="020F0502020204030204" pitchFamily="34" charset="0"/>
      <p:regular r:id="rId77"/>
      <p:bold r:id="rId78"/>
      <p:italic r:id="rId79"/>
      <p:boldItalic r:id="rId80"/>
    </p:embeddedFont>
    <p:embeddedFont>
      <p:font typeface="微软雅黑" panose="020B0503020204020204" charset="-122"/>
      <p:regular r:id="rId81"/>
    </p:embeddedFont>
    <p:embeddedFont>
      <p:font typeface="等线" panose="02010600030101010101" charset="-122"/>
      <p:regular r:id="rId82"/>
    </p:embeddedFont>
    <p:embeddedFont>
      <p:font typeface="Poppins Medium Bold" panose="02000000000000000000"/>
      <p:bold r:id="rId83"/>
    </p:embeddedFont>
    <p:embeddedFont>
      <p:font typeface="Open Sans Extra Bold" panose="020B0906030804020204"/>
      <p:bold r:id="rId84"/>
    </p:embeddedFont>
    <p:embeddedFont>
      <p:font typeface="Roboto Condensed" panose="02000000000000000000"/>
      <p:regular r:id="rId85"/>
    </p:embeddedFont>
    <p:embeddedFont>
      <p:font typeface="Roboto Condensed Bold" panose="02000000000000000000"/>
      <p:bold r:id="rId86"/>
    </p:embeddedFont>
  </p:embeddedFontLst>
  <p:custDataLst>
    <p:tags r:id="rId8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0" userDrawn="1">
          <p15:clr>
            <a:srgbClr val="A4A3A4"/>
          </p15:clr>
        </p15:guide>
        <p15:guide id="2" pos="285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8B1032C-EA38-4F05-BA0D-38AFFFC7BED3}" styleName="浅色样式 3 - 强调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showGuides="1">
      <p:cViewPr>
        <p:scale>
          <a:sx n="50" d="100"/>
          <a:sy n="50" d="100"/>
        </p:scale>
        <p:origin x="461" y="115"/>
      </p:cViewPr>
      <p:guideLst>
        <p:guide orient="horz" pos="2130"/>
        <p:guide pos="2855"/>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7" Type="http://schemas.openxmlformats.org/officeDocument/2006/relationships/tags" Target="tags/tag16.xml"/><Relationship Id="rId86" Type="http://schemas.openxmlformats.org/officeDocument/2006/relationships/font" Target="fonts/font13.fntdata"/><Relationship Id="rId85" Type="http://schemas.openxmlformats.org/officeDocument/2006/relationships/font" Target="fonts/font12.fntdata"/><Relationship Id="rId84" Type="http://schemas.openxmlformats.org/officeDocument/2006/relationships/font" Target="fonts/font11.fntdata"/><Relationship Id="rId83" Type="http://schemas.openxmlformats.org/officeDocument/2006/relationships/font" Target="fonts/font10.fntdata"/><Relationship Id="rId82" Type="http://schemas.openxmlformats.org/officeDocument/2006/relationships/font" Target="fonts/font9.fntdata"/><Relationship Id="rId81" Type="http://schemas.openxmlformats.org/officeDocument/2006/relationships/font" Target="fonts/font8.fntdata"/><Relationship Id="rId80" Type="http://schemas.openxmlformats.org/officeDocument/2006/relationships/font" Target="fonts/font7.fntdata"/><Relationship Id="rId8" Type="http://schemas.openxmlformats.org/officeDocument/2006/relationships/slide" Target="slides/slide6.xml"/><Relationship Id="rId79" Type="http://schemas.openxmlformats.org/officeDocument/2006/relationships/font" Target="fonts/font6.fntdata"/><Relationship Id="rId78" Type="http://schemas.openxmlformats.org/officeDocument/2006/relationships/font" Target="fonts/font5.fntdata"/><Relationship Id="rId77" Type="http://schemas.openxmlformats.org/officeDocument/2006/relationships/font" Target="fonts/font4.fntdata"/><Relationship Id="rId76" Type="http://schemas.openxmlformats.org/officeDocument/2006/relationships/font" Target="fonts/font3.fntdata"/><Relationship Id="rId75" Type="http://schemas.openxmlformats.org/officeDocument/2006/relationships/font" Target="fonts/font2.fntdata"/><Relationship Id="rId74" Type="http://schemas.openxmlformats.org/officeDocument/2006/relationships/font" Target="fonts/font1.fntdata"/><Relationship Id="rId73" Type="http://schemas.openxmlformats.org/officeDocument/2006/relationships/tableStyles" Target="tableStyles.xml"/><Relationship Id="rId72" Type="http://schemas.openxmlformats.org/officeDocument/2006/relationships/viewProps" Target="viewProps.xml"/><Relationship Id="rId71" Type="http://schemas.openxmlformats.org/officeDocument/2006/relationships/presProps" Target="presProps.xml"/><Relationship Id="rId70" Type="http://schemas.openxmlformats.org/officeDocument/2006/relationships/handoutMaster" Target="handoutMasters/handoutMaster1.xml"/><Relationship Id="rId7" Type="http://schemas.openxmlformats.org/officeDocument/2006/relationships/slide" Target="slides/slide5.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notesMaster" Target="notesMasters/notesMaster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1CEFE1-C527-47DA-A13D-34848110AF6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FE3E88-7662-4C32-A0D1-593A3101143E}"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EFE3E88-7662-4C32-A0D1-593A3101143E}"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6.svg"/><Relationship Id="rId4" Type="http://schemas.openxmlformats.org/officeDocument/2006/relationships/image" Target="../media/image35.png"/><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7.png"/><Relationship Id="rId1"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png"/><Relationship Id="rId1" Type="http://schemas.openxmlformats.org/officeDocument/2006/relationships/image" Target="../media/image38.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3" Type="http://schemas.openxmlformats.org/officeDocument/2006/relationships/image" Target="../media/image4.png"/><Relationship Id="rId2" Type="http://schemas.openxmlformats.org/officeDocument/2006/relationships/image" Target="../media/image40.png"/><Relationship Id="rId1"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4.png"/><Relationship Id="rId1" Type="http://schemas.openxmlformats.org/officeDocument/2006/relationships/image" Target="../media/image21.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6.png"/><Relationship Id="rId1" Type="http://schemas.openxmlformats.org/officeDocument/2006/relationships/image" Target="../media/image4.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png"/><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32.jpeg"/></Relationships>
</file>

<file path=ppt/slides/_rels/slide19.xml.rels><?xml version="1.0" encoding="UTF-8" standalone="yes"?>
<Relationships xmlns="http://schemas.openxmlformats.org/package/2006/relationships"><Relationship Id="rId9" Type="http://schemas.openxmlformats.org/officeDocument/2006/relationships/image" Target="../media/image55.svg"/><Relationship Id="rId8" Type="http://schemas.openxmlformats.org/officeDocument/2006/relationships/image" Target="../media/image54.png"/><Relationship Id="rId7" Type="http://schemas.openxmlformats.org/officeDocument/2006/relationships/image" Target="../media/image53.svg"/><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3" Type="http://schemas.openxmlformats.org/officeDocument/2006/relationships/image" Target="../media/image14.png"/><Relationship Id="rId2" Type="http://schemas.openxmlformats.org/officeDocument/2006/relationships/image" Target="../media/image21.png"/><Relationship Id="rId10" Type="http://schemas.openxmlformats.org/officeDocument/2006/relationships/slideLayout" Target="../slideLayouts/slideLayout7.xml"/><Relationship Id="rId1" Type="http://schemas.openxmlformats.org/officeDocument/2006/relationships/image" Target="../media/image49.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image" Target="../media/image56.jpeg"/><Relationship Id="rId3" Type="http://schemas.openxmlformats.org/officeDocument/2006/relationships/image" Target="../media/image4.png"/><Relationship Id="rId2" Type="http://schemas.openxmlformats.org/officeDocument/2006/relationships/image" Target="../media/image48.png"/><Relationship Id="rId1"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7.png"/><Relationship Id="rId1"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8.png"/><Relationship Id="rId1"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9.jpeg"/><Relationship Id="rId1" Type="http://schemas.openxmlformats.org/officeDocument/2006/relationships/image" Target="../media/image4.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2.jpeg"/><Relationship Id="rId1"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4.png"/><Relationship Id="rId1" Type="http://schemas.openxmlformats.org/officeDocument/2006/relationships/image" Target="../media/image4.png"/></Relationships>
</file>

<file path=ppt/slides/_rels/slide27.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42.png"/><Relationship Id="rId3" Type="http://schemas.openxmlformats.org/officeDocument/2006/relationships/image" Target="../media/image61.png"/><Relationship Id="rId2" Type="http://schemas.openxmlformats.org/officeDocument/2006/relationships/image" Target="../media/image4.png"/><Relationship Id="rId1"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4.png"/><Relationship Id="rId1" Type="http://schemas.openxmlformats.org/officeDocument/2006/relationships/image" Target="../media/image21.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6.jpeg"/><Relationship Id="rId2" Type="http://schemas.openxmlformats.org/officeDocument/2006/relationships/image" Target="../media/image4.png"/><Relationship Id="rId1" Type="http://schemas.openxmlformats.org/officeDocument/2006/relationships/image" Target="../media/image65.jpeg"/></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4.png"/><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png"/></Relationships>
</file>

<file path=ppt/slides/_rels/slide30.xml.rels><?xml version="1.0" encoding="UTF-8" standalone="yes"?>
<Relationships xmlns="http://schemas.openxmlformats.org/package/2006/relationships"><Relationship Id="rId9" Type="http://schemas.openxmlformats.org/officeDocument/2006/relationships/image" Target="../media/image72.svg"/><Relationship Id="rId8" Type="http://schemas.openxmlformats.org/officeDocument/2006/relationships/image" Target="../media/image71.png"/><Relationship Id="rId7" Type="http://schemas.openxmlformats.org/officeDocument/2006/relationships/image" Target="../media/image70.svg"/><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 Id="rId3" Type="http://schemas.openxmlformats.org/officeDocument/2006/relationships/image" Target="../media/image4.png"/><Relationship Id="rId2" Type="http://schemas.openxmlformats.org/officeDocument/2006/relationships/image" Target="../media/image48.png"/><Relationship Id="rId12" Type="http://schemas.openxmlformats.org/officeDocument/2006/relationships/slideLayout" Target="../slideLayouts/slideLayout7.xml"/><Relationship Id="rId11" Type="http://schemas.openxmlformats.org/officeDocument/2006/relationships/image" Target="../media/image74.svg"/><Relationship Id="rId10" Type="http://schemas.openxmlformats.org/officeDocument/2006/relationships/image" Target="../media/image73.png"/><Relationship Id="rId1" Type="http://schemas.openxmlformats.org/officeDocument/2006/relationships/image" Target="../media/image47.png"/></Relationships>
</file>

<file path=ppt/slides/_rels/slide3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 Id="rId3" Type="http://schemas.openxmlformats.org/officeDocument/2006/relationships/image" Target="../media/image75.png"/><Relationship Id="rId2" Type="http://schemas.openxmlformats.org/officeDocument/2006/relationships/image" Target="../media/image64.png"/><Relationship Id="rId1" Type="http://schemas.openxmlformats.org/officeDocument/2006/relationships/image" Target="../media/image4.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33.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7" Type="http://schemas.openxmlformats.org/officeDocument/2006/relationships/slideLayout" Target="../slideLayouts/slideLayout7.xml"/><Relationship Id="rId16" Type="http://schemas.openxmlformats.org/officeDocument/2006/relationships/image" Target="../media/image4.png"/><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9.png"/><Relationship Id="rId1"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0.png"/><Relationship Id="rId1" Type="http://schemas.openxmlformats.org/officeDocument/2006/relationships/image" Target="../media/image4.png"/></Relationships>
</file>

<file path=ppt/slides/_rels/slide3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svg"/><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image" Target="../media/image4.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5.png"/><Relationship Id="rId1"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6.pn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4.png"/><Relationship Id="rId2" Type="http://schemas.openxmlformats.org/officeDocument/2006/relationships/image" Target="../media/image11.svg"/><Relationship Id="rId1" Type="http://schemas.openxmlformats.org/officeDocument/2006/relationships/image" Target="../media/image10.png"/></Relationships>
</file>

<file path=ppt/slides/_rels/slide40.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image" Target="../media/image94.jpeg"/><Relationship Id="rId7" Type="http://schemas.openxmlformats.org/officeDocument/2006/relationships/image" Target="../media/image93.jpeg"/><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 Id="rId3" Type="http://schemas.openxmlformats.org/officeDocument/2006/relationships/image" Target="../media/image89.svg"/><Relationship Id="rId2" Type="http://schemas.openxmlformats.org/officeDocument/2006/relationships/image" Target="../media/image88.png"/><Relationship Id="rId10" Type="http://schemas.openxmlformats.org/officeDocument/2006/relationships/slideLayout" Target="../slideLayouts/slideLayout7.xml"/><Relationship Id="rId1" Type="http://schemas.openxmlformats.org/officeDocument/2006/relationships/image" Target="../media/image87.jpeg"/></Relationships>
</file>

<file path=ppt/slides/_rels/slide4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4.png"/><Relationship Id="rId7" Type="http://schemas.openxmlformats.org/officeDocument/2006/relationships/image" Target="../media/image101.png"/><Relationship Id="rId6" Type="http://schemas.openxmlformats.org/officeDocument/2006/relationships/image" Target="../media/image100.svg"/><Relationship Id="rId5" Type="http://schemas.openxmlformats.org/officeDocument/2006/relationships/image" Target="../media/image99.png"/><Relationship Id="rId4" Type="http://schemas.openxmlformats.org/officeDocument/2006/relationships/image" Target="../media/image98.svg"/><Relationship Id="rId3" Type="http://schemas.openxmlformats.org/officeDocument/2006/relationships/image" Target="../media/image97.png"/><Relationship Id="rId2" Type="http://schemas.openxmlformats.org/officeDocument/2006/relationships/image" Target="../media/image96.svg"/><Relationship Id="rId1" Type="http://schemas.openxmlformats.org/officeDocument/2006/relationships/image" Target="../media/image95.png"/></Relationships>
</file>

<file path=ppt/slides/_rels/slide4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04.svg"/><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image" Target="../media/image4.png"/></Relationships>
</file>

<file path=ppt/slides/_rels/slide4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image" Target="../media/image105.png"/><Relationship Id="rId3" Type="http://schemas.openxmlformats.org/officeDocument/2006/relationships/image" Target="../media/image4.png"/><Relationship Id="rId2" Type="http://schemas.openxmlformats.org/officeDocument/2006/relationships/image" Target="../media/image48.png"/><Relationship Id="rId1" Type="http://schemas.openxmlformats.org/officeDocument/2006/relationships/image" Target="../media/image47.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45.xml.rels><?xml version="1.0" encoding="UTF-8" standalone="yes"?>
<Relationships xmlns="http://schemas.openxmlformats.org/package/2006/relationships"><Relationship Id="rId9" Type="http://schemas.openxmlformats.org/officeDocument/2006/relationships/image" Target="../media/image114.svg"/><Relationship Id="rId8" Type="http://schemas.openxmlformats.org/officeDocument/2006/relationships/image" Target="../media/image113.png"/><Relationship Id="rId7" Type="http://schemas.openxmlformats.org/officeDocument/2006/relationships/image" Target="../media/image112.svg"/><Relationship Id="rId6" Type="http://schemas.openxmlformats.org/officeDocument/2006/relationships/image" Target="../media/image111.png"/><Relationship Id="rId5" Type="http://schemas.openxmlformats.org/officeDocument/2006/relationships/image" Target="../media/image110.svg"/><Relationship Id="rId4" Type="http://schemas.openxmlformats.org/officeDocument/2006/relationships/image" Target="../media/image109.png"/><Relationship Id="rId3" Type="http://schemas.openxmlformats.org/officeDocument/2006/relationships/image" Target="../media/image108.svg"/><Relationship Id="rId2" Type="http://schemas.openxmlformats.org/officeDocument/2006/relationships/image" Target="../media/image107.png"/><Relationship Id="rId13" Type="http://schemas.openxmlformats.org/officeDocument/2006/relationships/slideLayout" Target="../slideLayouts/slideLayout7.xml"/><Relationship Id="rId12" Type="http://schemas.openxmlformats.org/officeDocument/2006/relationships/image" Target="../media/image117.png"/><Relationship Id="rId11" Type="http://schemas.openxmlformats.org/officeDocument/2006/relationships/image" Target="../media/image116.svg"/><Relationship Id="rId10" Type="http://schemas.openxmlformats.org/officeDocument/2006/relationships/image" Target="../media/image115.png"/><Relationship Id="rId1" Type="http://schemas.openxmlformats.org/officeDocument/2006/relationships/image" Target="../media/image21.png"/></Relationships>
</file>

<file path=ppt/slides/_rels/slide4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19.png"/><Relationship Id="rId2" Type="http://schemas.openxmlformats.org/officeDocument/2006/relationships/image" Target="../media/image21.png"/><Relationship Id="rId1" Type="http://schemas.openxmlformats.org/officeDocument/2006/relationships/image" Target="../media/image118.png"/></Relationships>
</file>

<file path=ppt/slides/_rels/slide47.xml.rels><?xml version="1.0" encoding="UTF-8" standalone="yes"?>
<Relationships xmlns="http://schemas.openxmlformats.org/package/2006/relationships"><Relationship Id="rId9" Type="http://schemas.openxmlformats.org/officeDocument/2006/relationships/image" Target="../media/image127.png"/><Relationship Id="rId8" Type="http://schemas.openxmlformats.org/officeDocument/2006/relationships/image" Target="../media/image126.svg"/><Relationship Id="rId7" Type="http://schemas.openxmlformats.org/officeDocument/2006/relationships/image" Target="../media/image125.png"/><Relationship Id="rId6" Type="http://schemas.openxmlformats.org/officeDocument/2006/relationships/image" Target="../media/image124.svg"/><Relationship Id="rId5" Type="http://schemas.openxmlformats.org/officeDocument/2006/relationships/image" Target="../media/image123.png"/><Relationship Id="rId4" Type="http://schemas.openxmlformats.org/officeDocument/2006/relationships/image" Target="../media/image122.svg"/><Relationship Id="rId3" Type="http://schemas.openxmlformats.org/officeDocument/2006/relationships/image" Target="../media/image121.png"/><Relationship Id="rId2" Type="http://schemas.openxmlformats.org/officeDocument/2006/relationships/image" Target="../media/image120.png"/><Relationship Id="rId15" Type="http://schemas.openxmlformats.org/officeDocument/2006/relationships/slideLayout" Target="../slideLayouts/slideLayout7.xml"/><Relationship Id="rId14" Type="http://schemas.openxmlformats.org/officeDocument/2006/relationships/image" Target="../media/image132.svg"/><Relationship Id="rId13" Type="http://schemas.openxmlformats.org/officeDocument/2006/relationships/image" Target="../media/image131.png"/><Relationship Id="rId12" Type="http://schemas.openxmlformats.org/officeDocument/2006/relationships/image" Target="../media/image130.svg"/><Relationship Id="rId11" Type="http://schemas.openxmlformats.org/officeDocument/2006/relationships/image" Target="../media/image129.png"/><Relationship Id="rId10" Type="http://schemas.openxmlformats.org/officeDocument/2006/relationships/image" Target="../media/image128.svg"/><Relationship Id="rId1" Type="http://schemas.openxmlformats.org/officeDocument/2006/relationships/image" Target="../media/image4.png"/></Relationships>
</file>

<file path=ppt/slides/_rels/slide48.xml.rels><?xml version="1.0" encoding="UTF-8" standalone="yes"?>
<Relationships xmlns="http://schemas.openxmlformats.org/package/2006/relationships"><Relationship Id="rId9" Type="http://schemas.openxmlformats.org/officeDocument/2006/relationships/image" Target="../media/image140.svg"/><Relationship Id="rId8" Type="http://schemas.openxmlformats.org/officeDocument/2006/relationships/image" Target="../media/image139.png"/><Relationship Id="rId7" Type="http://schemas.openxmlformats.org/officeDocument/2006/relationships/image" Target="../media/image138.svg"/><Relationship Id="rId6" Type="http://schemas.openxmlformats.org/officeDocument/2006/relationships/image" Target="../media/image137.png"/><Relationship Id="rId5" Type="http://schemas.openxmlformats.org/officeDocument/2006/relationships/image" Target="../media/image4.png"/><Relationship Id="rId4" Type="http://schemas.openxmlformats.org/officeDocument/2006/relationships/image" Target="../media/image136.png"/><Relationship Id="rId3" Type="http://schemas.openxmlformats.org/officeDocument/2006/relationships/image" Target="../media/image135.png"/><Relationship Id="rId2" Type="http://schemas.openxmlformats.org/officeDocument/2006/relationships/image" Target="../media/image134.png"/><Relationship Id="rId10" Type="http://schemas.openxmlformats.org/officeDocument/2006/relationships/slideLayout" Target="../slideLayouts/slideLayout7.xml"/><Relationship Id="rId1" Type="http://schemas.openxmlformats.org/officeDocument/2006/relationships/image" Target="../media/image133.png"/></Relationships>
</file>

<file path=ppt/slides/_rels/slide4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44.svg"/><Relationship Id="rId4" Type="http://schemas.openxmlformats.org/officeDocument/2006/relationships/image" Target="../media/image143.png"/><Relationship Id="rId3" Type="http://schemas.openxmlformats.org/officeDocument/2006/relationships/image" Target="../media/image142.svg"/><Relationship Id="rId2" Type="http://schemas.openxmlformats.org/officeDocument/2006/relationships/image" Target="../media/image141.pn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png"/><Relationship Id="rId1" Type="http://schemas.openxmlformats.org/officeDocument/2006/relationships/image" Target="../media/image12.png"/></Relationships>
</file>

<file path=ppt/slides/_rels/slide50.xml.rels><?xml version="1.0" encoding="UTF-8" standalone="yes"?>
<Relationships xmlns="http://schemas.openxmlformats.org/package/2006/relationships"><Relationship Id="rId9" Type="http://schemas.openxmlformats.org/officeDocument/2006/relationships/image" Target="../media/image152.svg"/><Relationship Id="rId8" Type="http://schemas.openxmlformats.org/officeDocument/2006/relationships/image" Target="../media/image151.png"/><Relationship Id="rId7" Type="http://schemas.openxmlformats.org/officeDocument/2006/relationships/image" Target="../media/image150.png"/><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 Id="rId3" Type="http://schemas.openxmlformats.org/officeDocument/2006/relationships/image" Target="../media/image146.png"/><Relationship Id="rId2" Type="http://schemas.openxmlformats.org/officeDocument/2006/relationships/image" Target="../media/image145.png"/><Relationship Id="rId10" Type="http://schemas.openxmlformats.org/officeDocument/2006/relationships/slideLayout" Target="../slideLayouts/slideLayout7.xml"/><Relationship Id="rId1" Type="http://schemas.openxmlformats.org/officeDocument/2006/relationships/image" Target="../media/image4.png"/></Relationships>
</file>

<file path=ppt/slides/_rels/slide51.xml.rels><?xml version="1.0" encoding="UTF-8" standalone="yes"?>
<Relationships xmlns="http://schemas.openxmlformats.org/package/2006/relationships"><Relationship Id="rId9" Type="http://schemas.openxmlformats.org/officeDocument/2006/relationships/image" Target="../media/image160.png"/><Relationship Id="rId8" Type="http://schemas.openxmlformats.org/officeDocument/2006/relationships/image" Target="../media/image159.png"/><Relationship Id="rId7" Type="http://schemas.openxmlformats.org/officeDocument/2006/relationships/image" Target="../media/image158.png"/><Relationship Id="rId6" Type="http://schemas.openxmlformats.org/officeDocument/2006/relationships/image" Target="../media/image157.png"/><Relationship Id="rId5" Type="http://schemas.openxmlformats.org/officeDocument/2006/relationships/image" Target="../media/image156.GIF"/><Relationship Id="rId4" Type="http://schemas.openxmlformats.org/officeDocument/2006/relationships/image" Target="../media/image155.png"/><Relationship Id="rId3" Type="http://schemas.openxmlformats.org/officeDocument/2006/relationships/image" Target="../media/image154.png"/><Relationship Id="rId2" Type="http://schemas.openxmlformats.org/officeDocument/2006/relationships/image" Target="../media/image153.png"/><Relationship Id="rId10" Type="http://schemas.openxmlformats.org/officeDocument/2006/relationships/slideLayout" Target="../slideLayouts/slideLayout7.xml"/><Relationship Id="rId1" Type="http://schemas.openxmlformats.org/officeDocument/2006/relationships/image" Target="../media/image4.png"/></Relationships>
</file>

<file path=ppt/slides/_rels/slide52.xml.rels><?xml version="1.0" encoding="UTF-8" standalone="yes"?>
<Relationships xmlns="http://schemas.openxmlformats.org/package/2006/relationships"><Relationship Id="rId9" Type="http://schemas.openxmlformats.org/officeDocument/2006/relationships/image" Target="../media/image166.png"/><Relationship Id="rId8" Type="http://schemas.openxmlformats.org/officeDocument/2006/relationships/image" Target="../media/image165.png"/><Relationship Id="rId7" Type="http://schemas.openxmlformats.org/officeDocument/2006/relationships/image" Target="../media/image164.png"/><Relationship Id="rId6" Type="http://schemas.openxmlformats.org/officeDocument/2006/relationships/image" Target="../media/image160.png"/><Relationship Id="rId5" Type="http://schemas.openxmlformats.org/officeDocument/2006/relationships/image" Target="../media/image163.png"/><Relationship Id="rId4" Type="http://schemas.openxmlformats.org/officeDocument/2006/relationships/image" Target="../media/image4.png"/><Relationship Id="rId3" Type="http://schemas.openxmlformats.org/officeDocument/2006/relationships/image" Target="../media/image106.png"/><Relationship Id="rId26" Type="http://schemas.openxmlformats.org/officeDocument/2006/relationships/slideLayout" Target="../slideLayouts/slideLayout7.xml"/><Relationship Id="rId25" Type="http://schemas.openxmlformats.org/officeDocument/2006/relationships/image" Target="../media/image182.svg"/><Relationship Id="rId24" Type="http://schemas.openxmlformats.org/officeDocument/2006/relationships/image" Target="../media/image181.png"/><Relationship Id="rId23" Type="http://schemas.openxmlformats.org/officeDocument/2006/relationships/image" Target="../media/image180.svg"/><Relationship Id="rId22" Type="http://schemas.openxmlformats.org/officeDocument/2006/relationships/image" Target="../media/image179.png"/><Relationship Id="rId21" Type="http://schemas.openxmlformats.org/officeDocument/2006/relationships/image" Target="../media/image178.png"/><Relationship Id="rId20" Type="http://schemas.openxmlformats.org/officeDocument/2006/relationships/image" Target="../media/image177.svg"/><Relationship Id="rId2" Type="http://schemas.openxmlformats.org/officeDocument/2006/relationships/image" Target="../media/image162.jpeg"/><Relationship Id="rId19" Type="http://schemas.openxmlformats.org/officeDocument/2006/relationships/image" Target="../media/image176.png"/><Relationship Id="rId18" Type="http://schemas.openxmlformats.org/officeDocument/2006/relationships/image" Target="../media/image175.svg"/><Relationship Id="rId17" Type="http://schemas.openxmlformats.org/officeDocument/2006/relationships/image" Target="../media/image174.png"/><Relationship Id="rId16" Type="http://schemas.openxmlformats.org/officeDocument/2006/relationships/image" Target="../media/image173.png"/><Relationship Id="rId15" Type="http://schemas.openxmlformats.org/officeDocument/2006/relationships/image" Target="../media/image172.svg"/><Relationship Id="rId14" Type="http://schemas.openxmlformats.org/officeDocument/2006/relationships/image" Target="../media/image171.png"/><Relationship Id="rId13" Type="http://schemas.openxmlformats.org/officeDocument/2006/relationships/image" Target="../media/image170.png"/><Relationship Id="rId12" Type="http://schemas.openxmlformats.org/officeDocument/2006/relationships/image" Target="../media/image169.svg"/><Relationship Id="rId11" Type="http://schemas.openxmlformats.org/officeDocument/2006/relationships/image" Target="../media/image168.png"/><Relationship Id="rId10" Type="http://schemas.openxmlformats.org/officeDocument/2006/relationships/image" Target="../media/image167.svg"/><Relationship Id="rId1" Type="http://schemas.openxmlformats.org/officeDocument/2006/relationships/image" Target="../media/image161.png"/></Relationships>
</file>

<file path=ppt/slides/_rels/slide5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85.png"/><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image" Target="../media/image4.pn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5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60.png"/><Relationship Id="rId5" Type="http://schemas.openxmlformats.org/officeDocument/2006/relationships/image" Target="../media/image186.png"/><Relationship Id="rId4" Type="http://schemas.openxmlformats.org/officeDocument/2006/relationships/image" Target="../media/image106.png"/><Relationship Id="rId3" Type="http://schemas.openxmlformats.org/officeDocument/2006/relationships/image" Target="../media/image159.png"/><Relationship Id="rId2" Type="http://schemas.openxmlformats.org/officeDocument/2006/relationships/image" Target="../media/image21.png"/><Relationship Id="rId1" Type="http://schemas.openxmlformats.org/officeDocument/2006/relationships/image" Target="../media/image161.png"/></Relationships>
</file>

<file path=ppt/slides/_rels/slide5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89.png"/><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image" Target="../media/image4.png"/></Relationships>
</file>

<file path=ppt/slides/_rels/slide5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91.png"/><Relationship Id="rId2" Type="http://schemas.openxmlformats.org/officeDocument/2006/relationships/image" Target="../media/image21.png"/><Relationship Id="rId1" Type="http://schemas.openxmlformats.org/officeDocument/2006/relationships/image" Target="../media/image190.png"/></Relationships>
</file>

<file path=ppt/slides/_rels/slide5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93.png"/><Relationship Id="rId2" Type="http://schemas.openxmlformats.org/officeDocument/2006/relationships/image" Target="../media/image21.png"/><Relationship Id="rId1" Type="http://schemas.openxmlformats.org/officeDocument/2006/relationships/image" Target="../media/image192.png"/></Relationships>
</file>

<file path=ppt/slides/_rels/slide5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96.png"/><Relationship Id="rId3" Type="http://schemas.openxmlformats.org/officeDocument/2006/relationships/image" Target="../media/image195.png"/><Relationship Id="rId2" Type="http://schemas.openxmlformats.org/officeDocument/2006/relationships/image" Target="../media/image4.png"/><Relationship Id="rId1" Type="http://schemas.openxmlformats.org/officeDocument/2006/relationships/image" Target="../media/image194.jpe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4.png"/></Relationships>
</file>

<file path=ppt/slides/_rels/slide6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97.png"/><Relationship Id="rId2" Type="http://schemas.openxmlformats.org/officeDocument/2006/relationships/image" Target="../media/image106.png"/><Relationship Id="rId1" Type="http://schemas.openxmlformats.org/officeDocument/2006/relationships/image" Target="../media/image4.png"/></Relationships>
</file>

<file path=ppt/slides/_rels/slide6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98.png"/><Relationship Id="rId2" Type="http://schemas.openxmlformats.org/officeDocument/2006/relationships/image" Target="../media/image106.png"/><Relationship Id="rId1" Type="http://schemas.openxmlformats.org/officeDocument/2006/relationships/image" Target="../media/image4.png"/></Relationships>
</file>

<file path=ppt/slides/_rels/slide6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98.png"/><Relationship Id="rId2" Type="http://schemas.openxmlformats.org/officeDocument/2006/relationships/image" Target="../media/image106.png"/><Relationship Id="rId1" Type="http://schemas.openxmlformats.org/officeDocument/2006/relationships/image" Target="../media/image4.pn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6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1.png"/><Relationship Id="rId3" Type="http://schemas.openxmlformats.org/officeDocument/2006/relationships/image" Target="../media/image201.jpeg"/><Relationship Id="rId2" Type="http://schemas.openxmlformats.org/officeDocument/2006/relationships/image" Target="../media/image200.jpeg"/><Relationship Id="rId1" Type="http://schemas.openxmlformats.org/officeDocument/2006/relationships/image" Target="../media/image199.jpe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02.png"/><Relationship Id="rId1" Type="http://schemas.openxmlformats.org/officeDocument/2006/relationships/image" Target="../media/image21.png"/></Relationships>
</file>

<file path=ppt/slides/_rels/slide66.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206.png"/><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image" Target="../media/image203.jpe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2.png"/><Relationship Id="rId1" Type="http://schemas.openxmlformats.org/officeDocument/2006/relationships/image" Target="../media/image21.png"/></Relationships>
</file>

<file path=ppt/slides/_rels/slide9.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image" Target="../media/image30.svg"/><Relationship Id="rId7" Type="http://schemas.openxmlformats.org/officeDocument/2006/relationships/image" Target="../media/image29.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 Id="rId3" Type="http://schemas.openxmlformats.org/officeDocument/2006/relationships/image" Target="../media/image25.png"/><Relationship Id="rId2" Type="http://schemas.openxmlformats.org/officeDocument/2006/relationships/image" Target="../media/image24.svg"/><Relationship Id="rId11" Type="http://schemas.openxmlformats.org/officeDocument/2006/relationships/slideLayout" Target="../slideLayouts/slideLayout7.xml"/><Relationship Id="rId10" Type="http://schemas.openxmlformats.org/officeDocument/2006/relationships/image" Target="../media/image31.png"/><Relationship Id="rId1"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1235494" y="6712126"/>
            <a:ext cx="4576012" cy="0"/>
          </a:xfrm>
          <a:prstGeom prst="line">
            <a:avLst/>
          </a:prstGeom>
          <a:ln w="95250" cap="rnd">
            <a:solidFill>
              <a:srgbClr val="000000"/>
            </a:solidFill>
            <a:prstDash val="solid"/>
            <a:headEnd type="none" w="sm" len="sm"/>
            <a:tailEnd type="none" w="sm" len="sm"/>
          </a:ln>
        </p:spPr>
      </p:sp>
      <p:sp>
        <p:nvSpPr>
          <p:cNvPr id="3" name="AutoShape 3"/>
          <p:cNvSpPr/>
          <p:nvPr/>
        </p:nvSpPr>
        <p:spPr>
          <a:xfrm rot="-5400000">
            <a:off x="-1235494" y="3269081"/>
            <a:ext cx="4576012" cy="0"/>
          </a:xfrm>
          <a:prstGeom prst="line">
            <a:avLst/>
          </a:prstGeom>
          <a:ln w="95250" cap="rnd">
            <a:solidFill>
              <a:srgbClr val="0C9898"/>
            </a:solidFill>
            <a:prstDash val="solid"/>
            <a:headEnd type="none" w="sm" len="sm"/>
            <a:tailEnd type="none" w="sm" len="sm"/>
          </a:ln>
        </p:spPr>
      </p:sp>
      <p:sp>
        <p:nvSpPr>
          <p:cNvPr id="4" name="AutoShape 4"/>
          <p:cNvSpPr/>
          <p:nvPr/>
        </p:nvSpPr>
        <p:spPr>
          <a:xfrm rot="-9614">
            <a:off x="3049113" y="8688458"/>
            <a:ext cx="4236484" cy="0"/>
          </a:xfrm>
          <a:prstGeom prst="line">
            <a:avLst/>
          </a:prstGeom>
          <a:ln w="28575" cap="rnd">
            <a:solidFill>
              <a:srgbClr val="0C9898"/>
            </a:solidFill>
            <a:prstDash val="solid"/>
            <a:headEnd type="none" w="sm" len="sm"/>
            <a:tailEnd type="none" w="sm" len="sm"/>
          </a:ln>
        </p:spPr>
      </p:sp>
      <p:grpSp>
        <p:nvGrpSpPr>
          <p:cNvPr id="5" name="Group 5"/>
          <p:cNvGrpSpPr/>
          <p:nvPr/>
        </p:nvGrpSpPr>
        <p:grpSpPr>
          <a:xfrm>
            <a:off x="3049075" y="8705010"/>
            <a:ext cx="2715391" cy="553290"/>
            <a:chOff x="0" y="0"/>
            <a:chExt cx="996703" cy="203089"/>
          </a:xfrm>
        </p:grpSpPr>
        <p:sp>
          <p:nvSpPr>
            <p:cNvPr id="6" name="Freeform 6"/>
            <p:cNvSpPr/>
            <p:nvPr/>
          </p:nvSpPr>
          <p:spPr>
            <a:xfrm>
              <a:off x="0" y="0"/>
              <a:ext cx="996703" cy="203089"/>
            </a:xfrm>
            <a:custGeom>
              <a:avLst/>
              <a:gdLst/>
              <a:ahLst/>
              <a:cxnLst/>
              <a:rect l="l" t="t" r="r" b="b"/>
              <a:pathLst>
                <a:path w="996703" h="203089">
                  <a:moveTo>
                    <a:pt x="0" y="0"/>
                  </a:moveTo>
                  <a:lnTo>
                    <a:pt x="996703" y="0"/>
                  </a:lnTo>
                  <a:lnTo>
                    <a:pt x="996703" y="203089"/>
                  </a:lnTo>
                  <a:lnTo>
                    <a:pt x="0" y="203089"/>
                  </a:lnTo>
                  <a:close/>
                </a:path>
              </a:pathLst>
            </a:custGeom>
            <a:solidFill>
              <a:srgbClr val="0C9898"/>
            </a:solidFill>
          </p:spPr>
        </p:sp>
      </p:grpSp>
      <p:sp>
        <p:nvSpPr>
          <p:cNvPr id="7" name="Freeform 7"/>
          <p:cNvSpPr/>
          <p:nvPr/>
        </p:nvSpPr>
        <p:spPr>
          <a:xfrm>
            <a:off x="8189221" y="3926957"/>
            <a:ext cx="10539453" cy="4464896"/>
          </a:xfrm>
          <a:custGeom>
            <a:avLst/>
            <a:gdLst/>
            <a:ahLst/>
            <a:cxnLst/>
            <a:rect l="l" t="t" r="r" b="b"/>
            <a:pathLst>
              <a:path w="10539453" h="4464896">
                <a:moveTo>
                  <a:pt x="0" y="0"/>
                </a:moveTo>
                <a:lnTo>
                  <a:pt x="10539453" y="0"/>
                </a:lnTo>
                <a:lnTo>
                  <a:pt x="10539453" y="4464895"/>
                </a:lnTo>
                <a:lnTo>
                  <a:pt x="0" y="4464895"/>
                </a:lnTo>
                <a:lnTo>
                  <a:pt x="0" y="0"/>
                </a:lnTo>
                <a:close/>
              </a:path>
            </a:pathLst>
          </a:custGeom>
          <a:blipFill>
            <a:blip r:embed="rId1">
              <a:alphaModFix amt="60000"/>
              <a:extLst>
                <a:ext uri="{96DAC541-7B7A-43D3-8B79-37D633B846F1}">
                  <asvg:svgBlip xmlns:asvg="http://schemas.microsoft.com/office/drawing/2016/SVG/main" r:embed="rId2"/>
                </a:ext>
              </a:extLst>
            </a:blip>
            <a:stretch>
              <a:fillRect/>
            </a:stretch>
          </a:blipFill>
        </p:spPr>
      </p:sp>
      <p:sp>
        <p:nvSpPr>
          <p:cNvPr id="8" name="Freeform 8"/>
          <p:cNvSpPr/>
          <p:nvPr/>
        </p:nvSpPr>
        <p:spPr>
          <a:xfrm>
            <a:off x="8036676" y="2908721"/>
            <a:ext cx="10844543" cy="6072944"/>
          </a:xfrm>
          <a:custGeom>
            <a:avLst/>
            <a:gdLst/>
            <a:ahLst/>
            <a:cxnLst/>
            <a:rect l="l" t="t" r="r" b="b"/>
            <a:pathLst>
              <a:path w="10844543" h="6072944">
                <a:moveTo>
                  <a:pt x="0" y="0"/>
                </a:moveTo>
                <a:lnTo>
                  <a:pt x="10844543" y="0"/>
                </a:lnTo>
                <a:lnTo>
                  <a:pt x="10844543" y="6072944"/>
                </a:lnTo>
                <a:lnTo>
                  <a:pt x="0" y="6072944"/>
                </a:lnTo>
                <a:lnTo>
                  <a:pt x="0" y="0"/>
                </a:lnTo>
                <a:close/>
              </a:path>
            </a:pathLst>
          </a:custGeom>
          <a:blipFill>
            <a:blip r:embed="rId3"/>
            <a:stretch>
              <a:fillRect/>
            </a:stretch>
          </a:blipFill>
        </p:spPr>
      </p:sp>
      <p:grpSp>
        <p:nvGrpSpPr>
          <p:cNvPr id="9" name="Group 9"/>
          <p:cNvGrpSpPr/>
          <p:nvPr/>
        </p:nvGrpSpPr>
        <p:grpSpPr>
          <a:xfrm>
            <a:off x="1677242" y="-49885"/>
            <a:ext cx="885763" cy="1078585"/>
            <a:chOff x="0" y="0"/>
            <a:chExt cx="2771140" cy="3374390"/>
          </a:xfrm>
        </p:grpSpPr>
        <p:sp>
          <p:nvSpPr>
            <p:cNvPr id="10" name="Freeform 10"/>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0C9898"/>
            </a:solidFill>
          </p:spPr>
        </p:sp>
      </p:grpSp>
      <p:sp>
        <p:nvSpPr>
          <p:cNvPr id="11" name="Freeform 11"/>
          <p:cNvSpPr/>
          <p:nvPr/>
        </p:nvSpPr>
        <p:spPr>
          <a:xfrm>
            <a:off x="15036909" y="617558"/>
            <a:ext cx="2222391" cy="411142"/>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4"/>
            <a:stretch>
              <a:fillRect/>
            </a:stretch>
          </a:blipFill>
        </p:spPr>
      </p:sp>
      <p:sp>
        <p:nvSpPr>
          <p:cNvPr id="12" name="TextBox 12"/>
          <p:cNvSpPr txBox="1"/>
          <p:nvPr/>
        </p:nvSpPr>
        <p:spPr>
          <a:xfrm>
            <a:off x="1677242" y="3194201"/>
            <a:ext cx="8456289" cy="1609719"/>
          </a:xfrm>
          <a:prstGeom prst="rect">
            <a:avLst/>
          </a:prstGeom>
        </p:spPr>
        <p:txBody>
          <a:bodyPr lIns="0" tIns="0" rIns="0" bIns="0" rtlCol="0" anchor="t">
            <a:spAutoFit/>
          </a:bodyPr>
          <a:lstStyle/>
          <a:p>
            <a:pPr algn="l">
              <a:lnSpc>
                <a:spcPts val="13125"/>
              </a:lnSpc>
            </a:pPr>
            <a:r>
              <a:rPr lang="en-US" sz="9375" dirty="0">
                <a:solidFill>
                  <a:srgbClr val="000000"/>
                </a:solidFill>
                <a:latin typeface="Poppins Bold" panose="00000800000000000000"/>
                <a:ea typeface="Poppins Bold" panose="00000800000000000000"/>
                <a:cs typeface="Poppins Bold" panose="00000800000000000000"/>
                <a:sym typeface="Poppins Bold" panose="00000800000000000000"/>
              </a:rPr>
              <a:t>WECON PLC</a:t>
            </a:r>
            <a:endParaRPr lang="en-US" sz="9375" dirty="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13" name="TextBox 13"/>
          <p:cNvSpPr txBox="1"/>
          <p:nvPr/>
        </p:nvSpPr>
        <p:spPr>
          <a:xfrm>
            <a:off x="1712277" y="2370836"/>
            <a:ext cx="5774062" cy="448785"/>
          </a:xfrm>
          <a:prstGeom prst="rect">
            <a:avLst/>
          </a:prstGeom>
        </p:spPr>
        <p:txBody>
          <a:bodyPr lIns="0" tIns="0" rIns="0" bIns="0" rtlCol="0" anchor="t">
            <a:spAutoFit/>
          </a:bodyPr>
          <a:lstStyle/>
          <a:p>
            <a:pPr algn="l">
              <a:lnSpc>
                <a:spcPts val="3615"/>
              </a:lnSpc>
            </a:pPr>
            <a:r>
              <a:rPr lang="en-US" sz="2580">
                <a:solidFill>
                  <a:srgbClr val="000000"/>
                </a:solidFill>
                <a:latin typeface="Poppins Medium" panose="00000600000000000000"/>
                <a:ea typeface="Poppins Medium" panose="00000600000000000000"/>
                <a:cs typeface="Poppins Medium" panose="00000600000000000000"/>
                <a:sym typeface="Poppins Medium" panose="00000600000000000000"/>
              </a:rPr>
              <a:t>PROGRAMABLE LOGIC CONTROLLER</a:t>
            </a:r>
            <a:endParaRPr lang="en-US" sz="2580">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14" name="TextBox 14"/>
          <p:cNvSpPr txBox="1"/>
          <p:nvPr/>
        </p:nvSpPr>
        <p:spPr>
          <a:xfrm rot="5400000">
            <a:off x="-60468" y="2291360"/>
            <a:ext cx="1371258" cy="273252"/>
          </a:xfrm>
          <a:prstGeom prst="rect">
            <a:avLst/>
          </a:prstGeom>
        </p:spPr>
        <p:txBody>
          <a:bodyPr lIns="0" tIns="0" rIns="0" bIns="0" rtlCol="0" anchor="t">
            <a:spAutoFit/>
          </a:bodyPr>
          <a:lstStyle/>
          <a:p>
            <a:pPr algn="l">
              <a:lnSpc>
                <a:spcPts val="2265"/>
              </a:lnSpc>
            </a:pPr>
            <a:r>
              <a:rPr lang="en-US" sz="1615">
                <a:solidFill>
                  <a:srgbClr val="000000"/>
                </a:solidFill>
                <a:latin typeface="Poppins Medium" panose="00000600000000000000"/>
                <a:ea typeface="Poppins Medium" panose="00000600000000000000"/>
                <a:cs typeface="Poppins Medium" panose="00000600000000000000"/>
                <a:sym typeface="Poppins Medium" panose="00000600000000000000"/>
              </a:rPr>
              <a:t>About PLC</a:t>
            </a:r>
            <a:endParaRPr lang="en-US" sz="1615">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15" name="TextBox 15"/>
          <p:cNvSpPr txBox="1"/>
          <p:nvPr/>
        </p:nvSpPr>
        <p:spPr>
          <a:xfrm rot="5400000">
            <a:off x="6560" y="3952944"/>
            <a:ext cx="1237202" cy="273252"/>
          </a:xfrm>
          <a:prstGeom prst="rect">
            <a:avLst/>
          </a:prstGeom>
        </p:spPr>
        <p:txBody>
          <a:bodyPr lIns="0" tIns="0" rIns="0" bIns="0" rtlCol="0" anchor="t">
            <a:spAutoFit/>
          </a:bodyPr>
          <a:lstStyle/>
          <a:p>
            <a:pPr algn="l">
              <a:lnSpc>
                <a:spcPts val="2265"/>
              </a:lnSpc>
            </a:pPr>
            <a:r>
              <a:rPr lang="en-US" sz="1615">
                <a:solidFill>
                  <a:srgbClr val="000000"/>
                </a:solidFill>
                <a:latin typeface="Poppins Medium" panose="00000600000000000000"/>
                <a:ea typeface="Poppins Medium" panose="00000600000000000000"/>
                <a:cs typeface="Poppins Medium" panose="00000600000000000000"/>
                <a:sym typeface="Poppins Medium" panose="00000600000000000000"/>
              </a:rPr>
              <a:t>PLC Series</a:t>
            </a:r>
            <a:endParaRPr lang="en-US" sz="1615">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16" name="TextBox 16"/>
          <p:cNvSpPr txBox="1"/>
          <p:nvPr/>
        </p:nvSpPr>
        <p:spPr>
          <a:xfrm rot="5400000">
            <a:off x="-92654" y="5638902"/>
            <a:ext cx="1435633" cy="273252"/>
          </a:xfrm>
          <a:prstGeom prst="rect">
            <a:avLst/>
          </a:prstGeom>
        </p:spPr>
        <p:txBody>
          <a:bodyPr lIns="0" tIns="0" rIns="0" bIns="0" rtlCol="0" anchor="t">
            <a:spAutoFit/>
          </a:bodyPr>
          <a:lstStyle/>
          <a:p>
            <a:pPr algn="l">
              <a:lnSpc>
                <a:spcPts val="2265"/>
              </a:lnSpc>
            </a:pPr>
            <a:r>
              <a:rPr lang="en-US" sz="1615">
                <a:solidFill>
                  <a:srgbClr val="000000"/>
                </a:solidFill>
                <a:latin typeface="Poppins Medium" panose="00000600000000000000"/>
                <a:ea typeface="Poppins Medium" panose="00000600000000000000"/>
                <a:cs typeface="Poppins Medium" panose="00000600000000000000"/>
                <a:sym typeface="Poppins Medium" panose="00000600000000000000"/>
              </a:rPr>
              <a:t>Application</a:t>
            </a:r>
            <a:endParaRPr lang="en-US" sz="1615">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17" name="TextBox 17"/>
          <p:cNvSpPr txBox="1"/>
          <p:nvPr/>
        </p:nvSpPr>
        <p:spPr>
          <a:xfrm>
            <a:off x="3407039" y="8751872"/>
            <a:ext cx="3047463" cy="411962"/>
          </a:xfrm>
          <a:prstGeom prst="rect">
            <a:avLst/>
          </a:prstGeom>
        </p:spPr>
        <p:txBody>
          <a:bodyPr lIns="0" tIns="0" rIns="0" bIns="0" rtlCol="0" anchor="t">
            <a:spAutoFit/>
          </a:bodyPr>
          <a:lstStyle/>
          <a:p>
            <a:pPr algn="l">
              <a:lnSpc>
                <a:spcPts val="3345"/>
              </a:lnSpc>
            </a:pPr>
            <a:r>
              <a:rPr lang="en-US" sz="2390">
                <a:solidFill>
                  <a:srgbClr val="FFFFFF"/>
                </a:solidFill>
                <a:latin typeface="Poppins Medium" panose="00000600000000000000"/>
                <a:ea typeface="Poppins Medium" panose="00000600000000000000"/>
                <a:cs typeface="Poppins Medium" panose="00000600000000000000"/>
                <a:sym typeface="Poppins Medium" panose="00000600000000000000"/>
              </a:rPr>
              <a:t>Get started</a:t>
            </a:r>
            <a:endParaRPr lang="en-US" sz="2390">
              <a:solidFill>
                <a:srgbClr val="FFFFFF"/>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18" name="TextBox 18"/>
          <p:cNvSpPr txBox="1"/>
          <p:nvPr/>
        </p:nvSpPr>
        <p:spPr>
          <a:xfrm>
            <a:off x="6096537" y="8751872"/>
            <a:ext cx="3047463" cy="411962"/>
          </a:xfrm>
          <a:prstGeom prst="rect">
            <a:avLst/>
          </a:prstGeom>
        </p:spPr>
        <p:txBody>
          <a:bodyPr lIns="0" tIns="0" rIns="0" bIns="0" rtlCol="0" anchor="t">
            <a:spAutoFit/>
          </a:bodyPr>
          <a:lstStyle/>
          <a:p>
            <a:pPr algn="l">
              <a:lnSpc>
                <a:spcPts val="3345"/>
              </a:lnSpc>
            </a:pPr>
            <a:r>
              <a:rPr lang="en-US" sz="2390">
                <a:solidFill>
                  <a:srgbClr val="000000"/>
                </a:solidFill>
                <a:latin typeface="Poppins Medium" panose="00000600000000000000"/>
                <a:ea typeface="Poppins Medium" panose="00000600000000000000"/>
                <a:cs typeface="Poppins Medium" panose="00000600000000000000"/>
                <a:sym typeface="Poppins Medium" panose="00000600000000000000"/>
              </a:rPr>
              <a:t>Let's Go</a:t>
            </a:r>
            <a:endParaRPr lang="en-US" sz="2390">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19" name="TextBox 19"/>
          <p:cNvSpPr txBox="1"/>
          <p:nvPr/>
        </p:nvSpPr>
        <p:spPr>
          <a:xfrm>
            <a:off x="1677242" y="5250601"/>
            <a:ext cx="5601581" cy="355208"/>
          </a:xfrm>
          <a:prstGeom prst="rect">
            <a:avLst/>
          </a:prstGeom>
        </p:spPr>
        <p:txBody>
          <a:bodyPr lIns="0" tIns="0" rIns="0" bIns="0" rtlCol="0" anchor="t">
            <a:spAutoFit/>
          </a:bodyPr>
          <a:lstStyle/>
          <a:p>
            <a:pPr algn="l">
              <a:lnSpc>
                <a:spcPts val="2995"/>
              </a:lnSpc>
            </a:pPr>
            <a:r>
              <a:rPr lang="en-US" sz="2140" dirty="0">
                <a:solidFill>
                  <a:srgbClr val="000000"/>
                </a:solidFill>
                <a:latin typeface="Poppins Medium" panose="00000600000000000000"/>
                <a:ea typeface="Poppins Medium" panose="00000600000000000000"/>
                <a:cs typeface="Poppins Medium" panose="00000600000000000000"/>
                <a:sym typeface="Poppins Medium" panose="00000600000000000000"/>
              </a:rPr>
              <a:t>Technology &amp; History of WECON PLC</a:t>
            </a:r>
            <a:endParaRPr lang="en-US" sz="2140" dirty="0">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28533" y="1641488"/>
            <a:ext cx="7208443" cy="7208443"/>
          </a:xfrm>
          <a:custGeom>
            <a:avLst/>
            <a:gdLst/>
            <a:ahLst/>
            <a:cxnLst/>
            <a:rect l="l" t="t" r="r" b="b"/>
            <a:pathLst>
              <a:path w="7208443" h="7208443">
                <a:moveTo>
                  <a:pt x="0" y="0"/>
                </a:moveTo>
                <a:lnTo>
                  <a:pt x="7208444" y="0"/>
                </a:lnTo>
                <a:lnTo>
                  <a:pt x="7208444" y="7208444"/>
                </a:lnTo>
                <a:lnTo>
                  <a:pt x="0" y="7208444"/>
                </a:lnTo>
                <a:lnTo>
                  <a:pt x="0" y="0"/>
                </a:lnTo>
                <a:close/>
              </a:path>
            </a:pathLst>
          </a:custGeom>
          <a:blipFill>
            <a:blip r:embed="rId1"/>
            <a:stretch>
              <a:fillRect/>
            </a:stretch>
          </a:blipFill>
        </p:spPr>
      </p:sp>
      <p:sp>
        <p:nvSpPr>
          <p:cNvPr id="3" name="Freeform 3"/>
          <p:cNvSpPr/>
          <p:nvPr/>
        </p:nvSpPr>
        <p:spPr>
          <a:xfrm>
            <a:off x="17259300" y="-1028700"/>
            <a:ext cx="2611028" cy="4114800"/>
          </a:xfrm>
          <a:custGeom>
            <a:avLst/>
            <a:gdLst/>
            <a:ahLst/>
            <a:cxnLst/>
            <a:rect l="l" t="t" r="r" b="b"/>
            <a:pathLst>
              <a:path w="2611028" h="4114800">
                <a:moveTo>
                  <a:pt x="0" y="0"/>
                </a:moveTo>
                <a:lnTo>
                  <a:pt x="2611028" y="0"/>
                </a:lnTo>
                <a:lnTo>
                  <a:pt x="261102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AutoShape 4"/>
          <p:cNvSpPr/>
          <p:nvPr/>
        </p:nvSpPr>
        <p:spPr>
          <a:xfrm>
            <a:off x="9462853" y="2653264"/>
            <a:ext cx="7091597" cy="0"/>
          </a:xfrm>
          <a:prstGeom prst="line">
            <a:avLst/>
          </a:prstGeom>
          <a:ln w="9525" cap="flat">
            <a:solidFill>
              <a:srgbClr val="90A0B5"/>
            </a:solidFill>
            <a:prstDash val="solid"/>
            <a:headEnd type="none" w="sm" len="sm"/>
            <a:tailEnd type="none" w="sm" len="sm"/>
          </a:ln>
        </p:spPr>
      </p:sp>
      <p:sp>
        <p:nvSpPr>
          <p:cNvPr id="5" name="AutoShape 5"/>
          <p:cNvSpPr/>
          <p:nvPr/>
        </p:nvSpPr>
        <p:spPr>
          <a:xfrm>
            <a:off x="9462853" y="3224795"/>
            <a:ext cx="7091597" cy="0"/>
          </a:xfrm>
          <a:prstGeom prst="line">
            <a:avLst/>
          </a:prstGeom>
          <a:ln w="9525" cap="flat">
            <a:solidFill>
              <a:srgbClr val="90A0B5"/>
            </a:solidFill>
            <a:prstDash val="solid"/>
            <a:headEnd type="none" w="sm" len="sm"/>
            <a:tailEnd type="none" w="sm" len="sm"/>
          </a:ln>
        </p:spPr>
      </p:sp>
      <p:sp>
        <p:nvSpPr>
          <p:cNvPr id="6" name="AutoShape 6"/>
          <p:cNvSpPr/>
          <p:nvPr/>
        </p:nvSpPr>
        <p:spPr>
          <a:xfrm>
            <a:off x="9462853" y="3794081"/>
            <a:ext cx="7091597" cy="0"/>
          </a:xfrm>
          <a:prstGeom prst="line">
            <a:avLst/>
          </a:prstGeom>
          <a:ln w="9525" cap="flat">
            <a:solidFill>
              <a:srgbClr val="90A0B5"/>
            </a:solidFill>
            <a:prstDash val="solid"/>
            <a:headEnd type="none" w="sm" len="sm"/>
            <a:tailEnd type="none" w="sm" len="sm"/>
          </a:ln>
        </p:spPr>
      </p:sp>
      <p:sp>
        <p:nvSpPr>
          <p:cNvPr id="7" name="AutoShape 7"/>
          <p:cNvSpPr/>
          <p:nvPr/>
        </p:nvSpPr>
        <p:spPr>
          <a:xfrm>
            <a:off x="9462853" y="4491956"/>
            <a:ext cx="7091597" cy="0"/>
          </a:xfrm>
          <a:prstGeom prst="line">
            <a:avLst/>
          </a:prstGeom>
          <a:ln w="9525" cap="flat">
            <a:solidFill>
              <a:srgbClr val="90A0B5"/>
            </a:solidFill>
            <a:prstDash val="solid"/>
            <a:headEnd type="none" w="sm" len="sm"/>
            <a:tailEnd type="none" w="sm" len="sm"/>
          </a:ln>
        </p:spPr>
      </p:sp>
      <p:sp>
        <p:nvSpPr>
          <p:cNvPr id="8" name="AutoShape 8"/>
          <p:cNvSpPr/>
          <p:nvPr/>
        </p:nvSpPr>
        <p:spPr>
          <a:xfrm>
            <a:off x="9462853" y="5208880"/>
            <a:ext cx="7091597" cy="0"/>
          </a:xfrm>
          <a:prstGeom prst="line">
            <a:avLst/>
          </a:prstGeom>
          <a:ln w="9525" cap="flat">
            <a:solidFill>
              <a:srgbClr val="90A0B5"/>
            </a:solidFill>
            <a:prstDash val="solid"/>
            <a:headEnd type="none" w="sm" len="sm"/>
            <a:tailEnd type="none" w="sm" len="sm"/>
          </a:ln>
        </p:spPr>
      </p:sp>
      <p:sp>
        <p:nvSpPr>
          <p:cNvPr id="9" name="AutoShape 9"/>
          <p:cNvSpPr/>
          <p:nvPr/>
        </p:nvSpPr>
        <p:spPr>
          <a:xfrm>
            <a:off x="9462853" y="5778167"/>
            <a:ext cx="7091597" cy="0"/>
          </a:xfrm>
          <a:prstGeom prst="line">
            <a:avLst/>
          </a:prstGeom>
          <a:ln w="9525" cap="flat">
            <a:solidFill>
              <a:srgbClr val="90A0B5"/>
            </a:solidFill>
            <a:prstDash val="solid"/>
            <a:headEnd type="none" w="sm" len="sm"/>
            <a:tailEnd type="none" w="sm" len="sm"/>
          </a:ln>
        </p:spPr>
      </p:sp>
      <p:sp>
        <p:nvSpPr>
          <p:cNvPr id="10" name="AutoShape 10"/>
          <p:cNvSpPr/>
          <p:nvPr/>
        </p:nvSpPr>
        <p:spPr>
          <a:xfrm>
            <a:off x="9462853" y="6347453"/>
            <a:ext cx="7091597" cy="0"/>
          </a:xfrm>
          <a:prstGeom prst="line">
            <a:avLst/>
          </a:prstGeom>
          <a:ln w="9525" cap="flat">
            <a:solidFill>
              <a:srgbClr val="90A0B5"/>
            </a:solidFill>
            <a:prstDash val="solid"/>
            <a:headEnd type="none" w="sm" len="sm"/>
            <a:tailEnd type="none" w="sm" len="sm"/>
          </a:ln>
        </p:spPr>
      </p:sp>
      <p:sp>
        <p:nvSpPr>
          <p:cNvPr id="11" name="AutoShape 11"/>
          <p:cNvSpPr/>
          <p:nvPr/>
        </p:nvSpPr>
        <p:spPr>
          <a:xfrm>
            <a:off x="9462853" y="6916740"/>
            <a:ext cx="7091597" cy="0"/>
          </a:xfrm>
          <a:prstGeom prst="line">
            <a:avLst/>
          </a:prstGeom>
          <a:ln w="9525" cap="flat">
            <a:solidFill>
              <a:srgbClr val="90A0B5"/>
            </a:solidFill>
            <a:prstDash val="solid"/>
            <a:headEnd type="none" w="sm" len="sm"/>
            <a:tailEnd type="none" w="sm" len="sm"/>
          </a:ln>
        </p:spPr>
      </p:sp>
      <p:sp>
        <p:nvSpPr>
          <p:cNvPr id="12" name="AutoShape 12"/>
          <p:cNvSpPr/>
          <p:nvPr/>
        </p:nvSpPr>
        <p:spPr>
          <a:xfrm>
            <a:off x="9472378" y="7609852"/>
            <a:ext cx="7091597" cy="0"/>
          </a:xfrm>
          <a:prstGeom prst="line">
            <a:avLst/>
          </a:prstGeom>
          <a:ln w="9525" cap="flat">
            <a:solidFill>
              <a:srgbClr val="90A0B5"/>
            </a:solidFill>
            <a:prstDash val="solid"/>
            <a:headEnd type="none" w="sm" len="sm"/>
            <a:tailEnd type="none" w="sm" len="sm"/>
          </a:ln>
        </p:spPr>
      </p:sp>
      <p:sp>
        <p:nvSpPr>
          <p:cNvPr id="13" name="AutoShape 13"/>
          <p:cNvSpPr/>
          <p:nvPr/>
        </p:nvSpPr>
        <p:spPr>
          <a:xfrm>
            <a:off x="9462853" y="8293438"/>
            <a:ext cx="7091597" cy="0"/>
          </a:xfrm>
          <a:prstGeom prst="line">
            <a:avLst/>
          </a:prstGeom>
          <a:ln w="9525" cap="flat">
            <a:solidFill>
              <a:srgbClr val="90A0B5"/>
            </a:solidFill>
            <a:prstDash val="solid"/>
            <a:headEnd type="none" w="sm" len="sm"/>
            <a:tailEnd type="none" w="sm" len="sm"/>
          </a:ln>
        </p:spPr>
      </p:sp>
      <p:sp>
        <p:nvSpPr>
          <p:cNvPr id="14" name="AutoShape 14"/>
          <p:cNvSpPr/>
          <p:nvPr/>
        </p:nvSpPr>
        <p:spPr>
          <a:xfrm>
            <a:off x="9472378" y="8911844"/>
            <a:ext cx="7091597" cy="0"/>
          </a:xfrm>
          <a:prstGeom prst="line">
            <a:avLst/>
          </a:prstGeom>
          <a:ln w="9525" cap="flat">
            <a:solidFill>
              <a:srgbClr val="90A0B5"/>
            </a:solidFill>
            <a:prstDash val="solid"/>
            <a:headEnd type="none" w="sm" len="sm"/>
            <a:tailEnd type="none" w="sm" len="sm"/>
          </a:ln>
        </p:spPr>
      </p:sp>
      <p:sp>
        <p:nvSpPr>
          <p:cNvPr id="15" name="AutoShape 15"/>
          <p:cNvSpPr/>
          <p:nvPr/>
        </p:nvSpPr>
        <p:spPr>
          <a:xfrm>
            <a:off x="12704211" y="2648501"/>
            <a:ext cx="0" cy="6263343"/>
          </a:xfrm>
          <a:prstGeom prst="line">
            <a:avLst/>
          </a:prstGeom>
          <a:ln w="9525" cap="flat">
            <a:solidFill>
              <a:srgbClr val="90A0B5"/>
            </a:solidFill>
            <a:prstDash val="solid"/>
            <a:headEnd type="none" w="sm" len="sm"/>
            <a:tailEnd type="none" w="sm" len="sm"/>
          </a:ln>
        </p:spPr>
      </p:sp>
      <p:sp>
        <p:nvSpPr>
          <p:cNvPr id="16" name="AutoShape 16"/>
          <p:cNvSpPr/>
          <p:nvPr/>
        </p:nvSpPr>
        <p:spPr>
          <a:xfrm flipH="1">
            <a:off x="9467616" y="2648501"/>
            <a:ext cx="0" cy="6263343"/>
          </a:xfrm>
          <a:prstGeom prst="line">
            <a:avLst/>
          </a:prstGeom>
          <a:ln w="9525" cap="flat">
            <a:solidFill>
              <a:srgbClr val="90A0B5"/>
            </a:solidFill>
            <a:prstDash val="solid"/>
            <a:headEnd type="none" w="sm" len="sm"/>
            <a:tailEnd type="none" w="sm" len="sm"/>
          </a:ln>
        </p:spPr>
      </p:sp>
      <p:sp>
        <p:nvSpPr>
          <p:cNvPr id="17" name="AutoShape 17"/>
          <p:cNvSpPr/>
          <p:nvPr/>
        </p:nvSpPr>
        <p:spPr>
          <a:xfrm>
            <a:off x="16559212" y="2648501"/>
            <a:ext cx="0" cy="6263343"/>
          </a:xfrm>
          <a:prstGeom prst="line">
            <a:avLst/>
          </a:prstGeom>
          <a:ln w="9525" cap="flat">
            <a:solidFill>
              <a:srgbClr val="90A0B5"/>
            </a:solidFill>
            <a:prstDash val="solid"/>
            <a:headEnd type="none" w="sm" len="sm"/>
            <a:tailEnd type="none" w="sm" len="sm"/>
          </a:ln>
        </p:spPr>
      </p:sp>
      <p:sp>
        <p:nvSpPr>
          <p:cNvPr id="18" name="Freeform 18"/>
          <p:cNvSpPr/>
          <p:nvPr/>
        </p:nvSpPr>
        <p:spPr>
          <a:xfrm>
            <a:off x="-653369" y="9258300"/>
            <a:ext cx="1306737" cy="715142"/>
          </a:xfrm>
          <a:custGeom>
            <a:avLst/>
            <a:gdLst/>
            <a:ahLst/>
            <a:cxnLst/>
            <a:rect l="l" t="t" r="r" b="b"/>
            <a:pathLst>
              <a:path w="1306737" h="715142">
                <a:moveTo>
                  <a:pt x="0" y="0"/>
                </a:moveTo>
                <a:lnTo>
                  <a:pt x="1306738" y="0"/>
                </a:lnTo>
                <a:lnTo>
                  <a:pt x="1306738" y="715142"/>
                </a:lnTo>
                <a:lnTo>
                  <a:pt x="0" y="7151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19"/>
          <p:cNvSpPr/>
          <p:nvPr/>
        </p:nvSpPr>
        <p:spPr>
          <a:xfrm>
            <a:off x="17726025" y="4401593"/>
            <a:ext cx="1306737" cy="715142"/>
          </a:xfrm>
          <a:custGeom>
            <a:avLst/>
            <a:gdLst/>
            <a:ahLst/>
            <a:cxnLst/>
            <a:rect l="l" t="t" r="r" b="b"/>
            <a:pathLst>
              <a:path w="1306737" h="715142">
                <a:moveTo>
                  <a:pt x="0" y="0"/>
                </a:moveTo>
                <a:lnTo>
                  <a:pt x="1306737" y="0"/>
                </a:lnTo>
                <a:lnTo>
                  <a:pt x="1306737" y="715142"/>
                </a:lnTo>
                <a:lnTo>
                  <a:pt x="0" y="7151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0" name="Group 20"/>
          <p:cNvGrpSpPr/>
          <p:nvPr/>
        </p:nvGrpSpPr>
        <p:grpSpPr>
          <a:xfrm>
            <a:off x="1677242" y="-49885"/>
            <a:ext cx="885763" cy="1078585"/>
            <a:chOff x="0" y="0"/>
            <a:chExt cx="2771140" cy="3374390"/>
          </a:xfrm>
        </p:grpSpPr>
        <p:sp>
          <p:nvSpPr>
            <p:cNvPr id="21" name="Freeform 21"/>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0C9898"/>
            </a:solidFill>
          </p:spPr>
        </p:sp>
      </p:grpSp>
      <p:sp>
        <p:nvSpPr>
          <p:cNvPr id="22" name="Freeform 22"/>
          <p:cNvSpPr/>
          <p:nvPr/>
        </p:nvSpPr>
        <p:spPr>
          <a:xfrm>
            <a:off x="15036909" y="617558"/>
            <a:ext cx="2222391" cy="411142"/>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6"/>
            <a:stretch>
              <a:fillRect/>
            </a:stretch>
          </a:blipFill>
        </p:spPr>
      </p:sp>
      <p:sp>
        <p:nvSpPr>
          <p:cNvPr id="23" name="TextBox 23"/>
          <p:cNvSpPr txBox="1"/>
          <p:nvPr/>
        </p:nvSpPr>
        <p:spPr>
          <a:xfrm>
            <a:off x="9462853" y="1237531"/>
            <a:ext cx="7091597" cy="537845"/>
          </a:xfrm>
          <a:prstGeom prst="rect">
            <a:avLst/>
          </a:prstGeom>
        </p:spPr>
        <p:txBody>
          <a:bodyPr lIns="0" tIns="0" rIns="0" bIns="0" rtlCol="0" anchor="t">
            <a:spAutoFit/>
          </a:bodyPr>
          <a:lstStyle/>
          <a:p>
            <a:pPr algn="l">
              <a:lnSpc>
                <a:spcPts val="4480"/>
              </a:lnSpc>
            </a:pPr>
            <a:r>
              <a:rPr lang="en-US" sz="32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LX3VP CPU</a:t>
            </a:r>
            <a:endParaRPr lang="en-US" sz="32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4" name="TextBox 24"/>
          <p:cNvSpPr txBox="1"/>
          <p:nvPr/>
        </p:nvSpPr>
        <p:spPr>
          <a:xfrm>
            <a:off x="11390354" y="1994451"/>
            <a:ext cx="3246120" cy="364074"/>
          </a:xfrm>
          <a:prstGeom prst="rect">
            <a:avLst/>
          </a:prstGeom>
        </p:spPr>
        <p:txBody>
          <a:bodyPr lIns="0" tIns="0" rIns="0" bIns="0" rtlCol="0" anchor="t">
            <a:spAutoFit/>
          </a:bodyPr>
          <a:lstStyle/>
          <a:p>
            <a:pPr algn="ctr">
              <a:lnSpc>
                <a:spcPts val="2800"/>
              </a:lnSpc>
            </a:pPr>
            <a:r>
              <a:rPr lang="en-US" sz="28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Basic specification</a:t>
            </a:r>
            <a:endParaRPr lang="en-US" sz="28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5" name="TextBox 25"/>
          <p:cNvSpPr txBox="1"/>
          <p:nvPr/>
        </p:nvSpPr>
        <p:spPr>
          <a:xfrm>
            <a:off x="9653353" y="2812671"/>
            <a:ext cx="2453640"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Functions</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6" name="TextBox 26"/>
          <p:cNvSpPr txBox="1"/>
          <p:nvPr/>
        </p:nvSpPr>
        <p:spPr>
          <a:xfrm>
            <a:off x="14223448" y="2812671"/>
            <a:ext cx="967068" cy="287020"/>
          </a:xfrm>
          <a:prstGeom prst="rect">
            <a:avLst/>
          </a:prstGeom>
        </p:spPr>
        <p:txBody>
          <a:bodyPr lIns="0" tIns="0" rIns="0" bIns="0" rtlCol="0" anchor="t">
            <a:spAutoFit/>
          </a:bodyPr>
          <a:lstStyle/>
          <a:p>
            <a:pPr algn="ctr">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Details</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7" name="TextBox 27"/>
          <p:cNvSpPr txBox="1"/>
          <p:nvPr/>
        </p:nvSpPr>
        <p:spPr>
          <a:xfrm>
            <a:off x="13038890" y="3353546"/>
            <a:ext cx="3134690"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Round Scan/ Interrupt</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8" name="TextBox 28"/>
          <p:cNvSpPr txBox="1"/>
          <p:nvPr/>
        </p:nvSpPr>
        <p:spPr>
          <a:xfrm>
            <a:off x="13064367" y="3875044"/>
            <a:ext cx="3083738" cy="574040"/>
          </a:xfrm>
          <a:prstGeom prst="rect">
            <a:avLst/>
          </a:prstGeom>
        </p:spPr>
        <p:txBody>
          <a:bodyPr lIns="0" tIns="0" rIns="0" bIns="0" rtlCol="0" anchor="t">
            <a:spAutoFit/>
          </a:bodyPr>
          <a:lstStyle/>
          <a:p>
            <a:pPr algn="l">
              <a:lnSpc>
                <a:spcPts val="2240"/>
              </a:lnSpc>
            </a:pPr>
            <a:r>
              <a:rPr lang="en-US" sz="2000" dirty="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Basic Instructions: 27 / Applied Instruction: 138</a:t>
            </a:r>
            <a:endParaRPr lang="en-US" sz="2000" dirty="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9" name="TextBox 29"/>
          <p:cNvSpPr txBox="1"/>
          <p:nvPr/>
        </p:nvSpPr>
        <p:spPr>
          <a:xfrm>
            <a:off x="13094605" y="4582443"/>
            <a:ext cx="3083738" cy="57404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Basic Instructions: 0.06us / Applied Instruction: 1~10us</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0" name="TextBox 30"/>
          <p:cNvSpPr txBox="1"/>
          <p:nvPr/>
        </p:nvSpPr>
        <p:spPr>
          <a:xfrm>
            <a:off x="13064367" y="5337467"/>
            <a:ext cx="3083738"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64K Step</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1" name="TextBox 31"/>
          <p:cNvSpPr txBox="1"/>
          <p:nvPr/>
        </p:nvSpPr>
        <p:spPr>
          <a:xfrm>
            <a:off x="13094605" y="5906754"/>
            <a:ext cx="3083738"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2 channels (Transistor)</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2" name="TextBox 32"/>
          <p:cNvSpPr txBox="1"/>
          <p:nvPr/>
        </p:nvSpPr>
        <p:spPr>
          <a:xfrm>
            <a:off x="13089843" y="6504616"/>
            <a:ext cx="3083738"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2 channels (200KHz)</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3" name="TextBox 33"/>
          <p:cNvSpPr txBox="1"/>
          <p:nvPr/>
        </p:nvSpPr>
        <p:spPr>
          <a:xfrm>
            <a:off x="13094605" y="6969291"/>
            <a:ext cx="3083738" cy="57404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COM1 : RS422/RS485</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COM2 : RS485</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4" name="TextBox 34"/>
          <p:cNvSpPr txBox="1"/>
          <p:nvPr/>
        </p:nvSpPr>
        <p:spPr>
          <a:xfrm>
            <a:off x="13094605" y="7681289"/>
            <a:ext cx="3083738" cy="57404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A : AC110-240V</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D : DC24V (20W)</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5" name="TextBox 35"/>
          <p:cNvSpPr txBox="1"/>
          <p:nvPr/>
        </p:nvSpPr>
        <p:spPr>
          <a:xfrm>
            <a:off x="13094605" y="8483938"/>
            <a:ext cx="3083738"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Relay (MR) , Transistor (MT)</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6" name="TextBox 36"/>
          <p:cNvSpPr txBox="1"/>
          <p:nvPr/>
        </p:nvSpPr>
        <p:spPr>
          <a:xfrm>
            <a:off x="9653353" y="3381957"/>
            <a:ext cx="2453640"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Running mode</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7" name="TextBox 37"/>
          <p:cNvSpPr txBox="1"/>
          <p:nvPr/>
        </p:nvSpPr>
        <p:spPr>
          <a:xfrm>
            <a:off x="9653353" y="4013156"/>
            <a:ext cx="2453640"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Instructions</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8" name="TextBox 38"/>
          <p:cNvSpPr txBox="1"/>
          <p:nvPr/>
        </p:nvSpPr>
        <p:spPr>
          <a:xfrm>
            <a:off x="9653353" y="4675475"/>
            <a:ext cx="2453640"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Execute time</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9" name="TextBox 39"/>
          <p:cNvSpPr txBox="1"/>
          <p:nvPr/>
        </p:nvSpPr>
        <p:spPr>
          <a:xfrm>
            <a:off x="9653353" y="5366042"/>
            <a:ext cx="2453640"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System Storage</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0" name="TextBox 40"/>
          <p:cNvSpPr txBox="1"/>
          <p:nvPr/>
        </p:nvSpPr>
        <p:spPr>
          <a:xfrm>
            <a:off x="9653353" y="5935329"/>
            <a:ext cx="2839997"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High Speed Pulse Output</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1" name="TextBox 41"/>
          <p:cNvSpPr txBox="1"/>
          <p:nvPr/>
        </p:nvSpPr>
        <p:spPr>
          <a:xfrm>
            <a:off x="9653353" y="6504616"/>
            <a:ext cx="2453640"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High Speed Pulse Input</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2" name="TextBox 42"/>
          <p:cNvSpPr txBox="1"/>
          <p:nvPr/>
        </p:nvSpPr>
        <p:spPr>
          <a:xfrm>
            <a:off x="9653353" y="7107403"/>
            <a:ext cx="2453640"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Serial port</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3" name="TextBox 43"/>
          <p:cNvSpPr txBox="1"/>
          <p:nvPr/>
        </p:nvSpPr>
        <p:spPr>
          <a:xfrm>
            <a:off x="9653353" y="7833526"/>
            <a:ext cx="2453640"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Power Supply</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4" name="TextBox 44"/>
          <p:cNvSpPr txBox="1"/>
          <p:nvPr/>
        </p:nvSpPr>
        <p:spPr>
          <a:xfrm>
            <a:off x="9653353" y="8498063"/>
            <a:ext cx="2453640"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Output Mode</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964533"/>
            <a:ext cx="1331567" cy="500062"/>
            <a:chOff x="0" y="0"/>
            <a:chExt cx="1082162" cy="406400"/>
          </a:xfrm>
        </p:grpSpPr>
        <p:sp>
          <p:nvSpPr>
            <p:cNvPr id="3" name="Freeform 3"/>
            <p:cNvSpPr/>
            <p:nvPr/>
          </p:nvSpPr>
          <p:spPr>
            <a:xfrm>
              <a:off x="0" y="0"/>
              <a:ext cx="1082162" cy="406400"/>
            </a:xfrm>
            <a:custGeom>
              <a:avLst/>
              <a:gdLst/>
              <a:ahLst/>
              <a:cxnLst/>
              <a:rect l="l" t="t" r="r" b="b"/>
              <a:pathLst>
                <a:path w="1082162" h="406400">
                  <a:moveTo>
                    <a:pt x="878962" y="0"/>
                  </a:moveTo>
                  <a:cubicBezTo>
                    <a:pt x="991187" y="0"/>
                    <a:pt x="1082162" y="90976"/>
                    <a:pt x="1082162" y="203200"/>
                  </a:cubicBezTo>
                  <a:cubicBezTo>
                    <a:pt x="1082162" y="315424"/>
                    <a:pt x="991187" y="406400"/>
                    <a:pt x="878962" y="406400"/>
                  </a:cubicBezTo>
                  <a:lnTo>
                    <a:pt x="203200" y="406400"/>
                  </a:lnTo>
                  <a:cubicBezTo>
                    <a:pt x="90976" y="406400"/>
                    <a:pt x="0" y="315424"/>
                    <a:pt x="0" y="203200"/>
                  </a:cubicBezTo>
                  <a:cubicBezTo>
                    <a:pt x="0" y="90976"/>
                    <a:pt x="90976" y="0"/>
                    <a:pt x="203200" y="0"/>
                  </a:cubicBezTo>
                  <a:close/>
                </a:path>
              </a:pathLst>
            </a:custGeom>
            <a:solidFill>
              <a:srgbClr val="0C9898"/>
            </a:solidFill>
          </p:spPr>
        </p:sp>
        <p:sp>
          <p:nvSpPr>
            <p:cNvPr id="4" name="TextBox 4"/>
            <p:cNvSpPr txBox="1"/>
            <p:nvPr/>
          </p:nvSpPr>
          <p:spPr>
            <a:xfrm>
              <a:off x="0" y="-28575"/>
              <a:ext cx="1082162" cy="434975"/>
            </a:xfrm>
            <a:prstGeom prst="rect">
              <a:avLst/>
            </a:prstGeom>
          </p:spPr>
          <p:txBody>
            <a:bodyPr lIns="50800" tIns="50800" rIns="50800" bIns="50800" rtlCol="0" anchor="ctr"/>
            <a:lstStyle/>
            <a:p>
              <a:pPr algn="ctr">
                <a:lnSpc>
                  <a:spcPts val="2520"/>
                </a:lnSpc>
              </a:pPr>
              <a:r>
                <a:rPr lang="en-US" sz="1800">
                  <a:solidFill>
                    <a:srgbClr val="FFFFFF"/>
                  </a:solidFill>
                  <a:latin typeface="Poppins Bold" panose="00000800000000000000"/>
                  <a:ea typeface="Poppins Bold" panose="00000800000000000000"/>
                  <a:cs typeface="Poppins Bold" panose="00000800000000000000"/>
                  <a:sym typeface="Poppins Bold" panose="00000800000000000000"/>
                </a:rPr>
                <a:t>LX3V</a:t>
              </a:r>
              <a:endParaRPr lang="en-US" sz="1800">
                <a:solidFill>
                  <a:srgbClr val="FFFFFF"/>
                </a:solidFill>
                <a:latin typeface="Poppins Bold" panose="00000800000000000000"/>
                <a:ea typeface="Poppins Bold" panose="00000800000000000000"/>
                <a:cs typeface="Poppins Bold" panose="00000800000000000000"/>
                <a:sym typeface="Poppins Bold" panose="00000800000000000000"/>
              </a:endParaRPr>
            </a:p>
          </p:txBody>
        </p:sp>
      </p:grpSp>
      <p:grpSp>
        <p:nvGrpSpPr>
          <p:cNvPr id="5" name="Group 5"/>
          <p:cNvGrpSpPr/>
          <p:nvPr/>
        </p:nvGrpSpPr>
        <p:grpSpPr>
          <a:xfrm>
            <a:off x="1677242" y="-49885"/>
            <a:ext cx="885763" cy="1078585"/>
            <a:chOff x="0" y="0"/>
            <a:chExt cx="2771140" cy="3374390"/>
          </a:xfrm>
        </p:grpSpPr>
        <p:sp>
          <p:nvSpPr>
            <p:cNvPr id="6" name="Freeform 6"/>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0C9898"/>
            </a:solidFill>
          </p:spPr>
        </p:sp>
      </p:grpSp>
      <p:sp>
        <p:nvSpPr>
          <p:cNvPr id="7" name="Freeform 7"/>
          <p:cNvSpPr/>
          <p:nvPr/>
        </p:nvSpPr>
        <p:spPr>
          <a:xfrm>
            <a:off x="15036909" y="617558"/>
            <a:ext cx="2222391" cy="411142"/>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1"/>
            <a:stretch>
              <a:fillRect/>
            </a:stretch>
          </a:blipFill>
        </p:spPr>
      </p:sp>
      <p:sp>
        <p:nvSpPr>
          <p:cNvPr id="8" name="Freeform 8"/>
          <p:cNvSpPr/>
          <p:nvPr/>
        </p:nvSpPr>
        <p:spPr>
          <a:xfrm>
            <a:off x="9144000" y="1805949"/>
            <a:ext cx="7452351" cy="7452351"/>
          </a:xfrm>
          <a:custGeom>
            <a:avLst/>
            <a:gdLst/>
            <a:ahLst/>
            <a:cxnLst/>
            <a:rect l="l" t="t" r="r" b="b"/>
            <a:pathLst>
              <a:path w="7452351" h="7452351">
                <a:moveTo>
                  <a:pt x="0" y="0"/>
                </a:moveTo>
                <a:lnTo>
                  <a:pt x="7452351" y="0"/>
                </a:lnTo>
                <a:lnTo>
                  <a:pt x="7452351" y="7452351"/>
                </a:lnTo>
                <a:lnTo>
                  <a:pt x="0" y="7452351"/>
                </a:lnTo>
                <a:lnTo>
                  <a:pt x="0" y="0"/>
                </a:lnTo>
                <a:close/>
              </a:path>
            </a:pathLst>
          </a:custGeom>
          <a:blipFill>
            <a:blip r:embed="rId2"/>
            <a:stretch>
              <a:fillRect/>
            </a:stretch>
          </a:blipFill>
        </p:spPr>
      </p:sp>
      <p:sp>
        <p:nvSpPr>
          <p:cNvPr id="10" name="TextBox 10"/>
          <p:cNvSpPr txBox="1"/>
          <p:nvPr/>
        </p:nvSpPr>
        <p:spPr>
          <a:xfrm>
            <a:off x="1028700" y="2607471"/>
            <a:ext cx="5227460" cy="1024261"/>
          </a:xfrm>
          <a:prstGeom prst="rect">
            <a:avLst/>
          </a:prstGeom>
        </p:spPr>
        <p:txBody>
          <a:bodyPr lIns="0" tIns="0" rIns="0" bIns="0" rtlCol="0" anchor="t">
            <a:spAutoFit/>
          </a:bodyPr>
          <a:lstStyle/>
          <a:p>
            <a:pPr algn="l">
              <a:lnSpc>
                <a:spcPts val="7700"/>
              </a:lnSpc>
            </a:pPr>
            <a:r>
              <a:rPr lang="en-US" sz="7700" spc="-385" dirty="0">
                <a:solidFill>
                  <a:srgbClr val="000000"/>
                </a:solidFill>
                <a:latin typeface="Poppins Bold" panose="00000800000000000000"/>
                <a:ea typeface="Poppins Bold" panose="00000800000000000000"/>
                <a:cs typeface="Poppins Bold" panose="00000800000000000000"/>
                <a:sym typeface="Poppins Bold" panose="00000800000000000000"/>
              </a:rPr>
              <a:t>Hardware</a:t>
            </a:r>
            <a:endParaRPr lang="en-US" sz="7700" spc="-385" dirty="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11" name="AutoShape 11"/>
          <p:cNvSpPr/>
          <p:nvPr/>
        </p:nvSpPr>
        <p:spPr>
          <a:xfrm>
            <a:off x="2120124" y="7740000"/>
            <a:ext cx="5843699" cy="0"/>
          </a:xfrm>
          <a:prstGeom prst="line">
            <a:avLst/>
          </a:prstGeom>
          <a:ln w="9525" cap="flat">
            <a:solidFill>
              <a:srgbClr val="000000"/>
            </a:solidFill>
            <a:prstDash val="solid"/>
            <a:headEnd type="none" w="sm" len="sm"/>
            <a:tailEnd type="none" w="sm" len="sm"/>
          </a:ln>
        </p:spPr>
      </p:sp>
      <p:sp>
        <p:nvSpPr>
          <p:cNvPr id="12" name="AutoShape 12"/>
          <p:cNvSpPr/>
          <p:nvPr/>
        </p:nvSpPr>
        <p:spPr>
          <a:xfrm>
            <a:off x="2120124" y="4833925"/>
            <a:ext cx="5843699" cy="0"/>
          </a:xfrm>
          <a:prstGeom prst="line">
            <a:avLst/>
          </a:prstGeom>
          <a:ln w="9525" cap="flat">
            <a:solidFill>
              <a:srgbClr val="000000"/>
            </a:solidFill>
            <a:prstDash val="solid"/>
            <a:headEnd type="none" w="sm" len="sm"/>
            <a:tailEnd type="none" w="sm" len="sm"/>
          </a:ln>
        </p:spPr>
      </p:sp>
      <p:grpSp>
        <p:nvGrpSpPr>
          <p:cNvPr id="13" name="Group 13"/>
          <p:cNvGrpSpPr/>
          <p:nvPr/>
        </p:nvGrpSpPr>
        <p:grpSpPr>
          <a:xfrm>
            <a:off x="2120124" y="7152714"/>
            <a:ext cx="186732" cy="186732"/>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5757"/>
            </a:solidFill>
            <a:ln w="28575" cap="sq">
              <a:solidFill>
                <a:srgbClr val="FF1616"/>
              </a:solidFill>
              <a:prstDash val="solid"/>
              <a:miter/>
            </a:ln>
          </p:spPr>
        </p:sp>
        <p:sp>
          <p:nvSpPr>
            <p:cNvPr id="15" name="TextBox 15"/>
            <p:cNvSpPr txBox="1"/>
            <p:nvPr/>
          </p:nvSpPr>
          <p:spPr>
            <a:xfrm>
              <a:off x="76200" y="66675"/>
              <a:ext cx="660400" cy="669925"/>
            </a:xfrm>
            <a:prstGeom prst="rect">
              <a:avLst/>
            </a:prstGeom>
          </p:spPr>
          <p:txBody>
            <a:bodyPr lIns="50800" tIns="50800" rIns="50800" bIns="50800" rtlCol="0" anchor="ctr"/>
            <a:lstStyle/>
            <a:p>
              <a:pPr algn="ctr">
                <a:lnSpc>
                  <a:spcPts val="140"/>
                </a:lnSpc>
              </a:pPr>
            </a:p>
          </p:txBody>
        </p:sp>
      </p:grpSp>
      <p:sp>
        <p:nvSpPr>
          <p:cNvPr id="16" name="TextBox 16"/>
          <p:cNvSpPr txBox="1"/>
          <p:nvPr/>
        </p:nvSpPr>
        <p:spPr>
          <a:xfrm>
            <a:off x="2120124" y="7878113"/>
            <a:ext cx="5031860" cy="1186814"/>
          </a:xfrm>
          <a:prstGeom prst="rect">
            <a:avLst/>
          </a:prstGeom>
        </p:spPr>
        <p:txBody>
          <a:bodyPr lIns="0" tIns="0" rIns="0" bIns="0" rtlCol="0" anchor="t">
            <a:spAutoFit/>
          </a:bodyPr>
          <a:lstStyle/>
          <a:p>
            <a:pPr algn="l">
              <a:lnSpc>
                <a:spcPts val="3150"/>
              </a:lnSpc>
            </a:pPr>
            <a:r>
              <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Download / Upload program</a:t>
            </a:r>
            <a:endPar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a:lnSpc>
                <a:spcPts val="3150"/>
              </a:lnSpc>
            </a:pPr>
            <a:r>
              <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Programming port</a:t>
            </a:r>
            <a:endPar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a:lnSpc>
                <a:spcPts val="3150"/>
              </a:lnSpc>
            </a:pPr>
            <a:r>
              <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Debugging port</a:t>
            </a:r>
            <a:endPar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7" name="TextBox 17"/>
          <p:cNvSpPr txBox="1"/>
          <p:nvPr/>
        </p:nvSpPr>
        <p:spPr>
          <a:xfrm>
            <a:off x="2120124" y="4972037"/>
            <a:ext cx="5031860" cy="1586864"/>
          </a:xfrm>
          <a:prstGeom prst="rect">
            <a:avLst/>
          </a:prstGeom>
        </p:spPr>
        <p:txBody>
          <a:bodyPr lIns="0" tIns="0" rIns="0" bIns="0" rtlCol="0" anchor="t">
            <a:spAutoFit/>
          </a:bodyPr>
          <a:lstStyle/>
          <a:p>
            <a:pPr algn="l">
              <a:lnSpc>
                <a:spcPts val="3150"/>
              </a:lnSpc>
            </a:pPr>
            <a:r>
              <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RS422 , connect with HMI , V-Box</a:t>
            </a:r>
            <a:endPar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a:lnSpc>
                <a:spcPts val="3150"/>
              </a:lnSpc>
            </a:pPr>
            <a:r>
              <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Download / Upload program</a:t>
            </a:r>
            <a:endPar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a:lnSpc>
                <a:spcPts val="3150"/>
              </a:lnSpc>
            </a:pPr>
            <a:r>
              <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Programming port</a:t>
            </a:r>
            <a:endPar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a:lnSpc>
                <a:spcPts val="3150"/>
              </a:lnSpc>
            </a:pPr>
            <a:r>
              <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Debugging port</a:t>
            </a:r>
            <a:endPar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8" name="TextBox 18"/>
          <p:cNvSpPr txBox="1"/>
          <p:nvPr/>
        </p:nvSpPr>
        <p:spPr>
          <a:xfrm>
            <a:off x="2449731" y="7025626"/>
            <a:ext cx="5059251" cy="401954"/>
          </a:xfrm>
          <a:prstGeom prst="rect">
            <a:avLst/>
          </a:prstGeom>
        </p:spPr>
        <p:txBody>
          <a:bodyPr lIns="0" tIns="0" rIns="0" bIns="0" rtlCol="0" anchor="t">
            <a:spAutoFit/>
          </a:bodyPr>
          <a:lstStyle/>
          <a:p>
            <a:pPr algn="l">
              <a:lnSpc>
                <a:spcPts val="3300"/>
              </a:lnSpc>
            </a:pPr>
            <a:r>
              <a:rPr lang="en-US" sz="2200">
                <a:solidFill>
                  <a:srgbClr val="000000"/>
                </a:solidFill>
                <a:latin typeface="Poppins Bold" panose="00000800000000000000"/>
                <a:ea typeface="Poppins Bold" panose="00000800000000000000"/>
                <a:cs typeface="Poppins Bold" panose="00000800000000000000"/>
                <a:sym typeface="Poppins Bold" panose="00000800000000000000"/>
              </a:rPr>
              <a:t>Micro USB</a:t>
            </a:r>
            <a:endParaRPr lang="en-US" sz="220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19" name="TextBox 19"/>
          <p:cNvSpPr txBox="1"/>
          <p:nvPr/>
        </p:nvSpPr>
        <p:spPr>
          <a:xfrm>
            <a:off x="2449731" y="4119550"/>
            <a:ext cx="5059251" cy="401954"/>
          </a:xfrm>
          <a:prstGeom prst="rect">
            <a:avLst/>
          </a:prstGeom>
        </p:spPr>
        <p:txBody>
          <a:bodyPr lIns="0" tIns="0" rIns="0" bIns="0" rtlCol="0" anchor="t">
            <a:spAutoFit/>
          </a:bodyPr>
          <a:lstStyle/>
          <a:p>
            <a:pPr algn="l">
              <a:lnSpc>
                <a:spcPts val="3300"/>
              </a:lnSpc>
            </a:pPr>
            <a:r>
              <a:rPr lang="en-US" sz="2200">
                <a:solidFill>
                  <a:srgbClr val="000000"/>
                </a:solidFill>
                <a:latin typeface="Poppins Bold" panose="00000800000000000000"/>
                <a:ea typeface="Poppins Bold" panose="00000800000000000000"/>
                <a:cs typeface="Poppins Bold" panose="00000800000000000000"/>
                <a:sym typeface="Poppins Bold" panose="00000800000000000000"/>
              </a:rPr>
              <a:t>Interface  (COM1)</a:t>
            </a:r>
            <a:endParaRPr lang="en-US" sz="220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20" name="AutoShape 20"/>
          <p:cNvSpPr/>
          <p:nvPr/>
        </p:nvSpPr>
        <p:spPr>
          <a:xfrm flipV="1">
            <a:off x="7963823" y="6501300"/>
            <a:ext cx="3957823" cy="1238701"/>
          </a:xfrm>
          <a:prstGeom prst="line">
            <a:avLst/>
          </a:prstGeom>
          <a:ln w="9525" cap="flat">
            <a:solidFill>
              <a:srgbClr val="000000"/>
            </a:solidFill>
            <a:prstDash val="solid"/>
            <a:headEnd type="none" w="sm" len="sm"/>
            <a:tailEnd type="none" w="sm" len="sm"/>
          </a:ln>
        </p:spPr>
      </p:sp>
      <p:grpSp>
        <p:nvGrpSpPr>
          <p:cNvPr id="21" name="Group 21"/>
          <p:cNvGrpSpPr/>
          <p:nvPr/>
        </p:nvGrpSpPr>
        <p:grpSpPr>
          <a:xfrm>
            <a:off x="11828280" y="6407934"/>
            <a:ext cx="186732" cy="186732"/>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5757"/>
            </a:solidFill>
            <a:ln w="28575" cap="sq">
              <a:solidFill>
                <a:srgbClr val="FF1616"/>
              </a:solidFill>
              <a:prstDash val="solid"/>
              <a:miter/>
            </a:ln>
          </p:spPr>
        </p:sp>
        <p:sp>
          <p:nvSpPr>
            <p:cNvPr id="23" name="TextBox 23"/>
            <p:cNvSpPr txBox="1"/>
            <p:nvPr/>
          </p:nvSpPr>
          <p:spPr>
            <a:xfrm>
              <a:off x="76200" y="66675"/>
              <a:ext cx="660400" cy="669925"/>
            </a:xfrm>
            <a:prstGeom prst="rect">
              <a:avLst/>
            </a:prstGeom>
          </p:spPr>
          <p:txBody>
            <a:bodyPr lIns="50800" tIns="50800" rIns="50800" bIns="50800" rtlCol="0" anchor="ctr"/>
            <a:lstStyle/>
            <a:p>
              <a:pPr algn="ctr">
                <a:lnSpc>
                  <a:spcPts val="140"/>
                </a:lnSpc>
              </a:pPr>
            </a:p>
          </p:txBody>
        </p:sp>
      </p:grpSp>
      <p:grpSp>
        <p:nvGrpSpPr>
          <p:cNvPr id="24" name="Group 24"/>
          <p:cNvGrpSpPr/>
          <p:nvPr/>
        </p:nvGrpSpPr>
        <p:grpSpPr>
          <a:xfrm>
            <a:off x="2120124" y="4246639"/>
            <a:ext cx="186732" cy="186732"/>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a:ln w="28575" cap="sq">
              <a:solidFill>
                <a:srgbClr val="008037"/>
              </a:solidFill>
              <a:prstDash val="solid"/>
              <a:miter/>
            </a:ln>
          </p:spPr>
        </p:sp>
        <p:sp>
          <p:nvSpPr>
            <p:cNvPr id="26" name="TextBox 26"/>
            <p:cNvSpPr txBox="1"/>
            <p:nvPr/>
          </p:nvSpPr>
          <p:spPr>
            <a:xfrm>
              <a:off x="76200" y="66675"/>
              <a:ext cx="660400" cy="669925"/>
            </a:xfrm>
            <a:prstGeom prst="rect">
              <a:avLst/>
            </a:prstGeom>
          </p:spPr>
          <p:txBody>
            <a:bodyPr lIns="50800" tIns="50800" rIns="50800" bIns="50800" rtlCol="0" anchor="ctr"/>
            <a:lstStyle/>
            <a:p>
              <a:pPr algn="ctr">
                <a:lnSpc>
                  <a:spcPts val="140"/>
                </a:lnSpc>
              </a:pPr>
            </a:p>
          </p:txBody>
        </p:sp>
      </p:grpSp>
      <p:sp>
        <p:nvSpPr>
          <p:cNvPr id="27" name="AutoShape 27"/>
          <p:cNvSpPr/>
          <p:nvPr/>
        </p:nvSpPr>
        <p:spPr>
          <a:xfrm>
            <a:off x="7963823" y="4833925"/>
            <a:ext cx="4467311" cy="314176"/>
          </a:xfrm>
          <a:prstGeom prst="line">
            <a:avLst/>
          </a:prstGeom>
          <a:ln w="9525" cap="flat">
            <a:solidFill>
              <a:srgbClr val="000000"/>
            </a:solidFill>
            <a:prstDash val="solid"/>
            <a:headEnd type="none" w="sm" len="sm"/>
            <a:tailEnd type="none" w="sm" len="sm"/>
          </a:ln>
        </p:spPr>
      </p:sp>
      <p:grpSp>
        <p:nvGrpSpPr>
          <p:cNvPr id="28" name="Group 28"/>
          <p:cNvGrpSpPr/>
          <p:nvPr/>
        </p:nvGrpSpPr>
        <p:grpSpPr>
          <a:xfrm>
            <a:off x="12337768" y="5054734"/>
            <a:ext cx="186732" cy="186732"/>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a:ln w="28575" cap="sq">
              <a:solidFill>
                <a:srgbClr val="008037"/>
              </a:solidFill>
              <a:prstDash val="solid"/>
              <a:miter/>
            </a:ln>
          </p:spPr>
        </p:sp>
        <p:sp>
          <p:nvSpPr>
            <p:cNvPr id="30" name="TextBox 30"/>
            <p:cNvSpPr txBox="1"/>
            <p:nvPr/>
          </p:nvSpPr>
          <p:spPr>
            <a:xfrm>
              <a:off x="76200" y="66675"/>
              <a:ext cx="660400" cy="669925"/>
            </a:xfrm>
            <a:prstGeom prst="rect">
              <a:avLst/>
            </a:prstGeom>
          </p:spPr>
          <p:txBody>
            <a:bodyPr lIns="50800" tIns="50800" rIns="50800" bIns="50800" rtlCol="0" anchor="ctr"/>
            <a:lstStyle/>
            <a:p>
              <a:pPr algn="ctr">
                <a:lnSpc>
                  <a:spcPts val="140"/>
                </a:lnSpc>
              </a:p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a:blip r:embed="rId1">
            <a:lum bright="12000" contrast="30000"/>
          </a:blip>
          <a:stretch>
            <a:fillRect/>
          </a:stretch>
        </p:blipFill>
        <p:spPr>
          <a:xfrm>
            <a:off x="5116806" y="4381500"/>
            <a:ext cx="4715136" cy="4227813"/>
          </a:xfrm>
          <a:prstGeom prst="rect">
            <a:avLst/>
          </a:prstGeom>
        </p:spPr>
      </p:pic>
      <p:grpSp>
        <p:nvGrpSpPr>
          <p:cNvPr id="2" name="Group 2"/>
          <p:cNvGrpSpPr/>
          <p:nvPr/>
        </p:nvGrpSpPr>
        <p:grpSpPr>
          <a:xfrm>
            <a:off x="1028700" y="1964533"/>
            <a:ext cx="1331567" cy="500062"/>
            <a:chOff x="0" y="0"/>
            <a:chExt cx="1082162" cy="406400"/>
          </a:xfrm>
        </p:grpSpPr>
        <p:sp>
          <p:nvSpPr>
            <p:cNvPr id="3" name="Freeform 3"/>
            <p:cNvSpPr/>
            <p:nvPr/>
          </p:nvSpPr>
          <p:spPr>
            <a:xfrm>
              <a:off x="0" y="0"/>
              <a:ext cx="1082162" cy="406400"/>
            </a:xfrm>
            <a:custGeom>
              <a:avLst/>
              <a:gdLst/>
              <a:ahLst/>
              <a:cxnLst/>
              <a:rect l="l" t="t" r="r" b="b"/>
              <a:pathLst>
                <a:path w="1082162" h="406400">
                  <a:moveTo>
                    <a:pt x="878962" y="0"/>
                  </a:moveTo>
                  <a:cubicBezTo>
                    <a:pt x="991187" y="0"/>
                    <a:pt x="1082162" y="90976"/>
                    <a:pt x="1082162" y="203200"/>
                  </a:cubicBezTo>
                  <a:cubicBezTo>
                    <a:pt x="1082162" y="315424"/>
                    <a:pt x="991187" y="406400"/>
                    <a:pt x="878962" y="406400"/>
                  </a:cubicBezTo>
                  <a:lnTo>
                    <a:pt x="203200" y="406400"/>
                  </a:lnTo>
                  <a:cubicBezTo>
                    <a:pt x="90976" y="406400"/>
                    <a:pt x="0" y="315424"/>
                    <a:pt x="0" y="203200"/>
                  </a:cubicBezTo>
                  <a:cubicBezTo>
                    <a:pt x="0" y="90976"/>
                    <a:pt x="90976" y="0"/>
                    <a:pt x="203200" y="0"/>
                  </a:cubicBezTo>
                  <a:close/>
                </a:path>
              </a:pathLst>
            </a:custGeom>
            <a:solidFill>
              <a:srgbClr val="0C9898"/>
            </a:solidFill>
          </p:spPr>
        </p:sp>
        <p:sp>
          <p:nvSpPr>
            <p:cNvPr id="4" name="TextBox 4"/>
            <p:cNvSpPr txBox="1"/>
            <p:nvPr/>
          </p:nvSpPr>
          <p:spPr>
            <a:xfrm>
              <a:off x="0" y="-28575"/>
              <a:ext cx="1082162" cy="434975"/>
            </a:xfrm>
            <a:prstGeom prst="rect">
              <a:avLst/>
            </a:prstGeom>
          </p:spPr>
          <p:txBody>
            <a:bodyPr lIns="50800" tIns="50800" rIns="50800" bIns="50800" rtlCol="0" anchor="ctr"/>
            <a:lstStyle/>
            <a:p>
              <a:pPr algn="ctr">
                <a:lnSpc>
                  <a:spcPts val="2520"/>
                </a:lnSpc>
              </a:pPr>
              <a:r>
                <a:rPr lang="en-US" sz="1800">
                  <a:solidFill>
                    <a:srgbClr val="FFFFFF"/>
                  </a:solidFill>
                  <a:latin typeface="Poppins Bold" panose="00000800000000000000"/>
                  <a:ea typeface="Poppins Bold" panose="00000800000000000000"/>
                  <a:cs typeface="Poppins Bold" panose="00000800000000000000"/>
                  <a:sym typeface="Poppins Bold" panose="00000800000000000000"/>
                </a:rPr>
                <a:t>LX3V</a:t>
              </a:r>
              <a:endParaRPr lang="en-US" sz="1800">
                <a:solidFill>
                  <a:srgbClr val="FFFFFF"/>
                </a:solidFill>
                <a:latin typeface="Poppins Bold" panose="00000800000000000000"/>
                <a:ea typeface="Poppins Bold" panose="00000800000000000000"/>
                <a:cs typeface="Poppins Bold" panose="00000800000000000000"/>
                <a:sym typeface="Poppins Bold" panose="00000800000000000000"/>
              </a:endParaRPr>
            </a:p>
          </p:txBody>
        </p:sp>
      </p:grpSp>
      <p:grpSp>
        <p:nvGrpSpPr>
          <p:cNvPr id="5" name="Group 5"/>
          <p:cNvGrpSpPr/>
          <p:nvPr/>
        </p:nvGrpSpPr>
        <p:grpSpPr>
          <a:xfrm>
            <a:off x="1677242" y="-49885"/>
            <a:ext cx="885763" cy="1078585"/>
            <a:chOff x="0" y="0"/>
            <a:chExt cx="2771140" cy="3374390"/>
          </a:xfrm>
        </p:grpSpPr>
        <p:sp>
          <p:nvSpPr>
            <p:cNvPr id="6" name="Freeform 6"/>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0C9898"/>
            </a:solidFill>
          </p:spPr>
        </p:sp>
      </p:grpSp>
      <p:sp>
        <p:nvSpPr>
          <p:cNvPr id="7" name="Freeform 7"/>
          <p:cNvSpPr/>
          <p:nvPr/>
        </p:nvSpPr>
        <p:spPr>
          <a:xfrm>
            <a:off x="15036909" y="617558"/>
            <a:ext cx="2222391" cy="411142"/>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2"/>
            <a:stretch>
              <a:fillRect/>
            </a:stretch>
          </a:blipFill>
        </p:spPr>
      </p:sp>
      <p:sp>
        <p:nvSpPr>
          <p:cNvPr id="9" name="TextBox 9"/>
          <p:cNvSpPr txBox="1"/>
          <p:nvPr/>
        </p:nvSpPr>
        <p:spPr>
          <a:xfrm>
            <a:off x="1028700" y="2607471"/>
            <a:ext cx="5227460" cy="1024261"/>
          </a:xfrm>
          <a:prstGeom prst="rect">
            <a:avLst/>
          </a:prstGeom>
        </p:spPr>
        <p:txBody>
          <a:bodyPr lIns="0" tIns="0" rIns="0" bIns="0" rtlCol="0" anchor="t">
            <a:spAutoFit/>
          </a:bodyPr>
          <a:lstStyle/>
          <a:p>
            <a:pPr algn="l">
              <a:lnSpc>
                <a:spcPts val="7700"/>
              </a:lnSpc>
            </a:pPr>
            <a:r>
              <a:rPr lang="en-US" sz="7700" spc="-385">
                <a:solidFill>
                  <a:srgbClr val="000000"/>
                </a:solidFill>
                <a:latin typeface="Poppins Bold" panose="00000800000000000000"/>
                <a:ea typeface="Poppins Bold" panose="00000800000000000000"/>
                <a:cs typeface="Poppins Bold" panose="00000800000000000000"/>
                <a:sym typeface="Poppins Bold" panose="00000800000000000000"/>
              </a:rPr>
              <a:t>Hardware</a:t>
            </a:r>
            <a:endParaRPr lang="en-US" sz="7700" spc="-385">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10" name="AutoShape 10"/>
          <p:cNvSpPr/>
          <p:nvPr/>
        </p:nvSpPr>
        <p:spPr>
          <a:xfrm>
            <a:off x="8614050" y="6254875"/>
            <a:ext cx="8645250" cy="3833"/>
          </a:xfrm>
          <a:prstGeom prst="line">
            <a:avLst/>
          </a:prstGeom>
          <a:ln w="9525" cap="flat">
            <a:solidFill>
              <a:srgbClr val="000000"/>
            </a:solidFill>
            <a:prstDash val="solid"/>
            <a:headEnd type="none" w="sm" len="sm"/>
            <a:tailEnd type="none" w="sm" len="sm"/>
          </a:ln>
        </p:spPr>
      </p:sp>
      <p:sp>
        <p:nvSpPr>
          <p:cNvPr id="11" name="AutoShape 11"/>
          <p:cNvSpPr/>
          <p:nvPr/>
        </p:nvSpPr>
        <p:spPr>
          <a:xfrm>
            <a:off x="9771641" y="3331677"/>
            <a:ext cx="7487659" cy="0"/>
          </a:xfrm>
          <a:prstGeom prst="line">
            <a:avLst/>
          </a:prstGeom>
          <a:ln w="9525" cap="flat">
            <a:solidFill>
              <a:srgbClr val="000000"/>
            </a:solidFill>
            <a:prstDash val="solid"/>
            <a:headEnd type="none" w="sm" len="sm"/>
            <a:tailEnd type="none" w="sm" len="sm"/>
          </a:ln>
        </p:spPr>
      </p:sp>
      <p:grpSp>
        <p:nvGrpSpPr>
          <p:cNvPr id="12" name="Group 12"/>
          <p:cNvGrpSpPr/>
          <p:nvPr/>
        </p:nvGrpSpPr>
        <p:grpSpPr>
          <a:xfrm>
            <a:off x="11870443" y="2894459"/>
            <a:ext cx="186732" cy="186732"/>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a:ln w="28575" cap="sq">
              <a:solidFill>
                <a:srgbClr val="FFBD59"/>
              </a:solidFill>
              <a:prstDash val="solid"/>
              <a:miter/>
            </a:ln>
          </p:spPr>
        </p:sp>
        <p:sp>
          <p:nvSpPr>
            <p:cNvPr id="14" name="TextBox 14"/>
            <p:cNvSpPr txBox="1"/>
            <p:nvPr/>
          </p:nvSpPr>
          <p:spPr>
            <a:xfrm>
              <a:off x="76200" y="66675"/>
              <a:ext cx="660400" cy="669925"/>
            </a:xfrm>
            <a:prstGeom prst="rect">
              <a:avLst/>
            </a:prstGeom>
          </p:spPr>
          <p:txBody>
            <a:bodyPr lIns="50800" tIns="50800" rIns="50800" bIns="50800" rtlCol="0" anchor="ctr"/>
            <a:lstStyle/>
            <a:p>
              <a:pPr algn="ctr">
                <a:lnSpc>
                  <a:spcPts val="140"/>
                </a:lnSpc>
              </a:pPr>
            </a:p>
          </p:txBody>
        </p:sp>
      </p:grpSp>
      <p:sp>
        <p:nvSpPr>
          <p:cNvPr id="15" name="TextBox 15"/>
          <p:cNvSpPr txBox="1"/>
          <p:nvPr/>
        </p:nvSpPr>
        <p:spPr>
          <a:xfrm>
            <a:off x="12227440" y="6348243"/>
            <a:ext cx="5031860" cy="1609993"/>
          </a:xfrm>
          <a:prstGeom prst="rect">
            <a:avLst/>
          </a:prstGeom>
        </p:spPr>
        <p:txBody>
          <a:bodyPr lIns="0" tIns="0" rIns="0" bIns="0" rtlCol="0" anchor="t">
            <a:spAutoFit/>
          </a:bodyPr>
          <a:lstStyle/>
          <a:p>
            <a:pPr algn="l">
              <a:lnSpc>
                <a:spcPts val="3150"/>
              </a:lnSpc>
            </a:pPr>
            <a:r>
              <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RS485 , connect with HMI , V-Box</a:t>
            </a:r>
            <a:endPar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a:lnSpc>
                <a:spcPts val="3150"/>
              </a:lnSpc>
            </a:pPr>
            <a:r>
              <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Download / Upload program</a:t>
            </a:r>
            <a:endPar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a:lnSpc>
                <a:spcPts val="3150"/>
              </a:lnSpc>
            </a:pPr>
            <a:r>
              <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Programming port</a:t>
            </a:r>
            <a:endPar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a:lnSpc>
                <a:spcPts val="3150"/>
              </a:lnSpc>
            </a:pPr>
            <a:r>
              <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Debugging port</a:t>
            </a:r>
            <a:endPar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6" name="TextBox 16"/>
          <p:cNvSpPr txBox="1"/>
          <p:nvPr/>
        </p:nvSpPr>
        <p:spPr>
          <a:xfrm>
            <a:off x="12200049" y="5695782"/>
            <a:ext cx="5059251" cy="401954"/>
          </a:xfrm>
          <a:prstGeom prst="rect">
            <a:avLst/>
          </a:prstGeom>
        </p:spPr>
        <p:txBody>
          <a:bodyPr lIns="0" tIns="0" rIns="0" bIns="0" rtlCol="0" anchor="t">
            <a:spAutoFit/>
          </a:bodyPr>
          <a:lstStyle/>
          <a:p>
            <a:pPr algn="l">
              <a:lnSpc>
                <a:spcPts val="3300"/>
              </a:lnSpc>
            </a:pPr>
            <a:r>
              <a:rPr lang="en-US" sz="2200">
                <a:solidFill>
                  <a:srgbClr val="000000"/>
                </a:solidFill>
                <a:latin typeface="Poppins Bold" panose="00000800000000000000"/>
                <a:ea typeface="Poppins Bold" panose="00000800000000000000"/>
                <a:cs typeface="Poppins Bold" panose="00000800000000000000"/>
                <a:sym typeface="Poppins Bold" panose="00000800000000000000"/>
              </a:rPr>
              <a:t>COM1</a:t>
            </a:r>
            <a:endParaRPr lang="en-US" sz="220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17" name="TextBox 17"/>
          <p:cNvSpPr txBox="1"/>
          <p:nvPr/>
        </p:nvSpPr>
        <p:spPr>
          <a:xfrm>
            <a:off x="12227440" y="3421212"/>
            <a:ext cx="5031860" cy="1186814"/>
          </a:xfrm>
          <a:prstGeom prst="rect">
            <a:avLst/>
          </a:prstGeom>
        </p:spPr>
        <p:txBody>
          <a:bodyPr lIns="0" tIns="0" rIns="0" bIns="0" rtlCol="0" anchor="t">
            <a:spAutoFit/>
          </a:bodyPr>
          <a:lstStyle/>
          <a:p>
            <a:pPr algn="l">
              <a:lnSpc>
                <a:spcPts val="3150"/>
              </a:lnSpc>
            </a:pPr>
            <a:r>
              <a:rPr lang="en-US" sz="2100" spc="-1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RS485 , connect with HMI , V-Box</a:t>
            </a:r>
            <a:endParaRPr lang="en-US" sz="2100" spc="-1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a:lnSpc>
                <a:spcPts val="3150"/>
              </a:lnSpc>
            </a:pPr>
            <a:r>
              <a:rPr lang="en-US" sz="2100" spc="-1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Support Modbus protocol , </a:t>
            </a:r>
            <a:endParaRPr lang="en-US" sz="2100" spc="-1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a:lnSpc>
                <a:spcPts val="3150"/>
              </a:lnSpc>
            </a:pPr>
            <a:r>
              <a:rPr lang="en-US" sz="2100" spc="-1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User define protocol </a:t>
            </a:r>
            <a:endParaRPr lang="en-US" sz="2100" spc="-1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8" name="TextBox 18"/>
          <p:cNvSpPr txBox="1"/>
          <p:nvPr/>
        </p:nvSpPr>
        <p:spPr>
          <a:xfrm>
            <a:off x="12200049" y="2768751"/>
            <a:ext cx="5059251" cy="401954"/>
          </a:xfrm>
          <a:prstGeom prst="rect">
            <a:avLst/>
          </a:prstGeom>
        </p:spPr>
        <p:txBody>
          <a:bodyPr lIns="0" tIns="0" rIns="0" bIns="0" rtlCol="0" anchor="t">
            <a:spAutoFit/>
          </a:bodyPr>
          <a:lstStyle/>
          <a:p>
            <a:pPr algn="l">
              <a:lnSpc>
                <a:spcPts val="3300"/>
              </a:lnSpc>
            </a:pPr>
            <a:r>
              <a:rPr lang="en-US" sz="2200">
                <a:solidFill>
                  <a:srgbClr val="000000"/>
                </a:solidFill>
                <a:latin typeface="Poppins Bold" panose="00000800000000000000"/>
                <a:ea typeface="Poppins Bold" panose="00000800000000000000"/>
                <a:cs typeface="Poppins Bold" panose="00000800000000000000"/>
                <a:sym typeface="Poppins Bold" panose="00000800000000000000"/>
              </a:rPr>
              <a:t>COM2</a:t>
            </a:r>
            <a:endParaRPr lang="en-US" sz="220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grpSp>
        <p:nvGrpSpPr>
          <p:cNvPr id="19" name="Group 19"/>
          <p:cNvGrpSpPr/>
          <p:nvPr/>
        </p:nvGrpSpPr>
        <p:grpSpPr>
          <a:xfrm>
            <a:off x="11870443" y="5821490"/>
            <a:ext cx="186732" cy="186732"/>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a:ln w="28575" cap="sq">
              <a:solidFill>
                <a:srgbClr val="008037"/>
              </a:solidFill>
              <a:prstDash val="solid"/>
              <a:miter/>
            </a:ln>
          </p:spPr>
        </p:sp>
        <p:sp>
          <p:nvSpPr>
            <p:cNvPr id="21" name="TextBox 21"/>
            <p:cNvSpPr txBox="1"/>
            <p:nvPr/>
          </p:nvSpPr>
          <p:spPr>
            <a:xfrm>
              <a:off x="76200" y="66675"/>
              <a:ext cx="660400" cy="669925"/>
            </a:xfrm>
            <a:prstGeom prst="rect">
              <a:avLst/>
            </a:prstGeom>
          </p:spPr>
          <p:txBody>
            <a:bodyPr lIns="50800" tIns="50800" rIns="50800" bIns="50800" rtlCol="0" anchor="ctr"/>
            <a:lstStyle/>
            <a:p>
              <a:pPr algn="ctr">
                <a:lnSpc>
                  <a:spcPts val="140"/>
                </a:lnSpc>
              </a:pPr>
            </a:p>
          </p:txBody>
        </p:sp>
      </p:grpSp>
      <p:grpSp>
        <p:nvGrpSpPr>
          <p:cNvPr id="22" name="Group 22"/>
          <p:cNvGrpSpPr/>
          <p:nvPr/>
        </p:nvGrpSpPr>
        <p:grpSpPr>
          <a:xfrm>
            <a:off x="8444824" y="6122873"/>
            <a:ext cx="216994" cy="225370"/>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a:ln w="28575" cap="sq">
              <a:solidFill>
                <a:srgbClr val="008037"/>
              </a:solidFill>
              <a:prstDash val="solid"/>
              <a:miter/>
            </a:ln>
          </p:spPr>
        </p:sp>
        <p:sp>
          <p:nvSpPr>
            <p:cNvPr id="24" name="TextBox 24"/>
            <p:cNvSpPr txBox="1"/>
            <p:nvPr/>
          </p:nvSpPr>
          <p:spPr>
            <a:xfrm>
              <a:off x="76200" y="66675"/>
              <a:ext cx="660400" cy="669925"/>
            </a:xfrm>
            <a:prstGeom prst="rect">
              <a:avLst/>
            </a:prstGeom>
          </p:spPr>
          <p:txBody>
            <a:bodyPr lIns="50800" tIns="50800" rIns="50800" bIns="50800" rtlCol="0" anchor="ctr"/>
            <a:lstStyle/>
            <a:p>
              <a:pPr algn="ctr">
                <a:lnSpc>
                  <a:spcPts val="140"/>
                </a:lnSpc>
              </a:pPr>
            </a:p>
          </p:txBody>
        </p:sp>
      </p:grpSp>
      <p:sp>
        <p:nvSpPr>
          <p:cNvPr id="25" name="AutoShape 25"/>
          <p:cNvSpPr/>
          <p:nvPr/>
        </p:nvSpPr>
        <p:spPr>
          <a:xfrm flipV="1">
            <a:off x="7426506" y="3331676"/>
            <a:ext cx="2345135" cy="2833665"/>
          </a:xfrm>
          <a:prstGeom prst="line">
            <a:avLst/>
          </a:prstGeom>
          <a:ln w="9525" cap="flat">
            <a:solidFill>
              <a:srgbClr val="000000"/>
            </a:solidFill>
            <a:prstDash val="solid"/>
            <a:headEnd type="none" w="sm" len="sm"/>
            <a:tailEnd type="none" w="sm" len="sm"/>
          </a:ln>
        </p:spPr>
      </p:sp>
      <p:grpSp>
        <p:nvGrpSpPr>
          <p:cNvPr id="26" name="Group 26"/>
          <p:cNvGrpSpPr/>
          <p:nvPr/>
        </p:nvGrpSpPr>
        <p:grpSpPr>
          <a:xfrm>
            <a:off x="7304740" y="6122873"/>
            <a:ext cx="186732" cy="186732"/>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a:ln w="28575" cap="sq">
              <a:solidFill>
                <a:srgbClr val="FFBD59"/>
              </a:solidFill>
              <a:prstDash val="solid"/>
              <a:miter/>
            </a:ln>
          </p:spPr>
        </p:sp>
        <p:sp>
          <p:nvSpPr>
            <p:cNvPr id="28" name="TextBox 28"/>
            <p:cNvSpPr txBox="1"/>
            <p:nvPr/>
          </p:nvSpPr>
          <p:spPr>
            <a:xfrm>
              <a:off x="76200" y="66675"/>
              <a:ext cx="660400" cy="669925"/>
            </a:xfrm>
            <a:prstGeom prst="rect">
              <a:avLst/>
            </a:prstGeom>
          </p:spPr>
          <p:txBody>
            <a:bodyPr lIns="50800" tIns="50800" rIns="50800" bIns="50800" rtlCol="0" anchor="ctr"/>
            <a:lstStyle/>
            <a:p>
              <a:pPr algn="ctr">
                <a:lnSpc>
                  <a:spcPts val="140"/>
                </a:lnSpc>
              </a:pPr>
              <a:endParaRPr dirty="0"/>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146283" y="1717671"/>
            <a:ext cx="6875701" cy="7958331"/>
            <a:chOff x="0" y="0"/>
            <a:chExt cx="2325854" cy="2692078"/>
          </a:xfrm>
        </p:grpSpPr>
        <p:sp>
          <p:nvSpPr>
            <p:cNvPr id="3" name="Freeform 3"/>
            <p:cNvSpPr/>
            <p:nvPr/>
          </p:nvSpPr>
          <p:spPr>
            <a:xfrm>
              <a:off x="0" y="0"/>
              <a:ext cx="2325855" cy="2692078"/>
            </a:xfrm>
            <a:custGeom>
              <a:avLst/>
              <a:gdLst/>
              <a:ahLst/>
              <a:cxnLst/>
              <a:rect l="l" t="t" r="r" b="b"/>
              <a:pathLst>
                <a:path w="2325855" h="2692078">
                  <a:moveTo>
                    <a:pt x="2201394" y="59690"/>
                  </a:moveTo>
                  <a:cubicBezTo>
                    <a:pt x="2236954" y="59690"/>
                    <a:pt x="2266164" y="88900"/>
                    <a:pt x="2266164" y="124460"/>
                  </a:cubicBezTo>
                  <a:lnTo>
                    <a:pt x="2266164" y="2567618"/>
                  </a:lnTo>
                  <a:cubicBezTo>
                    <a:pt x="2266164" y="2603178"/>
                    <a:pt x="2236954" y="2632388"/>
                    <a:pt x="2201394" y="2632388"/>
                  </a:cubicBezTo>
                  <a:lnTo>
                    <a:pt x="124460" y="2632388"/>
                  </a:lnTo>
                  <a:cubicBezTo>
                    <a:pt x="88900" y="2632388"/>
                    <a:pt x="59690" y="2603178"/>
                    <a:pt x="59690" y="2567618"/>
                  </a:cubicBezTo>
                  <a:lnTo>
                    <a:pt x="59690" y="124460"/>
                  </a:lnTo>
                  <a:cubicBezTo>
                    <a:pt x="59690" y="88900"/>
                    <a:pt x="88900" y="59690"/>
                    <a:pt x="124460" y="59690"/>
                  </a:cubicBezTo>
                  <a:lnTo>
                    <a:pt x="2201394" y="59690"/>
                  </a:lnTo>
                  <a:moveTo>
                    <a:pt x="2201394" y="0"/>
                  </a:moveTo>
                  <a:lnTo>
                    <a:pt x="124460" y="0"/>
                  </a:lnTo>
                  <a:cubicBezTo>
                    <a:pt x="55880" y="0"/>
                    <a:pt x="0" y="55880"/>
                    <a:pt x="0" y="124460"/>
                  </a:cubicBezTo>
                  <a:lnTo>
                    <a:pt x="0" y="2567618"/>
                  </a:lnTo>
                  <a:cubicBezTo>
                    <a:pt x="0" y="2636198"/>
                    <a:pt x="55880" y="2692078"/>
                    <a:pt x="124460" y="2692078"/>
                  </a:cubicBezTo>
                  <a:lnTo>
                    <a:pt x="2201395" y="2692078"/>
                  </a:lnTo>
                  <a:cubicBezTo>
                    <a:pt x="2269974" y="2692078"/>
                    <a:pt x="2325855" y="2636198"/>
                    <a:pt x="2325855" y="2567618"/>
                  </a:cubicBezTo>
                  <a:lnTo>
                    <a:pt x="2325855" y="124460"/>
                  </a:lnTo>
                  <a:cubicBezTo>
                    <a:pt x="2325854" y="55880"/>
                    <a:pt x="2269974" y="0"/>
                    <a:pt x="2201394" y="0"/>
                  </a:cubicBezTo>
                  <a:close/>
                </a:path>
              </a:pathLst>
            </a:custGeom>
            <a:solidFill>
              <a:srgbClr val="A6A6A6"/>
            </a:solidFill>
          </p:spPr>
        </p:sp>
      </p:grpSp>
      <p:grpSp>
        <p:nvGrpSpPr>
          <p:cNvPr id="4" name="Group 4"/>
          <p:cNvGrpSpPr/>
          <p:nvPr/>
        </p:nvGrpSpPr>
        <p:grpSpPr>
          <a:xfrm>
            <a:off x="9701086" y="2320440"/>
            <a:ext cx="1076049" cy="1076049"/>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C9898"/>
            </a:solidFill>
          </p:spPr>
        </p:sp>
      </p:grpSp>
      <p:grpSp>
        <p:nvGrpSpPr>
          <p:cNvPr id="6" name="Group 6"/>
          <p:cNvGrpSpPr/>
          <p:nvPr/>
        </p:nvGrpSpPr>
        <p:grpSpPr>
          <a:xfrm>
            <a:off x="9701086" y="3777307"/>
            <a:ext cx="1076049" cy="1076049"/>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C9898"/>
            </a:solidFill>
          </p:spPr>
        </p:sp>
      </p:grpSp>
      <p:grpSp>
        <p:nvGrpSpPr>
          <p:cNvPr id="8" name="Group 8"/>
          <p:cNvGrpSpPr/>
          <p:nvPr/>
        </p:nvGrpSpPr>
        <p:grpSpPr>
          <a:xfrm>
            <a:off x="9701086" y="5234356"/>
            <a:ext cx="1076049" cy="1076049"/>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C9898"/>
            </a:solidFill>
          </p:spPr>
        </p:sp>
      </p:grpSp>
      <p:grpSp>
        <p:nvGrpSpPr>
          <p:cNvPr id="10" name="Group 10"/>
          <p:cNvGrpSpPr/>
          <p:nvPr/>
        </p:nvGrpSpPr>
        <p:grpSpPr>
          <a:xfrm>
            <a:off x="9678307" y="6691405"/>
            <a:ext cx="1076049" cy="1076049"/>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C9898"/>
            </a:solidFill>
          </p:spPr>
        </p:sp>
      </p:grpSp>
      <p:grpSp>
        <p:nvGrpSpPr>
          <p:cNvPr id="12" name="Group 12"/>
          <p:cNvGrpSpPr/>
          <p:nvPr/>
        </p:nvGrpSpPr>
        <p:grpSpPr>
          <a:xfrm>
            <a:off x="9678307" y="8148454"/>
            <a:ext cx="1076049" cy="1076049"/>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C9898"/>
            </a:solidFill>
          </p:spPr>
        </p:sp>
      </p:grpSp>
      <p:sp>
        <p:nvSpPr>
          <p:cNvPr id="15" name="TextBox 15"/>
          <p:cNvSpPr txBox="1"/>
          <p:nvPr/>
        </p:nvSpPr>
        <p:spPr>
          <a:xfrm>
            <a:off x="1677242" y="2409641"/>
            <a:ext cx="4379669" cy="445770"/>
          </a:xfrm>
          <a:prstGeom prst="rect">
            <a:avLst/>
          </a:prstGeom>
        </p:spPr>
        <p:txBody>
          <a:bodyPr lIns="0" tIns="0" rIns="0" bIns="0" rtlCol="0" anchor="t">
            <a:spAutoFit/>
          </a:bodyPr>
          <a:lstStyle/>
          <a:p>
            <a:pPr algn="l">
              <a:lnSpc>
                <a:spcPts val="3780"/>
              </a:lnSpc>
            </a:pPr>
            <a:r>
              <a:rPr lang="en-US" sz="2700">
                <a:solidFill>
                  <a:srgbClr val="726F6F"/>
                </a:solidFill>
                <a:latin typeface="Poppins Medium" panose="00000600000000000000"/>
                <a:ea typeface="Poppins Medium" panose="00000600000000000000"/>
                <a:cs typeface="Poppins Medium" panose="00000600000000000000"/>
                <a:sym typeface="Poppins Medium" panose="00000600000000000000"/>
              </a:rPr>
              <a:t>PLC Selection Guide</a:t>
            </a:r>
            <a:endParaRPr lang="en-US" sz="2700">
              <a:solidFill>
                <a:srgbClr val="726F6F"/>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16" name="TextBox 16"/>
          <p:cNvSpPr txBox="1"/>
          <p:nvPr/>
        </p:nvSpPr>
        <p:spPr>
          <a:xfrm>
            <a:off x="1621339" y="2843236"/>
            <a:ext cx="4491473" cy="836551"/>
          </a:xfrm>
          <a:prstGeom prst="rect">
            <a:avLst/>
          </a:prstGeom>
        </p:spPr>
        <p:txBody>
          <a:bodyPr lIns="0" tIns="0" rIns="0" bIns="0" rtlCol="0" anchor="t">
            <a:spAutoFit/>
          </a:bodyPr>
          <a:lstStyle/>
          <a:p>
            <a:pPr algn="l">
              <a:lnSpc>
                <a:spcPts val="6870"/>
              </a:lnSpc>
            </a:pPr>
            <a:r>
              <a:rPr lang="en-US" sz="4905" dirty="0">
                <a:solidFill>
                  <a:srgbClr val="000000"/>
                </a:solidFill>
                <a:latin typeface="Poppins Bold" panose="00000800000000000000"/>
                <a:ea typeface="Poppins Bold" panose="00000800000000000000"/>
                <a:cs typeface="Poppins Bold" panose="00000800000000000000"/>
                <a:sym typeface="Poppins Bold" panose="00000800000000000000"/>
              </a:rPr>
              <a:t>LX3V N</a:t>
            </a:r>
            <a:r>
              <a:rPr lang="en-US" altLang="zh-CN" sz="4905" dirty="0">
                <a:solidFill>
                  <a:srgbClr val="000000"/>
                </a:solidFill>
                <a:latin typeface="Poppins Bold" panose="00000800000000000000"/>
                <a:ea typeface="Poppins Bold" panose="00000800000000000000"/>
                <a:cs typeface="Poppins Bold" panose="00000800000000000000"/>
                <a:sym typeface="Poppins Bold" panose="00000800000000000000"/>
              </a:rPr>
              <a:t>aming</a:t>
            </a:r>
            <a:endParaRPr lang="en-US" sz="4905" dirty="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17" name="TextBox 17"/>
          <p:cNvSpPr txBox="1"/>
          <p:nvPr/>
        </p:nvSpPr>
        <p:spPr>
          <a:xfrm>
            <a:off x="11565155" y="2397466"/>
            <a:ext cx="3080805" cy="445770"/>
          </a:xfrm>
          <a:prstGeom prst="rect">
            <a:avLst/>
          </a:prstGeom>
        </p:spPr>
        <p:txBody>
          <a:bodyPr lIns="0" tIns="0" rIns="0" bIns="0" rtlCol="0" anchor="t">
            <a:spAutoFit/>
          </a:bodyPr>
          <a:lstStyle/>
          <a:p>
            <a:pPr algn="l">
              <a:lnSpc>
                <a:spcPts val="3780"/>
              </a:lnSpc>
            </a:pPr>
            <a:r>
              <a:rPr lang="en-US" sz="27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rPr>
              <a:t>PLC Series</a:t>
            </a:r>
            <a:endParaRPr lang="en-US" sz="27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endParaRPr>
          </a:p>
        </p:txBody>
      </p:sp>
      <p:sp>
        <p:nvSpPr>
          <p:cNvPr id="18" name="TextBox 18"/>
          <p:cNvSpPr txBox="1"/>
          <p:nvPr/>
        </p:nvSpPr>
        <p:spPr>
          <a:xfrm>
            <a:off x="11565155" y="3854334"/>
            <a:ext cx="3080805" cy="445770"/>
          </a:xfrm>
          <a:prstGeom prst="rect">
            <a:avLst/>
          </a:prstGeom>
        </p:spPr>
        <p:txBody>
          <a:bodyPr lIns="0" tIns="0" rIns="0" bIns="0" rtlCol="0" anchor="t">
            <a:spAutoFit/>
          </a:bodyPr>
          <a:lstStyle/>
          <a:p>
            <a:pPr algn="l">
              <a:lnSpc>
                <a:spcPts val="3780"/>
              </a:lnSpc>
            </a:pPr>
            <a:r>
              <a:rPr lang="en-US" sz="27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rPr>
              <a:t>Input &amp; Output</a:t>
            </a:r>
            <a:endParaRPr lang="en-US" sz="27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endParaRPr>
          </a:p>
        </p:txBody>
      </p:sp>
      <p:sp>
        <p:nvSpPr>
          <p:cNvPr id="19" name="TextBox 19"/>
          <p:cNvSpPr txBox="1"/>
          <p:nvPr/>
        </p:nvSpPr>
        <p:spPr>
          <a:xfrm>
            <a:off x="11565155" y="5311383"/>
            <a:ext cx="3080805" cy="445770"/>
          </a:xfrm>
          <a:prstGeom prst="rect">
            <a:avLst/>
          </a:prstGeom>
        </p:spPr>
        <p:txBody>
          <a:bodyPr lIns="0" tIns="0" rIns="0" bIns="0" rtlCol="0" anchor="t">
            <a:spAutoFit/>
          </a:bodyPr>
          <a:lstStyle/>
          <a:p>
            <a:pPr algn="l">
              <a:lnSpc>
                <a:spcPts val="3780"/>
              </a:lnSpc>
            </a:pPr>
            <a:r>
              <a:rPr lang="en-US" sz="27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rPr>
              <a:t>General PLC</a:t>
            </a:r>
            <a:endParaRPr lang="en-US" sz="27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endParaRPr>
          </a:p>
        </p:txBody>
      </p:sp>
      <p:sp>
        <p:nvSpPr>
          <p:cNvPr id="20" name="TextBox 20"/>
          <p:cNvSpPr txBox="1"/>
          <p:nvPr/>
        </p:nvSpPr>
        <p:spPr>
          <a:xfrm>
            <a:off x="11542376" y="6768431"/>
            <a:ext cx="3080805" cy="445770"/>
          </a:xfrm>
          <a:prstGeom prst="rect">
            <a:avLst/>
          </a:prstGeom>
        </p:spPr>
        <p:txBody>
          <a:bodyPr lIns="0" tIns="0" rIns="0" bIns="0" rtlCol="0" anchor="t">
            <a:spAutoFit/>
          </a:bodyPr>
          <a:lstStyle/>
          <a:p>
            <a:pPr algn="l">
              <a:lnSpc>
                <a:spcPts val="3780"/>
              </a:lnSpc>
            </a:pPr>
            <a:r>
              <a:rPr lang="en-US" sz="27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rPr>
              <a:t>Type of output</a:t>
            </a:r>
            <a:endParaRPr lang="en-US" sz="27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endParaRPr>
          </a:p>
        </p:txBody>
      </p:sp>
      <p:sp>
        <p:nvSpPr>
          <p:cNvPr id="21" name="TextBox 21"/>
          <p:cNvSpPr txBox="1"/>
          <p:nvPr/>
        </p:nvSpPr>
        <p:spPr>
          <a:xfrm>
            <a:off x="11542376" y="8225480"/>
            <a:ext cx="3080805" cy="445770"/>
          </a:xfrm>
          <a:prstGeom prst="rect">
            <a:avLst/>
          </a:prstGeom>
        </p:spPr>
        <p:txBody>
          <a:bodyPr lIns="0" tIns="0" rIns="0" bIns="0" rtlCol="0" anchor="t">
            <a:spAutoFit/>
          </a:bodyPr>
          <a:lstStyle/>
          <a:p>
            <a:pPr algn="l">
              <a:lnSpc>
                <a:spcPts val="3780"/>
              </a:lnSpc>
            </a:pPr>
            <a:r>
              <a:rPr lang="en-US" sz="27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rPr>
              <a:t>Power supply</a:t>
            </a:r>
            <a:endParaRPr lang="en-US" sz="27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endParaRPr>
          </a:p>
        </p:txBody>
      </p:sp>
      <p:sp>
        <p:nvSpPr>
          <p:cNvPr id="22" name="TextBox 22"/>
          <p:cNvSpPr txBox="1"/>
          <p:nvPr/>
        </p:nvSpPr>
        <p:spPr>
          <a:xfrm>
            <a:off x="9887159" y="2417476"/>
            <a:ext cx="703902" cy="715127"/>
          </a:xfrm>
          <a:prstGeom prst="rect">
            <a:avLst/>
          </a:prstGeom>
        </p:spPr>
        <p:txBody>
          <a:bodyPr lIns="0" tIns="0" rIns="0" bIns="0" rtlCol="0" anchor="t">
            <a:spAutoFit/>
          </a:bodyPr>
          <a:lstStyle/>
          <a:p>
            <a:pPr algn="ctr">
              <a:lnSpc>
                <a:spcPts val="5870"/>
              </a:lnSpc>
            </a:pPr>
            <a:r>
              <a:rPr lang="en-US" sz="4190">
                <a:solidFill>
                  <a:srgbClr val="FFFFFF"/>
                </a:solidFill>
                <a:latin typeface="Open Sans Extra Bold" panose="020B0906030804020204"/>
                <a:ea typeface="Open Sans Extra Bold" panose="020B0906030804020204"/>
                <a:cs typeface="Open Sans Extra Bold" panose="020B0906030804020204"/>
                <a:sym typeface="Open Sans Extra Bold" panose="020B0906030804020204"/>
              </a:rPr>
              <a:t>a</a:t>
            </a:r>
            <a:endParaRPr lang="en-US" sz="4190">
              <a:solidFill>
                <a:srgbClr val="FFFFFF"/>
              </a:solidFill>
              <a:latin typeface="Open Sans Extra Bold" panose="020B0906030804020204"/>
              <a:ea typeface="Open Sans Extra Bold" panose="020B0906030804020204"/>
              <a:cs typeface="Open Sans Extra Bold" panose="020B0906030804020204"/>
              <a:sym typeface="Open Sans Extra Bold" panose="020B0906030804020204"/>
            </a:endParaRPr>
          </a:p>
        </p:txBody>
      </p:sp>
      <p:sp>
        <p:nvSpPr>
          <p:cNvPr id="23" name="TextBox 23"/>
          <p:cNvSpPr txBox="1"/>
          <p:nvPr/>
        </p:nvSpPr>
        <p:spPr>
          <a:xfrm>
            <a:off x="9887159" y="3874343"/>
            <a:ext cx="703902" cy="715127"/>
          </a:xfrm>
          <a:prstGeom prst="rect">
            <a:avLst/>
          </a:prstGeom>
        </p:spPr>
        <p:txBody>
          <a:bodyPr lIns="0" tIns="0" rIns="0" bIns="0" rtlCol="0" anchor="t">
            <a:spAutoFit/>
          </a:bodyPr>
          <a:lstStyle/>
          <a:p>
            <a:pPr algn="ctr">
              <a:lnSpc>
                <a:spcPts val="5870"/>
              </a:lnSpc>
            </a:pPr>
            <a:r>
              <a:rPr lang="en-US" sz="4190">
                <a:solidFill>
                  <a:srgbClr val="FFFFFF"/>
                </a:solidFill>
                <a:latin typeface="Open Sans Extra Bold" panose="020B0906030804020204"/>
                <a:ea typeface="Open Sans Extra Bold" panose="020B0906030804020204"/>
                <a:cs typeface="Open Sans Extra Bold" panose="020B0906030804020204"/>
                <a:sym typeface="Open Sans Extra Bold" panose="020B0906030804020204"/>
              </a:rPr>
              <a:t>b</a:t>
            </a:r>
            <a:endParaRPr lang="en-US" sz="4190">
              <a:solidFill>
                <a:srgbClr val="FFFFFF"/>
              </a:solidFill>
              <a:latin typeface="Open Sans Extra Bold" panose="020B0906030804020204"/>
              <a:ea typeface="Open Sans Extra Bold" panose="020B0906030804020204"/>
              <a:cs typeface="Open Sans Extra Bold" panose="020B0906030804020204"/>
              <a:sym typeface="Open Sans Extra Bold" panose="020B0906030804020204"/>
            </a:endParaRPr>
          </a:p>
        </p:txBody>
      </p:sp>
      <p:sp>
        <p:nvSpPr>
          <p:cNvPr id="24" name="TextBox 24"/>
          <p:cNvSpPr txBox="1"/>
          <p:nvPr/>
        </p:nvSpPr>
        <p:spPr>
          <a:xfrm>
            <a:off x="9887159" y="5331392"/>
            <a:ext cx="703902" cy="715127"/>
          </a:xfrm>
          <a:prstGeom prst="rect">
            <a:avLst/>
          </a:prstGeom>
        </p:spPr>
        <p:txBody>
          <a:bodyPr lIns="0" tIns="0" rIns="0" bIns="0" rtlCol="0" anchor="t">
            <a:spAutoFit/>
          </a:bodyPr>
          <a:lstStyle/>
          <a:p>
            <a:pPr algn="ctr">
              <a:lnSpc>
                <a:spcPts val="5870"/>
              </a:lnSpc>
            </a:pPr>
            <a:r>
              <a:rPr lang="en-US" sz="4190">
                <a:solidFill>
                  <a:srgbClr val="FFFFFF"/>
                </a:solidFill>
                <a:latin typeface="Open Sans Extra Bold" panose="020B0906030804020204"/>
                <a:ea typeface="Open Sans Extra Bold" panose="020B0906030804020204"/>
                <a:cs typeface="Open Sans Extra Bold" panose="020B0906030804020204"/>
                <a:sym typeface="Open Sans Extra Bold" panose="020B0906030804020204"/>
              </a:rPr>
              <a:t>c</a:t>
            </a:r>
            <a:endParaRPr lang="en-US" sz="4190">
              <a:solidFill>
                <a:srgbClr val="FFFFFF"/>
              </a:solidFill>
              <a:latin typeface="Open Sans Extra Bold" panose="020B0906030804020204"/>
              <a:ea typeface="Open Sans Extra Bold" panose="020B0906030804020204"/>
              <a:cs typeface="Open Sans Extra Bold" panose="020B0906030804020204"/>
              <a:sym typeface="Open Sans Extra Bold" panose="020B0906030804020204"/>
            </a:endParaRPr>
          </a:p>
        </p:txBody>
      </p:sp>
      <p:sp>
        <p:nvSpPr>
          <p:cNvPr id="25" name="TextBox 25"/>
          <p:cNvSpPr txBox="1"/>
          <p:nvPr/>
        </p:nvSpPr>
        <p:spPr>
          <a:xfrm>
            <a:off x="9864380" y="6788441"/>
            <a:ext cx="703902" cy="715127"/>
          </a:xfrm>
          <a:prstGeom prst="rect">
            <a:avLst/>
          </a:prstGeom>
        </p:spPr>
        <p:txBody>
          <a:bodyPr lIns="0" tIns="0" rIns="0" bIns="0" rtlCol="0" anchor="t">
            <a:spAutoFit/>
          </a:bodyPr>
          <a:lstStyle/>
          <a:p>
            <a:pPr algn="ctr">
              <a:lnSpc>
                <a:spcPts val="5870"/>
              </a:lnSpc>
            </a:pPr>
            <a:r>
              <a:rPr lang="en-US" sz="4190">
                <a:solidFill>
                  <a:srgbClr val="FFFFFF"/>
                </a:solidFill>
                <a:latin typeface="Open Sans Extra Bold" panose="020B0906030804020204"/>
                <a:ea typeface="Open Sans Extra Bold" panose="020B0906030804020204"/>
                <a:cs typeface="Open Sans Extra Bold" panose="020B0906030804020204"/>
                <a:sym typeface="Open Sans Extra Bold" panose="020B0906030804020204"/>
              </a:rPr>
              <a:t>d</a:t>
            </a:r>
            <a:endParaRPr lang="en-US" sz="4190">
              <a:solidFill>
                <a:srgbClr val="FFFFFF"/>
              </a:solidFill>
              <a:latin typeface="Open Sans Extra Bold" panose="020B0906030804020204"/>
              <a:ea typeface="Open Sans Extra Bold" panose="020B0906030804020204"/>
              <a:cs typeface="Open Sans Extra Bold" panose="020B0906030804020204"/>
              <a:sym typeface="Open Sans Extra Bold" panose="020B0906030804020204"/>
            </a:endParaRPr>
          </a:p>
        </p:txBody>
      </p:sp>
      <p:sp>
        <p:nvSpPr>
          <p:cNvPr id="26" name="TextBox 26"/>
          <p:cNvSpPr txBox="1"/>
          <p:nvPr/>
        </p:nvSpPr>
        <p:spPr>
          <a:xfrm>
            <a:off x="9864380" y="8245490"/>
            <a:ext cx="703902" cy="715127"/>
          </a:xfrm>
          <a:prstGeom prst="rect">
            <a:avLst/>
          </a:prstGeom>
        </p:spPr>
        <p:txBody>
          <a:bodyPr lIns="0" tIns="0" rIns="0" bIns="0" rtlCol="0" anchor="t">
            <a:spAutoFit/>
          </a:bodyPr>
          <a:lstStyle/>
          <a:p>
            <a:pPr algn="ctr">
              <a:lnSpc>
                <a:spcPts val="5870"/>
              </a:lnSpc>
            </a:pPr>
            <a:r>
              <a:rPr lang="en-US" sz="4190">
                <a:solidFill>
                  <a:srgbClr val="FFFFFF"/>
                </a:solidFill>
                <a:latin typeface="Open Sans Extra Bold" panose="020B0906030804020204"/>
                <a:ea typeface="Open Sans Extra Bold" panose="020B0906030804020204"/>
                <a:cs typeface="Open Sans Extra Bold" panose="020B0906030804020204"/>
                <a:sym typeface="Open Sans Extra Bold" panose="020B0906030804020204"/>
              </a:rPr>
              <a:t>e</a:t>
            </a:r>
            <a:endParaRPr lang="en-US" sz="4190">
              <a:solidFill>
                <a:srgbClr val="FFFFFF"/>
              </a:solidFill>
              <a:latin typeface="Open Sans Extra Bold" panose="020B0906030804020204"/>
              <a:ea typeface="Open Sans Extra Bold" panose="020B0906030804020204"/>
              <a:cs typeface="Open Sans Extra Bold" panose="020B0906030804020204"/>
              <a:sym typeface="Open Sans Extra Bold" panose="020B0906030804020204"/>
            </a:endParaRPr>
          </a:p>
        </p:txBody>
      </p:sp>
      <p:sp>
        <p:nvSpPr>
          <p:cNvPr id="27" name="TextBox 27"/>
          <p:cNvSpPr txBox="1"/>
          <p:nvPr/>
        </p:nvSpPr>
        <p:spPr>
          <a:xfrm>
            <a:off x="11565155" y="2895932"/>
            <a:ext cx="4714859" cy="282823"/>
          </a:xfrm>
          <a:prstGeom prst="rect">
            <a:avLst/>
          </a:prstGeom>
        </p:spPr>
        <p:txBody>
          <a:bodyPr lIns="0" tIns="0" rIns="0" bIns="0" rtlCol="0" anchor="t">
            <a:spAutoFit/>
          </a:bodyPr>
          <a:lstStyle/>
          <a:p>
            <a:pPr algn="l">
              <a:lnSpc>
                <a:spcPts val="2260"/>
              </a:lnSpc>
            </a:pPr>
            <a:r>
              <a:rPr lang="en-US" sz="1615">
                <a:solidFill>
                  <a:srgbClr val="000000"/>
                </a:solidFill>
                <a:latin typeface="Poppins Medium" panose="00000600000000000000"/>
                <a:ea typeface="Poppins Medium" panose="00000600000000000000"/>
                <a:cs typeface="Poppins Medium" panose="00000600000000000000"/>
                <a:sym typeface="Poppins Medium" panose="00000600000000000000"/>
              </a:rPr>
              <a:t>LX3V , LX3VP , LX3VM , LX3VE</a:t>
            </a:r>
            <a:endParaRPr lang="en-US" sz="1615">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28" name="TextBox 28"/>
          <p:cNvSpPr txBox="1"/>
          <p:nvPr/>
        </p:nvSpPr>
        <p:spPr>
          <a:xfrm>
            <a:off x="11565155" y="4352799"/>
            <a:ext cx="4714859" cy="568573"/>
          </a:xfrm>
          <a:prstGeom prst="rect">
            <a:avLst/>
          </a:prstGeom>
        </p:spPr>
        <p:txBody>
          <a:bodyPr lIns="0" tIns="0" rIns="0" bIns="0" rtlCol="0" anchor="t">
            <a:spAutoFit/>
          </a:bodyPr>
          <a:lstStyle/>
          <a:p>
            <a:pPr algn="l">
              <a:lnSpc>
                <a:spcPts val="2260"/>
              </a:lnSpc>
            </a:pPr>
            <a:r>
              <a:rPr lang="en-US" sz="1615">
                <a:solidFill>
                  <a:srgbClr val="000000"/>
                </a:solidFill>
                <a:latin typeface="Poppins Medium" panose="00000600000000000000"/>
                <a:ea typeface="Poppins Medium" panose="00000600000000000000"/>
                <a:cs typeface="Poppins Medium" panose="00000600000000000000"/>
                <a:sym typeface="Poppins Medium" panose="00000600000000000000"/>
              </a:rPr>
              <a:t>X/Y Input and output</a:t>
            </a:r>
            <a:endParaRPr lang="en-US" sz="1615">
              <a:solidFill>
                <a:srgbClr val="000000"/>
              </a:solidFill>
              <a:latin typeface="Poppins Medium" panose="00000600000000000000"/>
              <a:ea typeface="Poppins Medium" panose="00000600000000000000"/>
              <a:cs typeface="Poppins Medium" panose="00000600000000000000"/>
              <a:sym typeface="Poppins Medium" panose="00000600000000000000"/>
            </a:endParaRPr>
          </a:p>
          <a:p>
            <a:pPr algn="l">
              <a:lnSpc>
                <a:spcPts val="2260"/>
              </a:lnSpc>
            </a:pPr>
            <a:r>
              <a:rPr lang="en-US" sz="1615">
                <a:solidFill>
                  <a:srgbClr val="000000"/>
                </a:solidFill>
                <a:latin typeface="Poppins Medium" panose="00000600000000000000"/>
                <a:ea typeface="Poppins Medium" panose="00000600000000000000"/>
                <a:cs typeface="Poppins Medium" panose="00000600000000000000"/>
                <a:sym typeface="Poppins Medium" panose="00000600000000000000"/>
              </a:rPr>
              <a:t>14/12 = 14 input / 12 output</a:t>
            </a:r>
            <a:endParaRPr lang="en-US" sz="1615">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29" name="TextBox 29"/>
          <p:cNvSpPr txBox="1"/>
          <p:nvPr/>
        </p:nvSpPr>
        <p:spPr>
          <a:xfrm>
            <a:off x="11565155" y="5809848"/>
            <a:ext cx="4714859" cy="282823"/>
          </a:xfrm>
          <a:prstGeom prst="rect">
            <a:avLst/>
          </a:prstGeom>
        </p:spPr>
        <p:txBody>
          <a:bodyPr lIns="0" tIns="0" rIns="0" bIns="0" rtlCol="0" anchor="t">
            <a:spAutoFit/>
          </a:bodyPr>
          <a:lstStyle/>
          <a:p>
            <a:pPr algn="l">
              <a:lnSpc>
                <a:spcPts val="2260"/>
              </a:lnSpc>
            </a:pPr>
            <a:r>
              <a:rPr lang="en-US" sz="1615">
                <a:solidFill>
                  <a:srgbClr val="000000"/>
                </a:solidFill>
                <a:latin typeface="Poppins Medium" panose="00000600000000000000"/>
                <a:ea typeface="Poppins Medium" panose="00000600000000000000"/>
                <a:cs typeface="Poppins Medium" panose="00000600000000000000"/>
                <a:sym typeface="Poppins Medium" panose="00000600000000000000"/>
              </a:rPr>
              <a:t>CPU Unit</a:t>
            </a:r>
            <a:endParaRPr lang="en-US" sz="1615">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30" name="TextBox 30"/>
          <p:cNvSpPr txBox="1"/>
          <p:nvPr/>
        </p:nvSpPr>
        <p:spPr>
          <a:xfrm>
            <a:off x="11542376" y="7266897"/>
            <a:ext cx="4714859" cy="568573"/>
          </a:xfrm>
          <a:prstGeom prst="rect">
            <a:avLst/>
          </a:prstGeom>
        </p:spPr>
        <p:txBody>
          <a:bodyPr lIns="0" tIns="0" rIns="0" bIns="0" rtlCol="0" anchor="t">
            <a:spAutoFit/>
          </a:bodyPr>
          <a:lstStyle/>
          <a:p>
            <a:pPr algn="l">
              <a:lnSpc>
                <a:spcPts val="2260"/>
              </a:lnSpc>
            </a:pPr>
            <a:r>
              <a:rPr lang="en-US" sz="1615">
                <a:solidFill>
                  <a:srgbClr val="000000"/>
                </a:solidFill>
                <a:latin typeface="Poppins Medium" panose="00000600000000000000"/>
                <a:ea typeface="Poppins Medium" panose="00000600000000000000"/>
                <a:cs typeface="Poppins Medium" panose="00000600000000000000"/>
                <a:sym typeface="Poppins Medium" panose="00000600000000000000"/>
              </a:rPr>
              <a:t>T : Transistor (NPN)</a:t>
            </a:r>
            <a:endParaRPr lang="en-US" sz="1615">
              <a:solidFill>
                <a:srgbClr val="000000"/>
              </a:solidFill>
              <a:latin typeface="Poppins Medium" panose="00000600000000000000"/>
              <a:ea typeface="Poppins Medium" panose="00000600000000000000"/>
              <a:cs typeface="Poppins Medium" panose="00000600000000000000"/>
              <a:sym typeface="Poppins Medium" panose="00000600000000000000"/>
            </a:endParaRPr>
          </a:p>
          <a:p>
            <a:pPr algn="l">
              <a:lnSpc>
                <a:spcPts val="2260"/>
              </a:lnSpc>
            </a:pPr>
            <a:r>
              <a:rPr lang="en-US" sz="1615">
                <a:solidFill>
                  <a:srgbClr val="000000"/>
                </a:solidFill>
                <a:latin typeface="Poppins Medium" panose="00000600000000000000"/>
                <a:ea typeface="Poppins Medium" panose="00000600000000000000"/>
                <a:cs typeface="Poppins Medium" panose="00000600000000000000"/>
                <a:sym typeface="Poppins Medium" panose="00000600000000000000"/>
              </a:rPr>
              <a:t>R : Relay</a:t>
            </a:r>
            <a:endParaRPr lang="en-US" sz="1615">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31" name="TextBox 31"/>
          <p:cNvSpPr txBox="1"/>
          <p:nvPr/>
        </p:nvSpPr>
        <p:spPr>
          <a:xfrm>
            <a:off x="11542376" y="8723946"/>
            <a:ext cx="4714859" cy="568573"/>
          </a:xfrm>
          <a:prstGeom prst="rect">
            <a:avLst/>
          </a:prstGeom>
        </p:spPr>
        <p:txBody>
          <a:bodyPr lIns="0" tIns="0" rIns="0" bIns="0" rtlCol="0" anchor="t">
            <a:spAutoFit/>
          </a:bodyPr>
          <a:lstStyle/>
          <a:p>
            <a:pPr algn="l">
              <a:lnSpc>
                <a:spcPts val="2260"/>
              </a:lnSpc>
            </a:pPr>
            <a:r>
              <a:rPr lang="en-US" sz="1615">
                <a:solidFill>
                  <a:srgbClr val="000000"/>
                </a:solidFill>
                <a:latin typeface="Poppins Medium" panose="00000600000000000000"/>
                <a:ea typeface="Poppins Medium" panose="00000600000000000000"/>
                <a:cs typeface="Poppins Medium" panose="00000600000000000000"/>
                <a:sym typeface="Poppins Medium" panose="00000600000000000000"/>
              </a:rPr>
              <a:t>A : AC 85..265V</a:t>
            </a:r>
            <a:endParaRPr lang="en-US" sz="1615">
              <a:solidFill>
                <a:srgbClr val="000000"/>
              </a:solidFill>
              <a:latin typeface="Poppins Medium" panose="00000600000000000000"/>
              <a:ea typeface="Poppins Medium" panose="00000600000000000000"/>
              <a:cs typeface="Poppins Medium" panose="00000600000000000000"/>
              <a:sym typeface="Poppins Medium" panose="00000600000000000000"/>
            </a:endParaRPr>
          </a:p>
          <a:p>
            <a:pPr algn="l">
              <a:lnSpc>
                <a:spcPts val="2260"/>
              </a:lnSpc>
            </a:pPr>
            <a:r>
              <a:rPr lang="en-US" sz="1615">
                <a:solidFill>
                  <a:srgbClr val="000000"/>
                </a:solidFill>
                <a:latin typeface="Poppins Medium" panose="00000600000000000000"/>
                <a:ea typeface="Poppins Medium" panose="00000600000000000000"/>
                <a:cs typeface="Poppins Medium" panose="00000600000000000000"/>
                <a:sym typeface="Poppins Medium" panose="00000600000000000000"/>
              </a:rPr>
              <a:t>D : DC 24V</a:t>
            </a:r>
            <a:endParaRPr lang="en-US" sz="1615">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grpSp>
        <p:nvGrpSpPr>
          <p:cNvPr id="32" name="Group 32"/>
          <p:cNvGrpSpPr/>
          <p:nvPr/>
        </p:nvGrpSpPr>
        <p:grpSpPr>
          <a:xfrm>
            <a:off x="1677242" y="-49885"/>
            <a:ext cx="885763" cy="1078585"/>
            <a:chOff x="0" y="0"/>
            <a:chExt cx="2771140" cy="3374390"/>
          </a:xfrm>
        </p:grpSpPr>
        <p:sp>
          <p:nvSpPr>
            <p:cNvPr id="33" name="Freeform 33"/>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0C9898"/>
            </a:solidFill>
          </p:spPr>
        </p:sp>
      </p:grpSp>
      <p:sp>
        <p:nvSpPr>
          <p:cNvPr id="34" name="Freeform 34"/>
          <p:cNvSpPr/>
          <p:nvPr/>
        </p:nvSpPr>
        <p:spPr>
          <a:xfrm>
            <a:off x="15036909" y="617558"/>
            <a:ext cx="2222391" cy="411142"/>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1"/>
            <a:stretch>
              <a:fillRect/>
            </a:stretch>
          </a:blipFill>
        </p:spPr>
      </p:sp>
      <p:sp>
        <p:nvSpPr>
          <p:cNvPr id="35" name="TextBox 35"/>
          <p:cNvSpPr txBox="1"/>
          <p:nvPr/>
        </p:nvSpPr>
        <p:spPr>
          <a:xfrm>
            <a:off x="1028700" y="5198022"/>
            <a:ext cx="8023843" cy="1236345"/>
          </a:xfrm>
          <a:prstGeom prst="rect">
            <a:avLst/>
          </a:prstGeom>
        </p:spPr>
        <p:txBody>
          <a:bodyPr lIns="0" tIns="0" rIns="0" bIns="0" rtlCol="0" anchor="t">
            <a:spAutoFit/>
          </a:bodyPr>
          <a:lstStyle/>
          <a:p>
            <a:pPr algn="l">
              <a:lnSpc>
                <a:spcPts val="10080"/>
              </a:lnSpc>
            </a:pPr>
            <a:r>
              <a:rPr lang="en-US" sz="7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LX3V - 1412MT-A</a:t>
            </a:r>
            <a:endParaRPr lang="en-US" sz="7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6" name="TextBox 36"/>
          <p:cNvSpPr txBox="1"/>
          <p:nvPr/>
        </p:nvSpPr>
        <p:spPr>
          <a:xfrm>
            <a:off x="1863866" y="6967358"/>
            <a:ext cx="703902" cy="715127"/>
          </a:xfrm>
          <a:prstGeom prst="rect">
            <a:avLst/>
          </a:prstGeom>
        </p:spPr>
        <p:txBody>
          <a:bodyPr lIns="0" tIns="0" rIns="0" bIns="0" rtlCol="0" anchor="t">
            <a:spAutoFit/>
          </a:bodyPr>
          <a:lstStyle/>
          <a:p>
            <a:pPr algn="ctr">
              <a:lnSpc>
                <a:spcPts val="5870"/>
              </a:lnSpc>
            </a:pPr>
            <a:r>
              <a:rPr lang="en-US" sz="4190">
                <a:solidFill>
                  <a:srgbClr val="0C9898"/>
                </a:solidFill>
                <a:latin typeface="Open Sans Extra Bold" panose="020B0906030804020204"/>
                <a:ea typeface="Open Sans Extra Bold" panose="020B0906030804020204"/>
                <a:cs typeface="Open Sans Extra Bold" panose="020B0906030804020204"/>
                <a:sym typeface="Open Sans Extra Bold" panose="020B0906030804020204"/>
              </a:rPr>
              <a:t>a</a:t>
            </a:r>
            <a:endParaRPr lang="en-US" sz="4190">
              <a:solidFill>
                <a:srgbClr val="0C9898"/>
              </a:solidFill>
              <a:latin typeface="Open Sans Extra Bold" panose="020B0906030804020204"/>
              <a:ea typeface="Open Sans Extra Bold" panose="020B0906030804020204"/>
              <a:cs typeface="Open Sans Extra Bold" panose="020B0906030804020204"/>
              <a:sym typeface="Open Sans Extra Bold" panose="020B0906030804020204"/>
            </a:endParaRPr>
          </a:p>
        </p:txBody>
      </p:sp>
      <p:sp>
        <p:nvSpPr>
          <p:cNvPr id="37" name="TextBox 37"/>
          <p:cNvSpPr txBox="1"/>
          <p:nvPr/>
        </p:nvSpPr>
        <p:spPr>
          <a:xfrm>
            <a:off x="4183439" y="6937621"/>
            <a:ext cx="703902" cy="715127"/>
          </a:xfrm>
          <a:prstGeom prst="rect">
            <a:avLst/>
          </a:prstGeom>
        </p:spPr>
        <p:txBody>
          <a:bodyPr lIns="0" tIns="0" rIns="0" bIns="0" rtlCol="0" anchor="t">
            <a:spAutoFit/>
          </a:bodyPr>
          <a:lstStyle/>
          <a:p>
            <a:pPr algn="ctr">
              <a:lnSpc>
                <a:spcPts val="5870"/>
              </a:lnSpc>
            </a:pPr>
            <a:r>
              <a:rPr lang="en-US" sz="4190">
                <a:solidFill>
                  <a:srgbClr val="0C9898"/>
                </a:solidFill>
                <a:latin typeface="Open Sans Extra Bold" panose="020B0906030804020204"/>
                <a:ea typeface="Open Sans Extra Bold" panose="020B0906030804020204"/>
                <a:cs typeface="Open Sans Extra Bold" panose="020B0906030804020204"/>
                <a:sym typeface="Open Sans Extra Bold" panose="020B0906030804020204"/>
              </a:rPr>
              <a:t>b</a:t>
            </a:r>
            <a:endParaRPr lang="en-US" sz="4190">
              <a:solidFill>
                <a:srgbClr val="0C9898"/>
              </a:solidFill>
              <a:latin typeface="Open Sans Extra Bold" panose="020B0906030804020204"/>
              <a:ea typeface="Open Sans Extra Bold" panose="020B0906030804020204"/>
              <a:cs typeface="Open Sans Extra Bold" panose="020B0906030804020204"/>
              <a:sym typeface="Open Sans Extra Bold" panose="020B0906030804020204"/>
            </a:endParaRPr>
          </a:p>
        </p:txBody>
      </p:sp>
      <p:sp>
        <p:nvSpPr>
          <p:cNvPr id="38" name="TextBox 38"/>
          <p:cNvSpPr txBox="1"/>
          <p:nvPr/>
        </p:nvSpPr>
        <p:spPr>
          <a:xfrm>
            <a:off x="5353010" y="6937621"/>
            <a:ext cx="703902" cy="715127"/>
          </a:xfrm>
          <a:prstGeom prst="rect">
            <a:avLst/>
          </a:prstGeom>
        </p:spPr>
        <p:txBody>
          <a:bodyPr lIns="0" tIns="0" rIns="0" bIns="0" rtlCol="0" anchor="t">
            <a:spAutoFit/>
          </a:bodyPr>
          <a:lstStyle/>
          <a:p>
            <a:pPr algn="ctr">
              <a:lnSpc>
                <a:spcPts val="5870"/>
              </a:lnSpc>
            </a:pPr>
            <a:r>
              <a:rPr lang="en-US" sz="4190">
                <a:solidFill>
                  <a:srgbClr val="0C9898"/>
                </a:solidFill>
                <a:latin typeface="Open Sans Extra Bold" panose="020B0906030804020204"/>
                <a:ea typeface="Open Sans Extra Bold" panose="020B0906030804020204"/>
                <a:cs typeface="Open Sans Extra Bold" panose="020B0906030804020204"/>
                <a:sym typeface="Open Sans Extra Bold" panose="020B0906030804020204"/>
              </a:rPr>
              <a:t>c</a:t>
            </a:r>
            <a:endParaRPr lang="en-US" sz="4190">
              <a:solidFill>
                <a:srgbClr val="0C9898"/>
              </a:solidFill>
              <a:latin typeface="Open Sans Extra Bold" panose="020B0906030804020204"/>
              <a:ea typeface="Open Sans Extra Bold" panose="020B0906030804020204"/>
              <a:cs typeface="Open Sans Extra Bold" panose="020B0906030804020204"/>
              <a:sym typeface="Open Sans Extra Bold" panose="020B0906030804020204"/>
            </a:endParaRPr>
          </a:p>
        </p:txBody>
      </p:sp>
      <p:sp>
        <p:nvSpPr>
          <p:cNvPr id="39" name="TextBox 39"/>
          <p:cNvSpPr txBox="1"/>
          <p:nvPr/>
        </p:nvSpPr>
        <p:spPr>
          <a:xfrm>
            <a:off x="6056911" y="6937621"/>
            <a:ext cx="703902" cy="715127"/>
          </a:xfrm>
          <a:prstGeom prst="rect">
            <a:avLst/>
          </a:prstGeom>
        </p:spPr>
        <p:txBody>
          <a:bodyPr lIns="0" tIns="0" rIns="0" bIns="0" rtlCol="0" anchor="t">
            <a:spAutoFit/>
          </a:bodyPr>
          <a:lstStyle/>
          <a:p>
            <a:pPr algn="ctr">
              <a:lnSpc>
                <a:spcPts val="5870"/>
              </a:lnSpc>
            </a:pPr>
            <a:r>
              <a:rPr lang="en-US" sz="4190">
                <a:solidFill>
                  <a:srgbClr val="0C9898"/>
                </a:solidFill>
                <a:latin typeface="Open Sans Extra Bold" panose="020B0906030804020204"/>
                <a:ea typeface="Open Sans Extra Bold" panose="020B0906030804020204"/>
                <a:cs typeface="Open Sans Extra Bold" panose="020B0906030804020204"/>
                <a:sym typeface="Open Sans Extra Bold" panose="020B0906030804020204"/>
              </a:rPr>
              <a:t>d</a:t>
            </a:r>
            <a:endParaRPr lang="en-US" sz="4190">
              <a:solidFill>
                <a:srgbClr val="0C9898"/>
              </a:solidFill>
              <a:latin typeface="Open Sans Extra Bold" panose="020B0906030804020204"/>
              <a:ea typeface="Open Sans Extra Bold" panose="020B0906030804020204"/>
              <a:cs typeface="Open Sans Extra Bold" panose="020B0906030804020204"/>
              <a:sym typeface="Open Sans Extra Bold" panose="020B0906030804020204"/>
            </a:endParaRPr>
          </a:p>
        </p:txBody>
      </p:sp>
      <p:sp>
        <p:nvSpPr>
          <p:cNvPr id="40" name="TextBox 40"/>
          <p:cNvSpPr txBox="1"/>
          <p:nvPr/>
        </p:nvSpPr>
        <p:spPr>
          <a:xfrm>
            <a:off x="6800780" y="6909333"/>
            <a:ext cx="703902" cy="715127"/>
          </a:xfrm>
          <a:prstGeom prst="rect">
            <a:avLst/>
          </a:prstGeom>
        </p:spPr>
        <p:txBody>
          <a:bodyPr lIns="0" tIns="0" rIns="0" bIns="0" rtlCol="0" anchor="t">
            <a:spAutoFit/>
          </a:bodyPr>
          <a:lstStyle/>
          <a:p>
            <a:pPr algn="ctr">
              <a:lnSpc>
                <a:spcPts val="5870"/>
              </a:lnSpc>
            </a:pPr>
            <a:r>
              <a:rPr lang="en-US" sz="4190">
                <a:solidFill>
                  <a:srgbClr val="0C9898"/>
                </a:solidFill>
                <a:latin typeface="Open Sans Extra Bold" panose="020B0906030804020204"/>
                <a:ea typeface="Open Sans Extra Bold" panose="020B0906030804020204"/>
                <a:cs typeface="Open Sans Extra Bold" panose="020B0906030804020204"/>
                <a:sym typeface="Open Sans Extra Bold" panose="020B0906030804020204"/>
              </a:rPr>
              <a:t>e</a:t>
            </a:r>
            <a:endParaRPr lang="en-US" sz="4190">
              <a:solidFill>
                <a:srgbClr val="0C9898"/>
              </a:solidFill>
              <a:latin typeface="Open Sans Extra Bold" panose="020B0906030804020204"/>
              <a:ea typeface="Open Sans Extra Bold" panose="020B0906030804020204"/>
              <a:cs typeface="Open Sans Extra Bold" panose="020B0906030804020204"/>
              <a:sym typeface="Open Sans Extra Bold" panose="020B0906030804020204"/>
            </a:endParaRPr>
          </a:p>
        </p:txBody>
      </p:sp>
      <p:sp>
        <p:nvSpPr>
          <p:cNvPr id="41" name="AutoShape 41"/>
          <p:cNvSpPr/>
          <p:nvPr/>
        </p:nvSpPr>
        <p:spPr>
          <a:xfrm flipH="1">
            <a:off x="2215817" y="6434367"/>
            <a:ext cx="0" cy="668782"/>
          </a:xfrm>
          <a:prstGeom prst="line">
            <a:avLst/>
          </a:prstGeom>
          <a:ln w="9525" cap="flat">
            <a:solidFill>
              <a:srgbClr val="000000"/>
            </a:solidFill>
            <a:prstDash val="solid"/>
            <a:headEnd type="none" w="sm" len="sm"/>
            <a:tailEnd type="none" w="sm" len="sm"/>
          </a:ln>
        </p:spPr>
      </p:sp>
      <p:sp>
        <p:nvSpPr>
          <p:cNvPr id="42" name="AutoShape 42"/>
          <p:cNvSpPr/>
          <p:nvPr/>
        </p:nvSpPr>
        <p:spPr>
          <a:xfrm flipH="1">
            <a:off x="4535390" y="6404630"/>
            <a:ext cx="0" cy="668782"/>
          </a:xfrm>
          <a:prstGeom prst="line">
            <a:avLst/>
          </a:prstGeom>
          <a:ln w="9525" cap="flat">
            <a:solidFill>
              <a:srgbClr val="000000"/>
            </a:solidFill>
            <a:prstDash val="solid"/>
            <a:headEnd type="none" w="sm" len="sm"/>
            <a:tailEnd type="none" w="sm" len="sm"/>
          </a:ln>
        </p:spPr>
      </p:sp>
      <p:sp>
        <p:nvSpPr>
          <p:cNvPr id="43" name="AutoShape 43"/>
          <p:cNvSpPr/>
          <p:nvPr/>
        </p:nvSpPr>
        <p:spPr>
          <a:xfrm flipH="1">
            <a:off x="5704960" y="6404629"/>
            <a:ext cx="0" cy="668782"/>
          </a:xfrm>
          <a:prstGeom prst="line">
            <a:avLst/>
          </a:prstGeom>
          <a:ln w="9525" cap="flat">
            <a:solidFill>
              <a:srgbClr val="000000"/>
            </a:solidFill>
            <a:prstDash val="solid"/>
            <a:headEnd type="none" w="sm" len="sm"/>
            <a:tailEnd type="none" w="sm" len="sm"/>
          </a:ln>
        </p:spPr>
      </p:sp>
      <p:sp>
        <p:nvSpPr>
          <p:cNvPr id="44" name="AutoShape 44"/>
          <p:cNvSpPr/>
          <p:nvPr/>
        </p:nvSpPr>
        <p:spPr>
          <a:xfrm flipH="1">
            <a:off x="6408862" y="6404629"/>
            <a:ext cx="0" cy="668782"/>
          </a:xfrm>
          <a:prstGeom prst="line">
            <a:avLst/>
          </a:prstGeom>
          <a:ln w="9525" cap="flat">
            <a:solidFill>
              <a:srgbClr val="000000"/>
            </a:solidFill>
            <a:prstDash val="solid"/>
            <a:headEnd type="none" w="sm" len="sm"/>
            <a:tailEnd type="none" w="sm" len="sm"/>
          </a:ln>
        </p:spPr>
      </p:sp>
      <p:sp>
        <p:nvSpPr>
          <p:cNvPr id="45" name="AutoShape 45"/>
          <p:cNvSpPr/>
          <p:nvPr/>
        </p:nvSpPr>
        <p:spPr>
          <a:xfrm flipH="1">
            <a:off x="7152731" y="6376342"/>
            <a:ext cx="0" cy="668782"/>
          </a:xfrm>
          <a:prstGeom prst="line">
            <a:avLst/>
          </a:prstGeom>
          <a:ln w="9525" cap="flat">
            <a:solidFill>
              <a:srgbClr val="000000"/>
            </a:solidFill>
            <a:prstDash val="solid"/>
            <a:headEnd type="none" w="sm" len="sm"/>
            <a:tailEnd type="none" w="sm" len="sm"/>
          </a:ln>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581786" y="1887830"/>
            <a:ext cx="61787" cy="4417134"/>
            <a:chOff x="0" y="0"/>
            <a:chExt cx="16273" cy="1163360"/>
          </a:xfrm>
        </p:grpSpPr>
        <p:sp>
          <p:nvSpPr>
            <p:cNvPr id="3" name="Freeform 3"/>
            <p:cNvSpPr/>
            <p:nvPr/>
          </p:nvSpPr>
          <p:spPr>
            <a:xfrm>
              <a:off x="0" y="0"/>
              <a:ext cx="16273" cy="1163360"/>
            </a:xfrm>
            <a:custGeom>
              <a:avLst/>
              <a:gdLst/>
              <a:ahLst/>
              <a:cxnLst/>
              <a:rect l="l" t="t" r="r" b="b"/>
              <a:pathLst>
                <a:path w="16273" h="1163360">
                  <a:moveTo>
                    <a:pt x="0" y="0"/>
                  </a:moveTo>
                  <a:lnTo>
                    <a:pt x="16273" y="0"/>
                  </a:lnTo>
                  <a:lnTo>
                    <a:pt x="16273" y="1163360"/>
                  </a:lnTo>
                  <a:lnTo>
                    <a:pt x="0" y="1163360"/>
                  </a:lnTo>
                  <a:close/>
                </a:path>
              </a:pathLst>
            </a:custGeom>
            <a:solidFill>
              <a:srgbClr val="858C8B"/>
            </a:solidFill>
          </p:spPr>
        </p:sp>
        <p:sp>
          <p:nvSpPr>
            <p:cNvPr id="4" name="TextBox 4"/>
            <p:cNvSpPr txBox="1"/>
            <p:nvPr/>
          </p:nvSpPr>
          <p:spPr>
            <a:xfrm>
              <a:off x="0" y="-66675"/>
              <a:ext cx="16273" cy="1230035"/>
            </a:xfrm>
            <a:prstGeom prst="rect">
              <a:avLst/>
            </a:prstGeom>
          </p:spPr>
          <p:txBody>
            <a:bodyPr lIns="50800" tIns="50800" rIns="50800" bIns="50800" rtlCol="0" anchor="ctr"/>
            <a:lstStyle/>
            <a:p>
              <a:pPr algn="ctr">
                <a:lnSpc>
                  <a:spcPts val="3080"/>
                </a:lnSpc>
              </a:pPr>
            </a:p>
          </p:txBody>
        </p:sp>
      </p:grpSp>
      <p:sp>
        <p:nvSpPr>
          <p:cNvPr id="5" name="Freeform 5"/>
          <p:cNvSpPr/>
          <p:nvPr/>
        </p:nvSpPr>
        <p:spPr>
          <a:xfrm>
            <a:off x="940486" y="3441349"/>
            <a:ext cx="9908046" cy="5359751"/>
          </a:xfrm>
          <a:custGeom>
            <a:avLst/>
            <a:gdLst/>
            <a:ahLst/>
            <a:cxnLst/>
            <a:rect l="l" t="t" r="r" b="b"/>
            <a:pathLst>
              <a:path w="9908046" h="5359751">
                <a:moveTo>
                  <a:pt x="0" y="0"/>
                </a:moveTo>
                <a:lnTo>
                  <a:pt x="9908046" y="0"/>
                </a:lnTo>
                <a:lnTo>
                  <a:pt x="9908046" y="5359751"/>
                </a:lnTo>
                <a:lnTo>
                  <a:pt x="0" y="5359751"/>
                </a:lnTo>
                <a:lnTo>
                  <a:pt x="0" y="0"/>
                </a:lnTo>
                <a:close/>
              </a:path>
            </a:pathLst>
          </a:custGeom>
          <a:blipFill>
            <a:blip r:embed="rId1"/>
            <a:stretch>
              <a:fillRect/>
            </a:stretch>
          </a:blipFill>
        </p:spPr>
      </p:sp>
      <p:sp>
        <p:nvSpPr>
          <p:cNvPr id="6" name="Freeform 6"/>
          <p:cNvSpPr/>
          <p:nvPr/>
        </p:nvSpPr>
        <p:spPr>
          <a:xfrm>
            <a:off x="5029410" y="5372164"/>
            <a:ext cx="1469849" cy="1653580"/>
          </a:xfrm>
          <a:custGeom>
            <a:avLst/>
            <a:gdLst/>
            <a:ahLst/>
            <a:cxnLst/>
            <a:rect l="l" t="t" r="r" b="b"/>
            <a:pathLst>
              <a:path w="1469849" h="1653580">
                <a:moveTo>
                  <a:pt x="0" y="0"/>
                </a:moveTo>
                <a:lnTo>
                  <a:pt x="1469848" y="0"/>
                </a:lnTo>
                <a:lnTo>
                  <a:pt x="1469848" y="1653580"/>
                </a:lnTo>
                <a:lnTo>
                  <a:pt x="0" y="1653580"/>
                </a:lnTo>
                <a:lnTo>
                  <a:pt x="0" y="0"/>
                </a:lnTo>
                <a:close/>
              </a:path>
            </a:pathLst>
          </a:custGeom>
          <a:blipFill>
            <a:blip r:embed="rId2"/>
            <a:stretch>
              <a:fillRect/>
            </a:stretch>
          </a:blipFill>
        </p:spPr>
      </p:sp>
      <p:grpSp>
        <p:nvGrpSpPr>
          <p:cNvPr id="7" name="Group 7"/>
          <p:cNvGrpSpPr/>
          <p:nvPr/>
        </p:nvGrpSpPr>
        <p:grpSpPr>
          <a:xfrm>
            <a:off x="1677242" y="-49885"/>
            <a:ext cx="885763" cy="1078585"/>
            <a:chOff x="0" y="0"/>
            <a:chExt cx="2771140" cy="3374390"/>
          </a:xfrm>
        </p:grpSpPr>
        <p:sp>
          <p:nvSpPr>
            <p:cNvPr id="8" name="Freeform 8"/>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0C9898"/>
            </a:solidFill>
          </p:spPr>
        </p:sp>
      </p:grpSp>
      <p:sp>
        <p:nvSpPr>
          <p:cNvPr id="9" name="Freeform 9"/>
          <p:cNvSpPr/>
          <p:nvPr/>
        </p:nvSpPr>
        <p:spPr>
          <a:xfrm>
            <a:off x="15036909" y="617558"/>
            <a:ext cx="2222391" cy="411142"/>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3"/>
            <a:stretch>
              <a:fillRect/>
            </a:stretch>
          </a:blipFill>
        </p:spPr>
      </p:sp>
      <p:pic>
        <p:nvPicPr>
          <p:cNvPr id="10" name="Picture 10"/>
          <p:cNvPicPr>
            <a:picLocks noChangeAspect="1"/>
          </p:cNvPicPr>
          <p:nvPr/>
        </p:nvPicPr>
        <p:blipFill>
          <a:blip r:embed="rId4"/>
          <a:stretch>
            <a:fillRect/>
          </a:stretch>
        </p:blipFill>
        <p:spPr>
          <a:xfrm>
            <a:off x="11277906" y="7462270"/>
            <a:ext cx="1908293" cy="1908293"/>
          </a:xfrm>
          <a:prstGeom prst="rect">
            <a:avLst/>
          </a:prstGeom>
        </p:spPr>
      </p:pic>
      <p:pic>
        <p:nvPicPr>
          <p:cNvPr id="11" name="Picture 11"/>
          <p:cNvPicPr>
            <a:picLocks noChangeAspect="1"/>
          </p:cNvPicPr>
          <p:nvPr/>
        </p:nvPicPr>
        <p:blipFill>
          <a:blip r:embed="rId5"/>
          <a:stretch>
            <a:fillRect/>
          </a:stretch>
        </p:blipFill>
        <p:spPr>
          <a:xfrm>
            <a:off x="13548643" y="7462270"/>
            <a:ext cx="1908293" cy="1908293"/>
          </a:xfrm>
          <a:prstGeom prst="rect">
            <a:avLst/>
          </a:prstGeom>
        </p:spPr>
      </p:pic>
      <p:pic>
        <p:nvPicPr>
          <p:cNvPr id="12" name="Picture 12"/>
          <p:cNvPicPr>
            <a:picLocks noChangeAspect="1"/>
          </p:cNvPicPr>
          <p:nvPr/>
        </p:nvPicPr>
        <p:blipFill>
          <a:blip r:embed="rId6"/>
          <a:stretch>
            <a:fillRect/>
          </a:stretch>
        </p:blipFill>
        <p:spPr>
          <a:xfrm>
            <a:off x="15819379" y="7462270"/>
            <a:ext cx="1908293" cy="1908293"/>
          </a:xfrm>
          <a:prstGeom prst="rect">
            <a:avLst/>
          </a:prstGeom>
        </p:spPr>
      </p:pic>
      <p:sp>
        <p:nvSpPr>
          <p:cNvPr id="13" name="TextBox 13"/>
          <p:cNvSpPr txBox="1"/>
          <p:nvPr/>
        </p:nvSpPr>
        <p:spPr>
          <a:xfrm>
            <a:off x="723900" y="2257222"/>
            <a:ext cx="6552785" cy="1024261"/>
          </a:xfrm>
          <a:prstGeom prst="rect">
            <a:avLst/>
          </a:prstGeom>
        </p:spPr>
        <p:txBody>
          <a:bodyPr lIns="0" tIns="0" rIns="0" bIns="0" rtlCol="0" anchor="t">
            <a:spAutoFit/>
          </a:bodyPr>
          <a:lstStyle/>
          <a:p>
            <a:pPr algn="l">
              <a:lnSpc>
                <a:spcPts val="7700"/>
              </a:lnSpc>
            </a:pPr>
            <a:r>
              <a:rPr lang="en-US" sz="7700" spc="-385">
                <a:solidFill>
                  <a:srgbClr val="000000"/>
                </a:solidFill>
                <a:latin typeface="Poppins Bold" panose="00000800000000000000"/>
                <a:ea typeface="Poppins Bold" panose="00000800000000000000"/>
                <a:cs typeface="Poppins Bold" panose="00000800000000000000"/>
                <a:sym typeface="Poppins Bold" panose="00000800000000000000"/>
              </a:rPr>
              <a:t>PLC Editor 1</a:t>
            </a:r>
            <a:endParaRPr lang="en-US" sz="7700" spc="-385">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14" name="TextBox 14"/>
          <p:cNvSpPr txBox="1"/>
          <p:nvPr/>
        </p:nvSpPr>
        <p:spPr>
          <a:xfrm>
            <a:off x="723900" y="1695882"/>
            <a:ext cx="8115300" cy="323215"/>
          </a:xfrm>
          <a:prstGeom prst="rect">
            <a:avLst/>
          </a:prstGeom>
        </p:spPr>
        <p:txBody>
          <a:bodyPr lIns="0" tIns="0" rIns="0" bIns="0" rtlCol="0" anchor="t">
            <a:spAutoFit/>
          </a:bodyPr>
          <a:lstStyle/>
          <a:p>
            <a:pPr algn="l">
              <a:lnSpc>
                <a:spcPts val="2660"/>
              </a:lnSpc>
            </a:pPr>
            <a:r>
              <a:rPr lang="en-US" sz="1900" spc="273">
                <a:solidFill>
                  <a:srgbClr val="2E2E2E"/>
                </a:solidFill>
                <a:latin typeface="Poppins Bold" panose="00000800000000000000"/>
                <a:ea typeface="Poppins Bold" panose="00000800000000000000"/>
                <a:cs typeface="Poppins Bold" panose="00000800000000000000"/>
                <a:sym typeface="Poppins Bold" panose="00000800000000000000"/>
              </a:rPr>
              <a:t>LX3V SOFTWARE</a:t>
            </a:r>
            <a:endParaRPr lang="en-US" sz="1900" spc="273">
              <a:solidFill>
                <a:srgbClr val="2E2E2E"/>
              </a:solidFill>
              <a:latin typeface="Poppins Bold" panose="00000800000000000000"/>
              <a:ea typeface="Poppins Bold" panose="00000800000000000000"/>
              <a:cs typeface="Poppins Bold" panose="00000800000000000000"/>
              <a:sym typeface="Poppins Bold" panose="00000800000000000000"/>
            </a:endParaRPr>
          </a:p>
        </p:txBody>
      </p:sp>
      <p:sp>
        <p:nvSpPr>
          <p:cNvPr id="15" name="TextBox 15"/>
          <p:cNvSpPr txBox="1"/>
          <p:nvPr/>
        </p:nvSpPr>
        <p:spPr>
          <a:xfrm>
            <a:off x="12943470" y="2186915"/>
            <a:ext cx="2266318" cy="670312"/>
          </a:xfrm>
          <a:prstGeom prst="rect">
            <a:avLst/>
          </a:prstGeom>
        </p:spPr>
        <p:txBody>
          <a:bodyPr wrap="square" lIns="0" tIns="0" rIns="0" bIns="0" rtlCol="0" anchor="t">
            <a:spAutoFit/>
          </a:bodyPr>
          <a:lstStyle/>
          <a:p>
            <a:pPr algn="l">
              <a:lnSpc>
                <a:spcPts val="2660"/>
              </a:lnSpc>
            </a:pPr>
            <a:r>
              <a:rPr lang="en-US" sz="19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Low resource</a:t>
            </a:r>
            <a:endParaRPr lang="en-US" sz="19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a:lnSpc>
                <a:spcPts val="2660"/>
              </a:lnSpc>
            </a:pPr>
            <a:r>
              <a:rPr lang="en-US" sz="19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light weight program</a:t>
            </a:r>
            <a:endParaRPr lang="en-US" sz="19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6" name="TextBox 16"/>
          <p:cNvSpPr txBox="1"/>
          <p:nvPr/>
        </p:nvSpPr>
        <p:spPr>
          <a:xfrm>
            <a:off x="12943471" y="3885912"/>
            <a:ext cx="3794443" cy="324063"/>
          </a:xfrm>
          <a:prstGeom prst="rect">
            <a:avLst/>
          </a:prstGeom>
        </p:spPr>
        <p:txBody>
          <a:bodyPr wrap="square" lIns="0" tIns="0" rIns="0" bIns="0" rtlCol="0" anchor="t">
            <a:spAutoFit/>
          </a:bodyPr>
          <a:lstStyle/>
          <a:p>
            <a:pPr algn="l">
              <a:lnSpc>
                <a:spcPts val="2660"/>
              </a:lnSpc>
            </a:pPr>
            <a:r>
              <a:rPr lang="en-US" sz="19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Easy to start and programming</a:t>
            </a:r>
            <a:endParaRPr lang="en-US" sz="19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7" name="TextBox 17"/>
          <p:cNvSpPr txBox="1"/>
          <p:nvPr/>
        </p:nvSpPr>
        <p:spPr>
          <a:xfrm>
            <a:off x="12855314" y="5584909"/>
            <a:ext cx="4320494" cy="324063"/>
          </a:xfrm>
          <a:prstGeom prst="rect">
            <a:avLst/>
          </a:prstGeom>
        </p:spPr>
        <p:txBody>
          <a:bodyPr wrap="square" lIns="0" tIns="0" rIns="0" bIns="0" rtlCol="0" anchor="t">
            <a:spAutoFit/>
          </a:bodyPr>
          <a:lstStyle/>
          <a:p>
            <a:pPr algn="l">
              <a:lnSpc>
                <a:spcPts val="2660"/>
              </a:lnSpc>
            </a:pPr>
            <a:r>
              <a:rPr lang="en-US" sz="19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Basic and easy to configuration for newbie</a:t>
            </a:r>
            <a:endParaRPr lang="en-US" sz="19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8" name="TextBox 18"/>
          <p:cNvSpPr txBox="1"/>
          <p:nvPr/>
        </p:nvSpPr>
        <p:spPr>
          <a:xfrm>
            <a:off x="12943471" y="1849730"/>
            <a:ext cx="1794751" cy="323215"/>
          </a:xfrm>
          <a:prstGeom prst="rect">
            <a:avLst/>
          </a:prstGeom>
        </p:spPr>
        <p:txBody>
          <a:bodyPr lIns="0" tIns="0" rIns="0" bIns="0" rtlCol="0" anchor="t">
            <a:spAutoFit/>
          </a:bodyPr>
          <a:lstStyle/>
          <a:p>
            <a:pPr algn="l">
              <a:lnSpc>
                <a:spcPts val="2660"/>
              </a:lnSpc>
            </a:pPr>
            <a:r>
              <a:rPr lang="en-US" sz="1900">
                <a:solidFill>
                  <a:srgbClr val="000000"/>
                </a:solidFill>
                <a:latin typeface="Poppins Bold" panose="00000800000000000000"/>
                <a:ea typeface="Poppins Bold" panose="00000800000000000000"/>
                <a:cs typeface="Poppins Bold" panose="00000800000000000000"/>
                <a:sym typeface="Poppins Bold" panose="00000800000000000000"/>
              </a:rPr>
              <a:t>Resource</a:t>
            </a:r>
            <a:endParaRPr lang="en-US" sz="190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19" name="TextBox 19"/>
          <p:cNvSpPr txBox="1"/>
          <p:nvPr/>
        </p:nvSpPr>
        <p:spPr>
          <a:xfrm>
            <a:off x="12943471" y="3548727"/>
            <a:ext cx="1794751" cy="323215"/>
          </a:xfrm>
          <a:prstGeom prst="rect">
            <a:avLst/>
          </a:prstGeom>
        </p:spPr>
        <p:txBody>
          <a:bodyPr lIns="0" tIns="0" rIns="0" bIns="0" rtlCol="0" anchor="t">
            <a:spAutoFit/>
          </a:bodyPr>
          <a:lstStyle/>
          <a:p>
            <a:pPr algn="l">
              <a:lnSpc>
                <a:spcPts val="2660"/>
              </a:lnSpc>
            </a:pPr>
            <a:r>
              <a:rPr lang="en-US" sz="1900">
                <a:solidFill>
                  <a:srgbClr val="000000"/>
                </a:solidFill>
                <a:latin typeface="Poppins Bold" panose="00000800000000000000"/>
                <a:ea typeface="Poppins Bold" panose="00000800000000000000"/>
                <a:cs typeface="Poppins Bold" panose="00000800000000000000"/>
                <a:sym typeface="Poppins Bold" panose="00000800000000000000"/>
              </a:rPr>
              <a:t>Programming</a:t>
            </a:r>
            <a:endParaRPr lang="en-US" sz="190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20" name="TextBox 20"/>
          <p:cNvSpPr txBox="1"/>
          <p:nvPr/>
        </p:nvSpPr>
        <p:spPr>
          <a:xfrm>
            <a:off x="12855314" y="5247724"/>
            <a:ext cx="1794751" cy="323215"/>
          </a:xfrm>
          <a:prstGeom prst="rect">
            <a:avLst/>
          </a:prstGeom>
        </p:spPr>
        <p:txBody>
          <a:bodyPr lIns="0" tIns="0" rIns="0" bIns="0" rtlCol="0" anchor="t">
            <a:spAutoFit/>
          </a:bodyPr>
          <a:lstStyle/>
          <a:p>
            <a:pPr algn="l">
              <a:lnSpc>
                <a:spcPts val="2660"/>
              </a:lnSpc>
            </a:pPr>
            <a:r>
              <a:rPr lang="en-US" sz="1900">
                <a:solidFill>
                  <a:srgbClr val="000000"/>
                </a:solidFill>
                <a:latin typeface="Poppins Bold" panose="00000800000000000000"/>
                <a:ea typeface="Poppins Bold" panose="00000800000000000000"/>
                <a:cs typeface="Poppins Bold" panose="00000800000000000000"/>
                <a:sym typeface="Poppins Bold" panose="00000800000000000000"/>
              </a:rPr>
              <a:t>Configuration</a:t>
            </a:r>
            <a:endParaRPr lang="en-US" sz="190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21" name="TextBox 21"/>
          <p:cNvSpPr txBox="1"/>
          <p:nvPr/>
        </p:nvSpPr>
        <p:spPr>
          <a:xfrm>
            <a:off x="11831481" y="8135428"/>
            <a:ext cx="801142" cy="504825"/>
          </a:xfrm>
          <a:prstGeom prst="rect">
            <a:avLst/>
          </a:prstGeom>
        </p:spPr>
        <p:txBody>
          <a:bodyPr lIns="0" tIns="0" rIns="0" bIns="0" rtlCol="0" anchor="t">
            <a:spAutoFit/>
          </a:bodyPr>
          <a:lstStyle/>
          <a:p>
            <a:pPr algn="ctr">
              <a:lnSpc>
                <a:spcPts val="4200"/>
              </a:lnSpc>
            </a:pPr>
            <a:r>
              <a:rPr lang="en-US" sz="3000" dirty="0">
                <a:solidFill>
                  <a:srgbClr val="000000"/>
                </a:solidFill>
                <a:latin typeface="Poppins Bold" panose="00000800000000000000"/>
                <a:ea typeface="Poppins Bold" panose="00000800000000000000"/>
                <a:cs typeface="Poppins Bold" panose="00000800000000000000"/>
                <a:sym typeface="Poppins Bold" panose="00000800000000000000"/>
              </a:rPr>
              <a:t>90%</a:t>
            </a:r>
            <a:endParaRPr lang="en-US" sz="3000" dirty="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22" name="TextBox 22"/>
          <p:cNvSpPr txBox="1"/>
          <p:nvPr/>
        </p:nvSpPr>
        <p:spPr>
          <a:xfrm>
            <a:off x="14102590" y="8135428"/>
            <a:ext cx="800398" cy="504825"/>
          </a:xfrm>
          <a:prstGeom prst="rect">
            <a:avLst/>
          </a:prstGeom>
        </p:spPr>
        <p:txBody>
          <a:bodyPr lIns="0" tIns="0" rIns="0" bIns="0" rtlCol="0" anchor="t">
            <a:spAutoFit/>
          </a:bodyPr>
          <a:lstStyle/>
          <a:p>
            <a:pPr algn="ctr">
              <a:lnSpc>
                <a:spcPts val="4200"/>
              </a:lnSpc>
            </a:pPr>
            <a:r>
              <a:rPr lang="en-US" sz="3000">
                <a:solidFill>
                  <a:srgbClr val="000000"/>
                </a:solidFill>
                <a:latin typeface="Poppins Bold" panose="00000800000000000000"/>
                <a:ea typeface="Poppins Bold" panose="00000800000000000000"/>
                <a:cs typeface="Poppins Bold" panose="00000800000000000000"/>
                <a:sym typeface="Poppins Bold" panose="00000800000000000000"/>
              </a:rPr>
              <a:t>95%</a:t>
            </a:r>
            <a:endParaRPr lang="en-US" sz="300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23" name="TextBox 23"/>
          <p:cNvSpPr txBox="1"/>
          <p:nvPr/>
        </p:nvSpPr>
        <p:spPr>
          <a:xfrm>
            <a:off x="16371243" y="8135428"/>
            <a:ext cx="804565" cy="504825"/>
          </a:xfrm>
          <a:prstGeom prst="rect">
            <a:avLst/>
          </a:prstGeom>
        </p:spPr>
        <p:txBody>
          <a:bodyPr lIns="0" tIns="0" rIns="0" bIns="0" rtlCol="0" anchor="t">
            <a:spAutoFit/>
          </a:bodyPr>
          <a:lstStyle/>
          <a:p>
            <a:pPr algn="ctr">
              <a:lnSpc>
                <a:spcPts val="4200"/>
              </a:lnSpc>
            </a:pPr>
            <a:r>
              <a:rPr lang="en-US" sz="3000">
                <a:solidFill>
                  <a:srgbClr val="000000"/>
                </a:solidFill>
                <a:latin typeface="Poppins Bold" panose="00000800000000000000"/>
                <a:ea typeface="Poppins Bold" panose="00000800000000000000"/>
                <a:cs typeface="Poppins Bold" panose="00000800000000000000"/>
                <a:sym typeface="Poppins Bold" panose="00000800000000000000"/>
              </a:rPr>
              <a:t>85%</a:t>
            </a:r>
            <a:endParaRPr lang="en-US" sz="300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24" name="TextBox 24"/>
          <p:cNvSpPr txBox="1"/>
          <p:nvPr/>
        </p:nvSpPr>
        <p:spPr>
          <a:xfrm>
            <a:off x="11213675" y="7065709"/>
            <a:ext cx="2036755" cy="346709"/>
          </a:xfrm>
          <a:prstGeom prst="rect">
            <a:avLst/>
          </a:prstGeom>
        </p:spPr>
        <p:txBody>
          <a:bodyPr lIns="0" tIns="0" rIns="0" bIns="0" rtlCol="0" anchor="t">
            <a:spAutoFit/>
          </a:bodyPr>
          <a:lstStyle/>
          <a:p>
            <a:pPr algn="ctr">
              <a:lnSpc>
                <a:spcPts val="2850"/>
              </a:lnSpc>
            </a:pPr>
            <a:r>
              <a:rPr lang="en-US" sz="1900">
                <a:solidFill>
                  <a:srgbClr val="000000"/>
                </a:solidFill>
                <a:latin typeface="Poppins Bold" panose="00000800000000000000"/>
                <a:ea typeface="Poppins Bold" panose="00000800000000000000"/>
                <a:cs typeface="Poppins Bold" panose="00000800000000000000"/>
                <a:sym typeface="Poppins Bold" panose="00000800000000000000"/>
              </a:rPr>
              <a:t>Performance</a:t>
            </a:r>
            <a:endParaRPr lang="en-US" sz="190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25" name="TextBox 25"/>
          <p:cNvSpPr txBox="1"/>
          <p:nvPr/>
        </p:nvSpPr>
        <p:spPr>
          <a:xfrm>
            <a:off x="13484411" y="7065709"/>
            <a:ext cx="2036755" cy="346709"/>
          </a:xfrm>
          <a:prstGeom prst="rect">
            <a:avLst/>
          </a:prstGeom>
        </p:spPr>
        <p:txBody>
          <a:bodyPr lIns="0" tIns="0" rIns="0" bIns="0" rtlCol="0" anchor="t">
            <a:spAutoFit/>
          </a:bodyPr>
          <a:lstStyle/>
          <a:p>
            <a:pPr algn="ctr">
              <a:lnSpc>
                <a:spcPts val="2850"/>
              </a:lnSpc>
            </a:pPr>
            <a:r>
              <a:rPr lang="en-US" sz="1900">
                <a:solidFill>
                  <a:srgbClr val="000000"/>
                </a:solidFill>
                <a:latin typeface="Poppins Bold" panose="00000800000000000000"/>
                <a:ea typeface="Poppins Bold" panose="00000800000000000000"/>
                <a:cs typeface="Poppins Bold" panose="00000800000000000000"/>
                <a:sym typeface="Poppins Bold" panose="00000800000000000000"/>
              </a:rPr>
              <a:t>Learning curve</a:t>
            </a:r>
            <a:endParaRPr lang="en-US" sz="190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26" name="TextBox 26"/>
          <p:cNvSpPr txBox="1"/>
          <p:nvPr/>
        </p:nvSpPr>
        <p:spPr>
          <a:xfrm>
            <a:off x="15755148" y="7065709"/>
            <a:ext cx="2036755" cy="346709"/>
          </a:xfrm>
          <a:prstGeom prst="rect">
            <a:avLst/>
          </a:prstGeom>
        </p:spPr>
        <p:txBody>
          <a:bodyPr lIns="0" tIns="0" rIns="0" bIns="0" rtlCol="0" anchor="t">
            <a:spAutoFit/>
          </a:bodyPr>
          <a:lstStyle/>
          <a:p>
            <a:pPr algn="ctr">
              <a:lnSpc>
                <a:spcPts val="2850"/>
              </a:lnSpc>
            </a:pPr>
            <a:r>
              <a:rPr lang="en-US" sz="1900">
                <a:solidFill>
                  <a:srgbClr val="000000"/>
                </a:solidFill>
                <a:latin typeface="Poppins Bold" panose="00000800000000000000"/>
                <a:ea typeface="Poppins Bold" panose="00000800000000000000"/>
                <a:cs typeface="Poppins Bold" panose="00000800000000000000"/>
                <a:sym typeface="Poppins Bold" panose="00000800000000000000"/>
              </a:rPr>
              <a:t>UI / Interface</a:t>
            </a:r>
            <a:endParaRPr lang="en-US" sz="190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C9898"/>
        </a:solidFill>
        <a:effectLst/>
      </p:bgPr>
    </p:bg>
    <p:spTree>
      <p:nvGrpSpPr>
        <p:cNvPr id="1" name=""/>
        <p:cNvGrpSpPr/>
        <p:nvPr/>
      </p:nvGrpSpPr>
      <p:grpSpPr>
        <a:xfrm>
          <a:off x="0" y="0"/>
          <a:ext cx="0" cy="0"/>
          <a:chOff x="0" y="0"/>
          <a:chExt cx="0" cy="0"/>
        </a:xfrm>
      </p:grpSpPr>
      <p:sp>
        <p:nvSpPr>
          <p:cNvPr id="2" name="Freeform 2"/>
          <p:cNvSpPr/>
          <p:nvPr/>
        </p:nvSpPr>
        <p:spPr>
          <a:xfrm>
            <a:off x="15036909" y="617558"/>
            <a:ext cx="2222391" cy="411142"/>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1"/>
            <a:stretch>
              <a:fillRect/>
            </a:stretch>
          </a:blipFill>
        </p:spPr>
      </p:sp>
      <p:sp>
        <p:nvSpPr>
          <p:cNvPr id="3" name="Freeform 3"/>
          <p:cNvSpPr/>
          <p:nvPr/>
        </p:nvSpPr>
        <p:spPr>
          <a:xfrm>
            <a:off x="778673" y="2527015"/>
            <a:ext cx="7164812" cy="5232970"/>
          </a:xfrm>
          <a:custGeom>
            <a:avLst/>
            <a:gdLst/>
            <a:ahLst/>
            <a:cxnLst/>
            <a:rect l="l" t="t" r="r" b="b"/>
            <a:pathLst>
              <a:path w="7164812" h="5232970">
                <a:moveTo>
                  <a:pt x="0" y="0"/>
                </a:moveTo>
                <a:lnTo>
                  <a:pt x="7164812" y="0"/>
                </a:lnTo>
                <a:lnTo>
                  <a:pt x="7164812" y="5232970"/>
                </a:lnTo>
                <a:lnTo>
                  <a:pt x="0" y="5232970"/>
                </a:lnTo>
                <a:lnTo>
                  <a:pt x="0" y="0"/>
                </a:lnTo>
                <a:close/>
              </a:path>
            </a:pathLst>
          </a:custGeom>
          <a:blipFill>
            <a:blip r:embed="rId2"/>
            <a:stretch>
              <a:fillRect l="-38736" t="-29818" r="-61059" b="-23372"/>
            </a:stretch>
          </a:blipFill>
        </p:spPr>
      </p:sp>
      <p:sp>
        <p:nvSpPr>
          <p:cNvPr id="4" name="TextBox 4"/>
          <p:cNvSpPr txBox="1"/>
          <p:nvPr/>
        </p:nvSpPr>
        <p:spPr>
          <a:xfrm>
            <a:off x="8606400" y="4695508"/>
            <a:ext cx="8188332" cy="1200150"/>
          </a:xfrm>
          <a:prstGeom prst="rect">
            <a:avLst/>
          </a:prstGeom>
        </p:spPr>
        <p:txBody>
          <a:bodyPr lIns="0" tIns="0" rIns="0" bIns="0" rtlCol="0" anchor="t">
            <a:spAutoFit/>
          </a:bodyPr>
          <a:lstStyle/>
          <a:p>
            <a:pPr algn="l">
              <a:lnSpc>
                <a:spcPts val="9000"/>
              </a:lnSpc>
            </a:pPr>
            <a:r>
              <a:rPr lang="en-US" sz="9000" spc="-450">
                <a:solidFill>
                  <a:srgbClr val="FFFFFF"/>
                </a:solidFill>
                <a:latin typeface="Poppins Bold" panose="00000800000000000000"/>
                <a:ea typeface="Poppins Bold" panose="00000800000000000000"/>
                <a:cs typeface="Poppins Bold" panose="00000800000000000000"/>
                <a:sym typeface="Poppins Bold" panose="00000800000000000000"/>
              </a:rPr>
              <a:t>LX5 SERIES</a:t>
            </a:r>
            <a:endParaRPr lang="en-US" sz="9000" spc="-450">
              <a:solidFill>
                <a:srgbClr val="FFFFFF"/>
              </a:solidFill>
              <a:latin typeface="Poppins Bold" panose="00000800000000000000"/>
              <a:ea typeface="Poppins Bold" panose="00000800000000000000"/>
              <a:cs typeface="Poppins Bold" panose="00000800000000000000"/>
              <a:sym typeface="Poppins Bold" panose="00000800000000000000"/>
            </a:endParaRPr>
          </a:p>
        </p:txBody>
      </p:sp>
      <p:sp>
        <p:nvSpPr>
          <p:cNvPr id="5" name="TextBox 5"/>
          <p:cNvSpPr txBox="1"/>
          <p:nvPr/>
        </p:nvSpPr>
        <p:spPr>
          <a:xfrm>
            <a:off x="8698941" y="4200844"/>
            <a:ext cx="8095791" cy="323215"/>
          </a:xfrm>
          <a:prstGeom prst="rect">
            <a:avLst/>
          </a:prstGeom>
        </p:spPr>
        <p:txBody>
          <a:bodyPr lIns="0" tIns="0" rIns="0" bIns="0" rtlCol="0" anchor="t">
            <a:spAutoFit/>
          </a:bodyPr>
          <a:lstStyle/>
          <a:p>
            <a:pPr algn="l">
              <a:lnSpc>
                <a:spcPts val="2660"/>
              </a:lnSpc>
            </a:pPr>
            <a:r>
              <a:rPr lang="en-US" sz="1900" spc="273">
                <a:solidFill>
                  <a:srgbClr val="FFFFFF"/>
                </a:solidFill>
                <a:latin typeface="Poppins Bold" panose="00000800000000000000"/>
                <a:ea typeface="Poppins Bold" panose="00000800000000000000"/>
                <a:cs typeface="Poppins Bold" panose="00000800000000000000"/>
                <a:sym typeface="Poppins Bold" panose="00000800000000000000"/>
              </a:rPr>
              <a:t>PROGRAMMABLE LOGIC CONTROLLER</a:t>
            </a:r>
            <a:endParaRPr lang="en-US" sz="1900" spc="273">
              <a:solidFill>
                <a:srgbClr val="FFFFFF"/>
              </a:solidFill>
              <a:latin typeface="Poppins Bold" panose="00000800000000000000"/>
              <a:ea typeface="Poppins Bold" panose="00000800000000000000"/>
              <a:cs typeface="Poppins Bold" panose="00000800000000000000"/>
              <a:sym typeface="Poppins Bold" panose="00000800000000000000"/>
            </a:endParaRPr>
          </a:p>
        </p:txBody>
      </p:sp>
      <p:sp>
        <p:nvSpPr>
          <p:cNvPr id="6" name="TextBox 6"/>
          <p:cNvSpPr txBox="1"/>
          <p:nvPr/>
        </p:nvSpPr>
        <p:spPr>
          <a:xfrm>
            <a:off x="12946427" y="9420225"/>
            <a:ext cx="4312873" cy="306705"/>
          </a:xfrm>
          <a:prstGeom prst="rect">
            <a:avLst/>
          </a:prstGeom>
        </p:spPr>
        <p:txBody>
          <a:bodyPr lIns="0" tIns="0" rIns="0" bIns="0" rtlCol="0" anchor="t">
            <a:spAutoFit/>
          </a:bodyPr>
          <a:lstStyle/>
          <a:p>
            <a:pPr algn="r">
              <a:lnSpc>
                <a:spcPts val="2520"/>
              </a:lnSpc>
            </a:pPr>
            <a:r>
              <a:rPr lang="en-US" sz="180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High-performance small PLC</a:t>
            </a:r>
            <a:endParaRPr lang="en-US" sz="180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C9898"/>
        </a:solidFill>
        <a:effectLst/>
      </p:bgPr>
    </p:bg>
    <p:spTree>
      <p:nvGrpSpPr>
        <p:cNvPr id="1" name=""/>
        <p:cNvGrpSpPr/>
        <p:nvPr/>
      </p:nvGrpSpPr>
      <p:grpSpPr>
        <a:xfrm>
          <a:off x="0" y="0"/>
          <a:ext cx="0" cy="0"/>
          <a:chOff x="0" y="0"/>
          <a:chExt cx="0" cy="0"/>
        </a:xfrm>
      </p:grpSpPr>
      <p:grpSp>
        <p:nvGrpSpPr>
          <p:cNvPr id="2" name="Group 2"/>
          <p:cNvGrpSpPr/>
          <p:nvPr/>
        </p:nvGrpSpPr>
        <p:grpSpPr>
          <a:xfrm>
            <a:off x="11628685" y="5695898"/>
            <a:ext cx="4743244" cy="3786701"/>
            <a:chOff x="0" y="0"/>
            <a:chExt cx="812800" cy="648887"/>
          </a:xfrm>
        </p:grpSpPr>
        <p:sp>
          <p:nvSpPr>
            <p:cNvPr id="3" name="Freeform 3"/>
            <p:cNvSpPr/>
            <p:nvPr/>
          </p:nvSpPr>
          <p:spPr>
            <a:xfrm>
              <a:off x="0" y="0"/>
              <a:ext cx="812800" cy="648887"/>
            </a:xfrm>
            <a:custGeom>
              <a:avLst/>
              <a:gdLst/>
              <a:ahLst/>
              <a:cxnLst/>
              <a:rect l="l" t="t" r="r" b="b"/>
              <a:pathLst>
                <a:path w="812800" h="648887">
                  <a:moveTo>
                    <a:pt x="68552" y="0"/>
                  </a:moveTo>
                  <a:lnTo>
                    <a:pt x="744248" y="0"/>
                  </a:lnTo>
                  <a:cubicBezTo>
                    <a:pt x="762429" y="0"/>
                    <a:pt x="779865" y="7222"/>
                    <a:pt x="792721" y="20079"/>
                  </a:cubicBezTo>
                  <a:cubicBezTo>
                    <a:pt x="805578" y="32935"/>
                    <a:pt x="812800" y="50371"/>
                    <a:pt x="812800" y="68552"/>
                  </a:cubicBezTo>
                  <a:lnTo>
                    <a:pt x="812800" y="580335"/>
                  </a:lnTo>
                  <a:cubicBezTo>
                    <a:pt x="812800" y="598516"/>
                    <a:pt x="805578" y="615953"/>
                    <a:pt x="792721" y="628809"/>
                  </a:cubicBezTo>
                  <a:cubicBezTo>
                    <a:pt x="779865" y="641665"/>
                    <a:pt x="762429" y="648887"/>
                    <a:pt x="744248" y="648887"/>
                  </a:cubicBezTo>
                  <a:lnTo>
                    <a:pt x="68552" y="648887"/>
                  </a:lnTo>
                  <a:cubicBezTo>
                    <a:pt x="50371" y="648887"/>
                    <a:pt x="32935" y="641665"/>
                    <a:pt x="20079" y="628809"/>
                  </a:cubicBezTo>
                  <a:cubicBezTo>
                    <a:pt x="7222" y="615953"/>
                    <a:pt x="0" y="598516"/>
                    <a:pt x="0" y="580335"/>
                  </a:cubicBezTo>
                  <a:lnTo>
                    <a:pt x="0" y="68552"/>
                  </a:lnTo>
                  <a:cubicBezTo>
                    <a:pt x="0" y="50371"/>
                    <a:pt x="7222" y="32935"/>
                    <a:pt x="20079" y="20079"/>
                  </a:cubicBezTo>
                  <a:cubicBezTo>
                    <a:pt x="32935" y="7222"/>
                    <a:pt x="50371" y="0"/>
                    <a:pt x="68552" y="0"/>
                  </a:cubicBezTo>
                  <a:close/>
                </a:path>
              </a:pathLst>
            </a:custGeom>
            <a:solidFill>
              <a:srgbClr val="FFFFFF"/>
            </a:solidFill>
            <a:ln cap="rnd">
              <a:noFill/>
              <a:prstDash val="solid"/>
              <a:round/>
            </a:ln>
          </p:spPr>
        </p:sp>
        <p:sp>
          <p:nvSpPr>
            <p:cNvPr id="4" name="TextBox 4"/>
            <p:cNvSpPr txBox="1"/>
            <p:nvPr/>
          </p:nvSpPr>
          <p:spPr>
            <a:xfrm>
              <a:off x="0" y="-38100"/>
              <a:ext cx="812800" cy="686987"/>
            </a:xfrm>
            <a:prstGeom prst="rect">
              <a:avLst/>
            </a:prstGeom>
          </p:spPr>
          <p:txBody>
            <a:bodyPr lIns="50800" tIns="50800" rIns="50800" bIns="50800" rtlCol="0" anchor="ctr"/>
            <a:lstStyle/>
            <a:p>
              <a:pPr marL="0" lvl="0" indent="0" algn="ctr">
                <a:lnSpc>
                  <a:spcPts val="2755"/>
                </a:lnSpc>
                <a:spcBef>
                  <a:spcPct val="0"/>
                </a:spcBef>
              </a:pPr>
            </a:p>
          </p:txBody>
        </p:sp>
      </p:grpSp>
      <p:sp>
        <p:nvSpPr>
          <p:cNvPr id="5" name="Freeform 5"/>
          <p:cNvSpPr/>
          <p:nvPr/>
        </p:nvSpPr>
        <p:spPr>
          <a:xfrm>
            <a:off x="15036909" y="617558"/>
            <a:ext cx="2222391" cy="411142"/>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1"/>
            <a:stretch>
              <a:fillRect/>
            </a:stretch>
          </a:blipFill>
        </p:spPr>
      </p:sp>
      <p:grpSp>
        <p:nvGrpSpPr>
          <p:cNvPr id="6" name="Group 6"/>
          <p:cNvGrpSpPr/>
          <p:nvPr/>
        </p:nvGrpSpPr>
        <p:grpSpPr>
          <a:xfrm>
            <a:off x="8168382" y="1169956"/>
            <a:ext cx="4743244" cy="3786701"/>
            <a:chOff x="0" y="0"/>
            <a:chExt cx="812800" cy="648887"/>
          </a:xfrm>
        </p:grpSpPr>
        <p:sp>
          <p:nvSpPr>
            <p:cNvPr id="7" name="Freeform 7"/>
            <p:cNvSpPr/>
            <p:nvPr/>
          </p:nvSpPr>
          <p:spPr>
            <a:xfrm>
              <a:off x="0" y="0"/>
              <a:ext cx="812800" cy="648887"/>
            </a:xfrm>
            <a:custGeom>
              <a:avLst/>
              <a:gdLst/>
              <a:ahLst/>
              <a:cxnLst/>
              <a:rect l="l" t="t" r="r" b="b"/>
              <a:pathLst>
                <a:path w="812800" h="648887">
                  <a:moveTo>
                    <a:pt x="68552" y="0"/>
                  </a:moveTo>
                  <a:lnTo>
                    <a:pt x="744248" y="0"/>
                  </a:lnTo>
                  <a:cubicBezTo>
                    <a:pt x="762429" y="0"/>
                    <a:pt x="779865" y="7222"/>
                    <a:pt x="792721" y="20079"/>
                  </a:cubicBezTo>
                  <a:cubicBezTo>
                    <a:pt x="805578" y="32935"/>
                    <a:pt x="812800" y="50371"/>
                    <a:pt x="812800" y="68552"/>
                  </a:cubicBezTo>
                  <a:lnTo>
                    <a:pt x="812800" y="580335"/>
                  </a:lnTo>
                  <a:cubicBezTo>
                    <a:pt x="812800" y="598516"/>
                    <a:pt x="805578" y="615953"/>
                    <a:pt x="792721" y="628809"/>
                  </a:cubicBezTo>
                  <a:cubicBezTo>
                    <a:pt x="779865" y="641665"/>
                    <a:pt x="762429" y="648887"/>
                    <a:pt x="744248" y="648887"/>
                  </a:cubicBezTo>
                  <a:lnTo>
                    <a:pt x="68552" y="648887"/>
                  </a:lnTo>
                  <a:cubicBezTo>
                    <a:pt x="50371" y="648887"/>
                    <a:pt x="32935" y="641665"/>
                    <a:pt x="20079" y="628809"/>
                  </a:cubicBezTo>
                  <a:cubicBezTo>
                    <a:pt x="7222" y="615953"/>
                    <a:pt x="0" y="598516"/>
                    <a:pt x="0" y="580335"/>
                  </a:cubicBezTo>
                  <a:lnTo>
                    <a:pt x="0" y="68552"/>
                  </a:lnTo>
                  <a:cubicBezTo>
                    <a:pt x="0" y="50371"/>
                    <a:pt x="7222" y="32935"/>
                    <a:pt x="20079" y="20079"/>
                  </a:cubicBezTo>
                  <a:cubicBezTo>
                    <a:pt x="32935" y="7222"/>
                    <a:pt x="50371" y="0"/>
                    <a:pt x="68552" y="0"/>
                  </a:cubicBezTo>
                  <a:close/>
                </a:path>
              </a:pathLst>
            </a:custGeom>
            <a:solidFill>
              <a:srgbClr val="FFFFFF"/>
            </a:solidFill>
            <a:ln cap="rnd">
              <a:noFill/>
              <a:prstDash val="solid"/>
              <a:round/>
            </a:ln>
          </p:spPr>
        </p:sp>
        <p:sp>
          <p:nvSpPr>
            <p:cNvPr id="8" name="TextBox 8"/>
            <p:cNvSpPr txBox="1"/>
            <p:nvPr/>
          </p:nvSpPr>
          <p:spPr>
            <a:xfrm>
              <a:off x="0" y="-38100"/>
              <a:ext cx="812800" cy="686987"/>
            </a:xfrm>
            <a:prstGeom prst="rect">
              <a:avLst/>
            </a:prstGeom>
          </p:spPr>
          <p:txBody>
            <a:bodyPr lIns="50800" tIns="50800" rIns="50800" bIns="50800" rtlCol="0" anchor="ctr"/>
            <a:lstStyle/>
            <a:p>
              <a:pPr marL="0" lvl="0" indent="0" algn="ctr">
                <a:lnSpc>
                  <a:spcPts val="2755"/>
                </a:lnSpc>
                <a:spcBef>
                  <a:spcPct val="0"/>
                </a:spcBef>
              </a:pPr>
            </a:p>
          </p:txBody>
        </p:sp>
      </p:grpSp>
      <p:sp>
        <p:nvSpPr>
          <p:cNvPr id="9" name="Freeform 9"/>
          <p:cNvSpPr/>
          <p:nvPr/>
        </p:nvSpPr>
        <p:spPr>
          <a:xfrm>
            <a:off x="11862467" y="4956657"/>
            <a:ext cx="4275679" cy="3390244"/>
          </a:xfrm>
          <a:custGeom>
            <a:avLst/>
            <a:gdLst/>
            <a:ahLst/>
            <a:cxnLst/>
            <a:rect l="l" t="t" r="r" b="b"/>
            <a:pathLst>
              <a:path w="4275679" h="3390244">
                <a:moveTo>
                  <a:pt x="0" y="0"/>
                </a:moveTo>
                <a:lnTo>
                  <a:pt x="4275679" y="0"/>
                </a:lnTo>
                <a:lnTo>
                  <a:pt x="4275679" y="3390243"/>
                </a:lnTo>
                <a:lnTo>
                  <a:pt x="0" y="3390243"/>
                </a:lnTo>
                <a:lnTo>
                  <a:pt x="0" y="0"/>
                </a:lnTo>
                <a:close/>
              </a:path>
            </a:pathLst>
          </a:custGeom>
          <a:blipFill>
            <a:blip r:embed="rId2"/>
            <a:stretch>
              <a:fillRect l="-35160" t="-18698" r="-36770" b="-16823"/>
            </a:stretch>
          </a:blipFill>
        </p:spPr>
      </p:sp>
      <p:sp>
        <p:nvSpPr>
          <p:cNvPr id="10" name="Freeform 10"/>
          <p:cNvSpPr/>
          <p:nvPr/>
        </p:nvSpPr>
        <p:spPr>
          <a:xfrm>
            <a:off x="8345460" y="482099"/>
            <a:ext cx="4168233" cy="3525188"/>
          </a:xfrm>
          <a:custGeom>
            <a:avLst/>
            <a:gdLst/>
            <a:ahLst/>
            <a:cxnLst/>
            <a:rect l="l" t="t" r="r" b="b"/>
            <a:pathLst>
              <a:path w="4168233" h="3525188">
                <a:moveTo>
                  <a:pt x="0" y="0"/>
                </a:moveTo>
                <a:lnTo>
                  <a:pt x="4168233" y="0"/>
                </a:lnTo>
                <a:lnTo>
                  <a:pt x="4168233" y="3525188"/>
                </a:lnTo>
                <a:lnTo>
                  <a:pt x="0" y="3525188"/>
                </a:lnTo>
                <a:lnTo>
                  <a:pt x="0" y="0"/>
                </a:lnTo>
                <a:close/>
              </a:path>
            </a:pathLst>
          </a:custGeom>
          <a:blipFill>
            <a:blip r:embed="rId3"/>
            <a:stretch>
              <a:fillRect l="-35168" t="-21500" r="-33229" b="-2946"/>
            </a:stretch>
          </a:blipFill>
        </p:spPr>
      </p:sp>
      <p:sp>
        <p:nvSpPr>
          <p:cNvPr id="11" name="TextBox 11"/>
          <p:cNvSpPr txBox="1"/>
          <p:nvPr/>
        </p:nvSpPr>
        <p:spPr>
          <a:xfrm>
            <a:off x="1612588" y="3433000"/>
            <a:ext cx="5561050" cy="3392424"/>
          </a:xfrm>
          <a:prstGeom prst="rect">
            <a:avLst/>
          </a:prstGeom>
        </p:spPr>
        <p:txBody>
          <a:bodyPr lIns="0" tIns="0" rIns="0" bIns="0" rtlCol="0" anchor="t">
            <a:spAutoFit/>
          </a:bodyPr>
          <a:lstStyle/>
          <a:p>
            <a:pPr algn="l">
              <a:lnSpc>
                <a:spcPts val="8930"/>
              </a:lnSpc>
            </a:pPr>
            <a:r>
              <a:rPr lang="en-US" sz="7200" dirty="0">
                <a:solidFill>
                  <a:srgbClr val="FFFFFF"/>
                </a:solidFill>
                <a:latin typeface="Poppins Bold" panose="00000800000000000000"/>
                <a:ea typeface="Poppins Bold" panose="00000800000000000000"/>
                <a:cs typeface="Poppins Bold" panose="00000800000000000000"/>
                <a:sym typeface="Poppins Bold" panose="00000800000000000000"/>
              </a:rPr>
              <a:t>LX5 Series</a:t>
            </a:r>
            <a:endParaRPr lang="en-US" sz="7200" dirty="0">
              <a:solidFill>
                <a:srgbClr val="FFFFFF"/>
              </a:solidFill>
              <a:latin typeface="Poppins Bold" panose="00000800000000000000"/>
              <a:ea typeface="Poppins Bold" panose="00000800000000000000"/>
              <a:cs typeface="Poppins Bold" panose="00000800000000000000"/>
              <a:sym typeface="Poppins Bold" panose="00000800000000000000"/>
            </a:endParaRPr>
          </a:p>
          <a:p>
            <a:pPr algn="l">
              <a:lnSpc>
                <a:spcPts val="8930"/>
              </a:lnSpc>
            </a:pPr>
            <a:r>
              <a:rPr lang="en-US" sz="7200" dirty="0">
                <a:solidFill>
                  <a:srgbClr val="FFFFFF"/>
                </a:solidFill>
                <a:latin typeface="Poppins Bold" panose="00000800000000000000"/>
                <a:ea typeface="Poppins Bold" panose="00000800000000000000"/>
                <a:cs typeface="Poppins Bold" panose="00000800000000000000"/>
                <a:sym typeface="Poppins Bold" panose="00000800000000000000"/>
              </a:rPr>
              <a:t>Flagship</a:t>
            </a:r>
            <a:endParaRPr lang="en-US" sz="7200" dirty="0">
              <a:solidFill>
                <a:srgbClr val="FFFFFF"/>
              </a:solidFill>
              <a:latin typeface="Poppins Bold" panose="00000800000000000000"/>
              <a:ea typeface="Poppins Bold" panose="00000800000000000000"/>
              <a:cs typeface="Poppins Bold" panose="00000800000000000000"/>
              <a:sym typeface="Poppins Bold" panose="00000800000000000000"/>
            </a:endParaRPr>
          </a:p>
          <a:p>
            <a:pPr algn="l">
              <a:lnSpc>
                <a:spcPts val="8930"/>
              </a:lnSpc>
            </a:pPr>
            <a:r>
              <a:rPr lang="en-US" sz="7200" dirty="0">
                <a:solidFill>
                  <a:srgbClr val="FFFFFF"/>
                </a:solidFill>
                <a:latin typeface="Poppins Bold" panose="00000800000000000000"/>
                <a:ea typeface="Poppins Bold" panose="00000800000000000000"/>
                <a:cs typeface="Poppins Bold" panose="00000800000000000000"/>
                <a:sym typeface="Poppins Bold" panose="00000800000000000000"/>
              </a:rPr>
              <a:t>PLC</a:t>
            </a:r>
            <a:endParaRPr lang="en-US" sz="7200" dirty="0">
              <a:solidFill>
                <a:srgbClr val="FFFFFF"/>
              </a:solidFill>
              <a:latin typeface="Poppins Bold" panose="00000800000000000000"/>
              <a:ea typeface="Poppins Bold" panose="00000800000000000000"/>
              <a:cs typeface="Poppins Bold" panose="00000800000000000000"/>
              <a:sym typeface="Poppins Bold" panose="00000800000000000000"/>
            </a:endParaRPr>
          </a:p>
        </p:txBody>
      </p:sp>
      <p:sp>
        <p:nvSpPr>
          <p:cNvPr id="12" name="TextBox 12"/>
          <p:cNvSpPr txBox="1"/>
          <p:nvPr/>
        </p:nvSpPr>
        <p:spPr>
          <a:xfrm>
            <a:off x="12026618" y="8495129"/>
            <a:ext cx="3947377" cy="525791"/>
          </a:xfrm>
          <a:prstGeom prst="rect">
            <a:avLst/>
          </a:prstGeom>
        </p:spPr>
        <p:txBody>
          <a:bodyPr lIns="0" tIns="0" rIns="0" bIns="0" rtlCol="0" anchor="t">
            <a:spAutoFit/>
          </a:bodyPr>
          <a:lstStyle/>
          <a:p>
            <a:pPr marL="0" lvl="0" indent="0" algn="ctr">
              <a:lnSpc>
                <a:spcPts val="4210"/>
              </a:lnSpc>
              <a:spcBef>
                <a:spcPct val="0"/>
              </a:spcBef>
            </a:pPr>
            <a:r>
              <a:rPr lang="en-US" sz="3240" spc="-9">
                <a:solidFill>
                  <a:srgbClr val="1A1B1E"/>
                </a:solidFill>
                <a:latin typeface="Poppins Bold" panose="00000800000000000000"/>
                <a:ea typeface="Poppins Bold" panose="00000800000000000000"/>
                <a:cs typeface="Poppins Bold" panose="00000800000000000000"/>
                <a:sym typeface="Poppins Bold" panose="00000800000000000000"/>
              </a:rPr>
              <a:t>LX5S</a:t>
            </a:r>
            <a:endParaRPr lang="en-US" sz="3240" spc="-9">
              <a:solidFill>
                <a:srgbClr val="1A1B1E"/>
              </a:solidFill>
              <a:latin typeface="Poppins Bold" panose="00000800000000000000"/>
              <a:ea typeface="Poppins Bold" panose="00000800000000000000"/>
              <a:cs typeface="Poppins Bold" panose="00000800000000000000"/>
              <a:sym typeface="Poppins Bold" panose="00000800000000000000"/>
            </a:endParaRPr>
          </a:p>
        </p:txBody>
      </p:sp>
      <p:sp>
        <p:nvSpPr>
          <p:cNvPr id="13" name="TextBox 13"/>
          <p:cNvSpPr txBox="1"/>
          <p:nvPr/>
        </p:nvSpPr>
        <p:spPr>
          <a:xfrm>
            <a:off x="8566315" y="3969187"/>
            <a:ext cx="3947377" cy="525791"/>
          </a:xfrm>
          <a:prstGeom prst="rect">
            <a:avLst/>
          </a:prstGeom>
        </p:spPr>
        <p:txBody>
          <a:bodyPr lIns="0" tIns="0" rIns="0" bIns="0" rtlCol="0" anchor="t">
            <a:spAutoFit/>
          </a:bodyPr>
          <a:lstStyle/>
          <a:p>
            <a:pPr marL="0" lvl="0" indent="0" algn="ctr">
              <a:lnSpc>
                <a:spcPts val="4210"/>
              </a:lnSpc>
              <a:spcBef>
                <a:spcPct val="0"/>
              </a:spcBef>
            </a:pPr>
            <a:r>
              <a:rPr lang="en-US" sz="3240" spc="-9">
                <a:solidFill>
                  <a:srgbClr val="1A1B1E"/>
                </a:solidFill>
                <a:latin typeface="Poppins Bold" panose="00000800000000000000"/>
                <a:ea typeface="Poppins Bold" panose="00000800000000000000"/>
                <a:cs typeface="Poppins Bold" panose="00000800000000000000"/>
                <a:sym typeface="Poppins Bold" panose="00000800000000000000"/>
              </a:rPr>
              <a:t>LX5V</a:t>
            </a:r>
            <a:endParaRPr lang="en-US" sz="3240" spc="-9">
              <a:solidFill>
                <a:srgbClr val="1A1B1E"/>
              </a:solidFill>
              <a:latin typeface="Poppins Bold" panose="00000800000000000000"/>
              <a:ea typeface="Poppins Bold" panose="00000800000000000000"/>
              <a:cs typeface="Poppins Bold" panose="00000800000000000000"/>
              <a:sym typeface="Poppins Bold" panose="0000080000000000000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77242" y="-49885"/>
            <a:ext cx="885763" cy="1078585"/>
            <a:chOff x="0" y="0"/>
            <a:chExt cx="2771140" cy="3374390"/>
          </a:xfrm>
        </p:grpSpPr>
        <p:sp>
          <p:nvSpPr>
            <p:cNvPr id="3" name="Freeform 3"/>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0C9898"/>
            </a:solidFill>
          </p:spPr>
        </p:sp>
      </p:grpSp>
      <p:sp>
        <p:nvSpPr>
          <p:cNvPr id="4" name="Freeform 4"/>
          <p:cNvSpPr/>
          <p:nvPr/>
        </p:nvSpPr>
        <p:spPr>
          <a:xfrm>
            <a:off x="15036909" y="617558"/>
            <a:ext cx="2222391" cy="411142"/>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1"/>
            <a:stretch>
              <a:fillRect/>
            </a:stretch>
          </a:blipFill>
        </p:spPr>
      </p:sp>
      <p:sp>
        <p:nvSpPr>
          <p:cNvPr id="5" name="Freeform 5"/>
          <p:cNvSpPr/>
          <p:nvPr/>
        </p:nvSpPr>
        <p:spPr>
          <a:xfrm>
            <a:off x="9549419" y="1965881"/>
            <a:ext cx="7259522" cy="7008086"/>
          </a:xfrm>
          <a:custGeom>
            <a:avLst/>
            <a:gdLst/>
            <a:ahLst/>
            <a:cxnLst/>
            <a:rect l="l" t="t" r="r" b="b"/>
            <a:pathLst>
              <a:path w="7259522" h="7008086">
                <a:moveTo>
                  <a:pt x="0" y="0"/>
                </a:moveTo>
                <a:lnTo>
                  <a:pt x="7259522" y="0"/>
                </a:lnTo>
                <a:lnTo>
                  <a:pt x="7259522" y="7008086"/>
                </a:lnTo>
                <a:lnTo>
                  <a:pt x="0" y="7008086"/>
                </a:lnTo>
                <a:lnTo>
                  <a:pt x="0" y="0"/>
                </a:lnTo>
                <a:close/>
              </a:path>
            </a:pathLst>
          </a:custGeom>
          <a:blipFill>
            <a:blip r:embed="rId2"/>
            <a:stretch>
              <a:fillRect l="-5529" t="-9554" r="-7833" b="-7875"/>
            </a:stretch>
          </a:blipFill>
        </p:spPr>
      </p:sp>
      <p:sp>
        <p:nvSpPr>
          <p:cNvPr id="6" name="TextBox 6"/>
          <p:cNvSpPr txBox="1"/>
          <p:nvPr/>
        </p:nvSpPr>
        <p:spPr>
          <a:xfrm>
            <a:off x="1677242" y="2556300"/>
            <a:ext cx="6785021" cy="1220273"/>
          </a:xfrm>
          <a:prstGeom prst="rect">
            <a:avLst/>
          </a:prstGeom>
        </p:spPr>
        <p:txBody>
          <a:bodyPr lIns="0" tIns="0" rIns="0" bIns="0" rtlCol="0" anchor="t">
            <a:spAutoFit/>
          </a:bodyPr>
          <a:lstStyle/>
          <a:p>
            <a:pPr algn="l">
              <a:lnSpc>
                <a:spcPts val="9915"/>
              </a:lnSpc>
            </a:pPr>
            <a:r>
              <a:rPr lang="en-US" sz="7080">
                <a:solidFill>
                  <a:srgbClr val="000000"/>
                </a:solidFill>
                <a:latin typeface="Poppins Bold" panose="00000800000000000000"/>
                <a:ea typeface="Poppins Bold" panose="00000800000000000000"/>
                <a:cs typeface="Poppins Bold" panose="00000800000000000000"/>
                <a:sym typeface="Poppins Bold" panose="00000800000000000000"/>
              </a:rPr>
              <a:t>LX5S SERIES</a:t>
            </a:r>
            <a:endParaRPr lang="en-US" sz="708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7" name="TextBox 7"/>
          <p:cNvSpPr txBox="1"/>
          <p:nvPr/>
        </p:nvSpPr>
        <p:spPr>
          <a:xfrm>
            <a:off x="1677242" y="1927781"/>
            <a:ext cx="4863450" cy="445770"/>
          </a:xfrm>
          <a:prstGeom prst="rect">
            <a:avLst/>
          </a:prstGeom>
        </p:spPr>
        <p:txBody>
          <a:bodyPr lIns="0" tIns="0" rIns="0" bIns="0" rtlCol="0" anchor="t">
            <a:spAutoFit/>
          </a:bodyPr>
          <a:lstStyle/>
          <a:p>
            <a:pPr algn="l">
              <a:lnSpc>
                <a:spcPts val="3780"/>
              </a:lnSpc>
            </a:pPr>
            <a:r>
              <a:rPr lang="en-US" sz="2700">
                <a:solidFill>
                  <a:srgbClr val="726F6F"/>
                </a:solidFill>
                <a:latin typeface="Poppins Medium" panose="00000600000000000000"/>
                <a:ea typeface="Poppins Medium" panose="00000600000000000000"/>
                <a:cs typeface="Poppins Medium" panose="00000600000000000000"/>
                <a:sym typeface="Poppins Medium" panose="00000600000000000000"/>
              </a:rPr>
              <a:t>Introduction</a:t>
            </a:r>
            <a:endParaRPr lang="en-US" sz="2700">
              <a:solidFill>
                <a:srgbClr val="726F6F"/>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8" name="TextBox 8"/>
          <p:cNvSpPr txBox="1"/>
          <p:nvPr/>
        </p:nvSpPr>
        <p:spPr>
          <a:xfrm>
            <a:off x="1677242" y="6041098"/>
            <a:ext cx="6785021" cy="1470660"/>
          </a:xfrm>
          <a:prstGeom prst="rect">
            <a:avLst/>
          </a:prstGeom>
        </p:spPr>
        <p:txBody>
          <a:bodyPr lIns="0" tIns="0" rIns="0" bIns="0" rtlCol="0" anchor="t">
            <a:spAutoFit/>
          </a:bodyPr>
          <a:lstStyle/>
          <a:p>
            <a:pPr marL="453390" lvl="1" indent="-226695" algn="l">
              <a:lnSpc>
                <a:spcPts val="2940"/>
              </a:lnSpc>
              <a:buFont typeface="Arial" panose="020B0604020202020204"/>
              <a:buChar char="•"/>
            </a:pPr>
            <a:r>
              <a:rPr lang="en-US" sz="2100">
                <a:solidFill>
                  <a:srgbClr val="000000"/>
                </a:solidFill>
                <a:latin typeface="Poppins Medium" panose="00000600000000000000"/>
                <a:ea typeface="Poppins Medium" panose="00000600000000000000"/>
                <a:cs typeface="Poppins Medium" panose="00000600000000000000"/>
                <a:sym typeface="Poppins Medium" panose="00000600000000000000"/>
              </a:rPr>
              <a:t>High-performance small PLC</a:t>
            </a:r>
            <a:endParaRPr lang="en-US" sz="2100">
              <a:solidFill>
                <a:srgbClr val="000000"/>
              </a:solidFill>
              <a:latin typeface="Poppins Medium" panose="00000600000000000000"/>
              <a:ea typeface="Poppins Medium" panose="00000600000000000000"/>
              <a:cs typeface="Poppins Medium" panose="00000600000000000000"/>
              <a:sym typeface="Poppins Medium" panose="00000600000000000000"/>
            </a:endParaRPr>
          </a:p>
          <a:p>
            <a:pPr marL="453390" lvl="1" indent="-226695" algn="l">
              <a:lnSpc>
                <a:spcPts val="2940"/>
              </a:lnSpc>
              <a:buFont typeface="Arial" panose="020B0604020202020204"/>
              <a:buChar char="•"/>
            </a:pPr>
            <a:r>
              <a:rPr lang="en-US" sz="2100">
                <a:solidFill>
                  <a:srgbClr val="000000"/>
                </a:solidFill>
                <a:latin typeface="Poppins Medium" panose="00000600000000000000"/>
                <a:ea typeface="Poppins Medium" panose="00000600000000000000"/>
                <a:cs typeface="Poppins Medium" panose="00000600000000000000"/>
                <a:sym typeface="Poppins Medium" panose="00000600000000000000"/>
              </a:rPr>
              <a:t>15 times the performance of 3V</a:t>
            </a:r>
            <a:endParaRPr lang="en-US" sz="2100">
              <a:solidFill>
                <a:srgbClr val="000000"/>
              </a:solidFill>
              <a:latin typeface="Poppins Medium" panose="00000600000000000000"/>
              <a:ea typeface="Poppins Medium" panose="00000600000000000000"/>
              <a:cs typeface="Poppins Medium" panose="00000600000000000000"/>
              <a:sym typeface="Poppins Medium" panose="00000600000000000000"/>
            </a:endParaRPr>
          </a:p>
          <a:p>
            <a:pPr marL="453390" lvl="1" indent="-226695" algn="l">
              <a:lnSpc>
                <a:spcPts val="2940"/>
              </a:lnSpc>
              <a:buFont typeface="Arial" panose="020B0604020202020204"/>
              <a:buChar char="•"/>
            </a:pPr>
            <a:r>
              <a:rPr lang="en-US" sz="2100">
                <a:solidFill>
                  <a:srgbClr val="000000"/>
                </a:solidFill>
                <a:latin typeface="Poppins Medium" panose="00000600000000000000"/>
                <a:ea typeface="Poppins Medium" panose="00000600000000000000"/>
                <a:cs typeface="Poppins Medium" panose="00000600000000000000"/>
                <a:sym typeface="Poppins Medium" panose="00000600000000000000"/>
              </a:rPr>
              <a:t>Compatible with 5V instruction set</a:t>
            </a:r>
            <a:endParaRPr lang="en-US" sz="2100">
              <a:solidFill>
                <a:srgbClr val="000000"/>
              </a:solidFill>
              <a:latin typeface="Poppins Medium" panose="00000600000000000000"/>
              <a:ea typeface="Poppins Medium" panose="00000600000000000000"/>
              <a:cs typeface="Poppins Medium" panose="00000600000000000000"/>
              <a:sym typeface="Poppins Medium" panose="00000600000000000000"/>
            </a:endParaRPr>
          </a:p>
          <a:p>
            <a:pPr marL="453390" lvl="1" indent="-226695" algn="l">
              <a:lnSpc>
                <a:spcPts val="2940"/>
              </a:lnSpc>
              <a:buFont typeface="Arial" panose="020B0604020202020204"/>
              <a:buChar char="•"/>
            </a:pPr>
            <a:r>
              <a:rPr lang="en-US" sz="2100">
                <a:solidFill>
                  <a:srgbClr val="000000"/>
                </a:solidFill>
                <a:latin typeface="Poppins Medium" panose="00000600000000000000"/>
                <a:ea typeface="Poppins Medium" panose="00000600000000000000"/>
                <a:cs typeface="Poppins Medium" panose="00000600000000000000"/>
                <a:sym typeface="Poppins Medium" panose="00000600000000000000"/>
              </a:rPr>
              <a:t>Compatible with 3V expansion modules</a:t>
            </a:r>
            <a:endParaRPr lang="en-US" sz="2100">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9" name="TextBox 9"/>
          <p:cNvSpPr txBox="1"/>
          <p:nvPr/>
        </p:nvSpPr>
        <p:spPr>
          <a:xfrm>
            <a:off x="1677242" y="4014698"/>
            <a:ext cx="7084181" cy="844270"/>
          </a:xfrm>
          <a:prstGeom prst="rect">
            <a:avLst/>
          </a:prstGeom>
        </p:spPr>
        <p:txBody>
          <a:bodyPr lIns="0" tIns="0" rIns="0" bIns="0" rtlCol="0" anchor="t">
            <a:spAutoFit/>
          </a:bodyPr>
          <a:lstStyle/>
          <a:p>
            <a:pPr algn="l">
              <a:lnSpc>
                <a:spcPts val="3420"/>
              </a:lnSpc>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LINE Seed Sans TH Bold" panose="020B0303020203020204"/>
              </a:rPr>
              <a:t>The PLC LX5S series is developed based on the LX3V. It is a smaller PLC with improved performance than the LX3V.</a:t>
            </a: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LINE Seed Sans TH Bold" panose="020B0303020203020204"/>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28533" y="1641488"/>
            <a:ext cx="7208443" cy="7208443"/>
          </a:xfrm>
          <a:custGeom>
            <a:avLst/>
            <a:gdLst/>
            <a:ahLst/>
            <a:cxnLst/>
            <a:rect l="l" t="t" r="r" b="b"/>
            <a:pathLst>
              <a:path w="7208443" h="7208443">
                <a:moveTo>
                  <a:pt x="0" y="0"/>
                </a:moveTo>
                <a:lnTo>
                  <a:pt x="7208444" y="0"/>
                </a:lnTo>
                <a:lnTo>
                  <a:pt x="7208444" y="7208444"/>
                </a:lnTo>
                <a:lnTo>
                  <a:pt x="0" y="7208444"/>
                </a:lnTo>
                <a:lnTo>
                  <a:pt x="0" y="0"/>
                </a:lnTo>
                <a:close/>
              </a:path>
            </a:pathLst>
          </a:custGeom>
          <a:blipFill>
            <a:blip r:embed="rId1"/>
            <a:stretch>
              <a:fillRect/>
            </a:stretch>
          </a:blipFill>
        </p:spPr>
      </p:sp>
      <p:sp>
        <p:nvSpPr>
          <p:cNvPr id="3" name="Freeform 3"/>
          <p:cNvSpPr/>
          <p:nvPr/>
        </p:nvSpPr>
        <p:spPr>
          <a:xfrm>
            <a:off x="17259300" y="-1028700"/>
            <a:ext cx="2611028" cy="4114800"/>
          </a:xfrm>
          <a:custGeom>
            <a:avLst/>
            <a:gdLst/>
            <a:ahLst/>
            <a:cxnLst/>
            <a:rect l="l" t="t" r="r" b="b"/>
            <a:pathLst>
              <a:path w="2611028" h="4114800">
                <a:moveTo>
                  <a:pt x="0" y="0"/>
                </a:moveTo>
                <a:lnTo>
                  <a:pt x="2611028" y="0"/>
                </a:lnTo>
                <a:lnTo>
                  <a:pt x="2611028" y="4114800"/>
                </a:lnTo>
                <a:lnTo>
                  <a:pt x="0" y="4114800"/>
                </a:lnTo>
                <a:lnTo>
                  <a:pt x="0" y="0"/>
                </a:lnTo>
                <a:close/>
              </a:path>
            </a:pathLst>
          </a:custGeom>
          <a:blipFill>
            <a:blip r:embed="rId2"/>
            <a:stretch>
              <a:fillRect/>
            </a:stretch>
          </a:blipFill>
        </p:spPr>
      </p:sp>
      <p:sp>
        <p:nvSpPr>
          <p:cNvPr id="4" name="AutoShape 4"/>
          <p:cNvSpPr/>
          <p:nvPr/>
        </p:nvSpPr>
        <p:spPr>
          <a:xfrm>
            <a:off x="9462853" y="2653264"/>
            <a:ext cx="7091597" cy="0"/>
          </a:xfrm>
          <a:prstGeom prst="line">
            <a:avLst/>
          </a:prstGeom>
          <a:ln w="9525" cap="flat">
            <a:solidFill>
              <a:srgbClr val="90A0B5"/>
            </a:solidFill>
            <a:prstDash val="solid"/>
            <a:headEnd type="none" w="sm" len="sm"/>
            <a:tailEnd type="none" w="sm" len="sm"/>
          </a:ln>
        </p:spPr>
      </p:sp>
      <p:sp>
        <p:nvSpPr>
          <p:cNvPr id="5" name="AutoShape 5"/>
          <p:cNvSpPr/>
          <p:nvPr/>
        </p:nvSpPr>
        <p:spPr>
          <a:xfrm>
            <a:off x="9462853" y="3224795"/>
            <a:ext cx="7091597" cy="0"/>
          </a:xfrm>
          <a:prstGeom prst="line">
            <a:avLst/>
          </a:prstGeom>
          <a:ln w="9525" cap="flat">
            <a:solidFill>
              <a:srgbClr val="90A0B5"/>
            </a:solidFill>
            <a:prstDash val="solid"/>
            <a:headEnd type="none" w="sm" len="sm"/>
            <a:tailEnd type="none" w="sm" len="sm"/>
          </a:ln>
        </p:spPr>
      </p:sp>
      <p:sp>
        <p:nvSpPr>
          <p:cNvPr id="6" name="AutoShape 6"/>
          <p:cNvSpPr/>
          <p:nvPr/>
        </p:nvSpPr>
        <p:spPr>
          <a:xfrm>
            <a:off x="9462853" y="3794081"/>
            <a:ext cx="7091597" cy="0"/>
          </a:xfrm>
          <a:prstGeom prst="line">
            <a:avLst/>
          </a:prstGeom>
          <a:ln w="9525" cap="flat">
            <a:solidFill>
              <a:srgbClr val="90A0B5"/>
            </a:solidFill>
            <a:prstDash val="solid"/>
            <a:headEnd type="none" w="sm" len="sm"/>
            <a:tailEnd type="none" w="sm" len="sm"/>
          </a:ln>
        </p:spPr>
      </p:sp>
      <p:sp>
        <p:nvSpPr>
          <p:cNvPr id="7" name="AutoShape 7"/>
          <p:cNvSpPr/>
          <p:nvPr/>
        </p:nvSpPr>
        <p:spPr>
          <a:xfrm>
            <a:off x="9462853" y="4491956"/>
            <a:ext cx="7091597" cy="0"/>
          </a:xfrm>
          <a:prstGeom prst="line">
            <a:avLst/>
          </a:prstGeom>
          <a:ln w="9525" cap="flat">
            <a:solidFill>
              <a:srgbClr val="90A0B5"/>
            </a:solidFill>
            <a:prstDash val="solid"/>
            <a:headEnd type="none" w="sm" len="sm"/>
            <a:tailEnd type="none" w="sm" len="sm"/>
          </a:ln>
        </p:spPr>
      </p:sp>
      <p:sp>
        <p:nvSpPr>
          <p:cNvPr id="8" name="AutoShape 8"/>
          <p:cNvSpPr/>
          <p:nvPr/>
        </p:nvSpPr>
        <p:spPr>
          <a:xfrm>
            <a:off x="9462853" y="5208880"/>
            <a:ext cx="7091597" cy="0"/>
          </a:xfrm>
          <a:prstGeom prst="line">
            <a:avLst/>
          </a:prstGeom>
          <a:ln w="9525" cap="flat">
            <a:solidFill>
              <a:srgbClr val="90A0B5"/>
            </a:solidFill>
            <a:prstDash val="solid"/>
            <a:headEnd type="none" w="sm" len="sm"/>
            <a:tailEnd type="none" w="sm" len="sm"/>
          </a:ln>
        </p:spPr>
      </p:sp>
      <p:sp>
        <p:nvSpPr>
          <p:cNvPr id="9" name="AutoShape 9"/>
          <p:cNvSpPr/>
          <p:nvPr/>
        </p:nvSpPr>
        <p:spPr>
          <a:xfrm>
            <a:off x="9462853" y="5778167"/>
            <a:ext cx="7091597" cy="0"/>
          </a:xfrm>
          <a:prstGeom prst="line">
            <a:avLst/>
          </a:prstGeom>
          <a:ln w="9525" cap="flat">
            <a:solidFill>
              <a:srgbClr val="90A0B5"/>
            </a:solidFill>
            <a:prstDash val="solid"/>
            <a:headEnd type="none" w="sm" len="sm"/>
            <a:tailEnd type="none" w="sm" len="sm"/>
          </a:ln>
        </p:spPr>
      </p:sp>
      <p:sp>
        <p:nvSpPr>
          <p:cNvPr id="10" name="AutoShape 10"/>
          <p:cNvSpPr/>
          <p:nvPr/>
        </p:nvSpPr>
        <p:spPr>
          <a:xfrm>
            <a:off x="9462853" y="6347453"/>
            <a:ext cx="7091597" cy="0"/>
          </a:xfrm>
          <a:prstGeom prst="line">
            <a:avLst/>
          </a:prstGeom>
          <a:ln w="9525" cap="flat">
            <a:solidFill>
              <a:srgbClr val="90A0B5"/>
            </a:solidFill>
            <a:prstDash val="solid"/>
            <a:headEnd type="none" w="sm" len="sm"/>
            <a:tailEnd type="none" w="sm" len="sm"/>
          </a:ln>
        </p:spPr>
      </p:sp>
      <p:sp>
        <p:nvSpPr>
          <p:cNvPr id="11" name="AutoShape 11"/>
          <p:cNvSpPr/>
          <p:nvPr/>
        </p:nvSpPr>
        <p:spPr>
          <a:xfrm>
            <a:off x="9462853" y="6916740"/>
            <a:ext cx="7091597" cy="0"/>
          </a:xfrm>
          <a:prstGeom prst="line">
            <a:avLst/>
          </a:prstGeom>
          <a:ln w="9525" cap="flat">
            <a:solidFill>
              <a:srgbClr val="90A0B5"/>
            </a:solidFill>
            <a:prstDash val="solid"/>
            <a:headEnd type="none" w="sm" len="sm"/>
            <a:tailEnd type="none" w="sm" len="sm"/>
          </a:ln>
        </p:spPr>
      </p:sp>
      <p:sp>
        <p:nvSpPr>
          <p:cNvPr id="12" name="AutoShape 12"/>
          <p:cNvSpPr/>
          <p:nvPr/>
        </p:nvSpPr>
        <p:spPr>
          <a:xfrm>
            <a:off x="9472378" y="7609852"/>
            <a:ext cx="7091597" cy="0"/>
          </a:xfrm>
          <a:prstGeom prst="line">
            <a:avLst/>
          </a:prstGeom>
          <a:ln w="9525" cap="flat">
            <a:solidFill>
              <a:srgbClr val="90A0B5"/>
            </a:solidFill>
            <a:prstDash val="solid"/>
            <a:headEnd type="none" w="sm" len="sm"/>
            <a:tailEnd type="none" w="sm" len="sm"/>
          </a:ln>
        </p:spPr>
      </p:sp>
      <p:sp>
        <p:nvSpPr>
          <p:cNvPr id="13" name="AutoShape 13"/>
          <p:cNvSpPr/>
          <p:nvPr/>
        </p:nvSpPr>
        <p:spPr>
          <a:xfrm>
            <a:off x="9462853" y="8293438"/>
            <a:ext cx="7091597" cy="0"/>
          </a:xfrm>
          <a:prstGeom prst="line">
            <a:avLst/>
          </a:prstGeom>
          <a:ln w="9525" cap="flat">
            <a:solidFill>
              <a:srgbClr val="90A0B5"/>
            </a:solidFill>
            <a:prstDash val="solid"/>
            <a:headEnd type="none" w="sm" len="sm"/>
            <a:tailEnd type="none" w="sm" len="sm"/>
          </a:ln>
        </p:spPr>
      </p:sp>
      <p:sp>
        <p:nvSpPr>
          <p:cNvPr id="14" name="AutoShape 14"/>
          <p:cNvSpPr/>
          <p:nvPr/>
        </p:nvSpPr>
        <p:spPr>
          <a:xfrm>
            <a:off x="9472378" y="8911844"/>
            <a:ext cx="7091597" cy="0"/>
          </a:xfrm>
          <a:prstGeom prst="line">
            <a:avLst/>
          </a:prstGeom>
          <a:ln w="9525" cap="flat">
            <a:solidFill>
              <a:srgbClr val="90A0B5"/>
            </a:solidFill>
            <a:prstDash val="solid"/>
            <a:headEnd type="none" w="sm" len="sm"/>
            <a:tailEnd type="none" w="sm" len="sm"/>
          </a:ln>
        </p:spPr>
      </p:sp>
      <p:sp>
        <p:nvSpPr>
          <p:cNvPr id="15" name="AutoShape 15"/>
          <p:cNvSpPr/>
          <p:nvPr/>
        </p:nvSpPr>
        <p:spPr>
          <a:xfrm>
            <a:off x="9462853" y="9544537"/>
            <a:ext cx="7091597" cy="0"/>
          </a:xfrm>
          <a:prstGeom prst="line">
            <a:avLst/>
          </a:prstGeom>
          <a:ln w="9525" cap="flat">
            <a:solidFill>
              <a:srgbClr val="90A0B5"/>
            </a:solidFill>
            <a:prstDash val="solid"/>
            <a:headEnd type="none" w="sm" len="sm"/>
            <a:tailEnd type="none" w="sm" len="sm"/>
          </a:ln>
        </p:spPr>
      </p:sp>
      <p:sp>
        <p:nvSpPr>
          <p:cNvPr id="16" name="AutoShape 16"/>
          <p:cNvSpPr/>
          <p:nvPr/>
        </p:nvSpPr>
        <p:spPr>
          <a:xfrm>
            <a:off x="12704211" y="2648501"/>
            <a:ext cx="0" cy="6896036"/>
          </a:xfrm>
          <a:prstGeom prst="line">
            <a:avLst/>
          </a:prstGeom>
          <a:ln w="9525" cap="flat">
            <a:solidFill>
              <a:srgbClr val="90A0B5"/>
            </a:solidFill>
            <a:prstDash val="solid"/>
            <a:headEnd type="none" w="sm" len="sm"/>
            <a:tailEnd type="none" w="sm" len="sm"/>
          </a:ln>
        </p:spPr>
      </p:sp>
      <p:sp>
        <p:nvSpPr>
          <p:cNvPr id="17" name="AutoShape 17"/>
          <p:cNvSpPr/>
          <p:nvPr/>
        </p:nvSpPr>
        <p:spPr>
          <a:xfrm>
            <a:off x="9467616" y="2648501"/>
            <a:ext cx="0" cy="6896036"/>
          </a:xfrm>
          <a:prstGeom prst="line">
            <a:avLst/>
          </a:prstGeom>
          <a:ln w="9525" cap="flat">
            <a:solidFill>
              <a:srgbClr val="90A0B5"/>
            </a:solidFill>
            <a:prstDash val="solid"/>
            <a:headEnd type="none" w="sm" len="sm"/>
            <a:tailEnd type="none" w="sm" len="sm"/>
          </a:ln>
        </p:spPr>
      </p:sp>
      <p:sp>
        <p:nvSpPr>
          <p:cNvPr id="18" name="AutoShape 18"/>
          <p:cNvSpPr/>
          <p:nvPr/>
        </p:nvSpPr>
        <p:spPr>
          <a:xfrm>
            <a:off x="16559212" y="2648501"/>
            <a:ext cx="0" cy="6896036"/>
          </a:xfrm>
          <a:prstGeom prst="line">
            <a:avLst/>
          </a:prstGeom>
          <a:ln w="9525" cap="flat">
            <a:solidFill>
              <a:srgbClr val="90A0B5"/>
            </a:solidFill>
            <a:prstDash val="solid"/>
            <a:headEnd type="none" w="sm" len="sm"/>
            <a:tailEnd type="none" w="sm" len="sm"/>
          </a:ln>
        </p:spPr>
      </p:sp>
      <p:sp>
        <p:nvSpPr>
          <p:cNvPr id="19" name="Freeform 19"/>
          <p:cNvSpPr/>
          <p:nvPr/>
        </p:nvSpPr>
        <p:spPr>
          <a:xfrm>
            <a:off x="-653369" y="9258300"/>
            <a:ext cx="1306737" cy="715142"/>
          </a:xfrm>
          <a:custGeom>
            <a:avLst/>
            <a:gdLst/>
            <a:ahLst/>
            <a:cxnLst/>
            <a:rect l="l" t="t" r="r" b="b"/>
            <a:pathLst>
              <a:path w="1306737" h="715142">
                <a:moveTo>
                  <a:pt x="0" y="0"/>
                </a:moveTo>
                <a:lnTo>
                  <a:pt x="1306738" y="0"/>
                </a:lnTo>
                <a:lnTo>
                  <a:pt x="1306738" y="715142"/>
                </a:lnTo>
                <a:lnTo>
                  <a:pt x="0" y="715142"/>
                </a:lnTo>
                <a:lnTo>
                  <a:pt x="0" y="0"/>
                </a:lnTo>
                <a:close/>
              </a:path>
            </a:pathLst>
          </a:custGeom>
          <a:blipFill>
            <a:blip r:embed="rId3"/>
            <a:stretch>
              <a:fillRect/>
            </a:stretch>
          </a:blipFill>
        </p:spPr>
      </p:sp>
      <p:sp>
        <p:nvSpPr>
          <p:cNvPr id="20" name="Freeform 20"/>
          <p:cNvSpPr/>
          <p:nvPr/>
        </p:nvSpPr>
        <p:spPr>
          <a:xfrm>
            <a:off x="17726025" y="4401593"/>
            <a:ext cx="1306737" cy="715142"/>
          </a:xfrm>
          <a:custGeom>
            <a:avLst/>
            <a:gdLst/>
            <a:ahLst/>
            <a:cxnLst/>
            <a:rect l="l" t="t" r="r" b="b"/>
            <a:pathLst>
              <a:path w="1306737" h="715142">
                <a:moveTo>
                  <a:pt x="0" y="0"/>
                </a:moveTo>
                <a:lnTo>
                  <a:pt x="1306737" y="0"/>
                </a:lnTo>
                <a:lnTo>
                  <a:pt x="1306737" y="715142"/>
                </a:lnTo>
                <a:lnTo>
                  <a:pt x="0" y="715142"/>
                </a:lnTo>
                <a:lnTo>
                  <a:pt x="0" y="0"/>
                </a:lnTo>
                <a:close/>
              </a:path>
            </a:pathLst>
          </a:custGeom>
          <a:blipFill>
            <a:blip r:embed="rId3"/>
            <a:stretch>
              <a:fillRect/>
            </a:stretch>
          </a:blipFill>
        </p:spPr>
      </p:sp>
      <p:grpSp>
        <p:nvGrpSpPr>
          <p:cNvPr id="21" name="Group 21"/>
          <p:cNvGrpSpPr/>
          <p:nvPr/>
        </p:nvGrpSpPr>
        <p:grpSpPr>
          <a:xfrm>
            <a:off x="1677242" y="-49885"/>
            <a:ext cx="885763" cy="1078585"/>
            <a:chOff x="0" y="0"/>
            <a:chExt cx="2771140" cy="3374390"/>
          </a:xfrm>
        </p:grpSpPr>
        <p:sp>
          <p:nvSpPr>
            <p:cNvPr id="22" name="Freeform 22"/>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0C9898"/>
            </a:solidFill>
          </p:spPr>
        </p:sp>
      </p:grpSp>
      <p:sp>
        <p:nvSpPr>
          <p:cNvPr id="23" name="Freeform 23"/>
          <p:cNvSpPr/>
          <p:nvPr/>
        </p:nvSpPr>
        <p:spPr>
          <a:xfrm>
            <a:off x="15036909" y="617558"/>
            <a:ext cx="2222391" cy="411142"/>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4"/>
            <a:stretch>
              <a:fillRect/>
            </a:stretch>
          </a:blipFill>
        </p:spPr>
      </p:sp>
      <p:sp>
        <p:nvSpPr>
          <p:cNvPr id="24" name="TextBox 24"/>
          <p:cNvSpPr txBox="1"/>
          <p:nvPr/>
        </p:nvSpPr>
        <p:spPr>
          <a:xfrm>
            <a:off x="9462853" y="1237531"/>
            <a:ext cx="7091597" cy="537845"/>
          </a:xfrm>
          <a:prstGeom prst="rect">
            <a:avLst/>
          </a:prstGeom>
        </p:spPr>
        <p:txBody>
          <a:bodyPr lIns="0" tIns="0" rIns="0" bIns="0" rtlCol="0" anchor="t">
            <a:spAutoFit/>
          </a:bodyPr>
          <a:lstStyle/>
          <a:p>
            <a:pPr algn="l">
              <a:lnSpc>
                <a:spcPts val="4480"/>
              </a:lnSpc>
            </a:pPr>
            <a:r>
              <a:rPr lang="en-US" sz="32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LX5S CPU</a:t>
            </a:r>
            <a:endParaRPr lang="en-US" sz="32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5" name="TextBox 25"/>
          <p:cNvSpPr txBox="1"/>
          <p:nvPr/>
        </p:nvSpPr>
        <p:spPr>
          <a:xfrm>
            <a:off x="11390354" y="1994451"/>
            <a:ext cx="3246120" cy="349250"/>
          </a:xfrm>
          <a:prstGeom prst="rect">
            <a:avLst/>
          </a:prstGeom>
        </p:spPr>
        <p:txBody>
          <a:bodyPr lIns="0" tIns="0" rIns="0" bIns="0" rtlCol="0" anchor="t">
            <a:spAutoFit/>
          </a:bodyPr>
          <a:lstStyle/>
          <a:p>
            <a:pPr algn="ctr">
              <a:lnSpc>
                <a:spcPts val="280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Basic specification</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6" name="TextBox 26"/>
          <p:cNvSpPr txBox="1"/>
          <p:nvPr/>
        </p:nvSpPr>
        <p:spPr>
          <a:xfrm>
            <a:off x="9653353" y="2812671"/>
            <a:ext cx="2453640" cy="273685"/>
          </a:xfrm>
          <a:prstGeom prst="rect">
            <a:avLst/>
          </a:prstGeom>
        </p:spPr>
        <p:txBody>
          <a:bodyPr lIns="0" tIns="0" rIns="0" bIns="0" rtlCol="0" anchor="t">
            <a:spAutoFit/>
          </a:bodyPr>
          <a:lstStyle/>
          <a:p>
            <a:pPr algn="l">
              <a:lnSpc>
                <a:spcPts val="2240"/>
              </a:lnSpc>
            </a:pPr>
            <a:r>
              <a:rPr lang="en-US" sz="16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Functions</a:t>
            </a:r>
            <a:endParaRPr lang="en-US" sz="16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7" name="TextBox 27"/>
          <p:cNvSpPr txBox="1"/>
          <p:nvPr/>
        </p:nvSpPr>
        <p:spPr>
          <a:xfrm>
            <a:off x="14223448" y="2812671"/>
            <a:ext cx="967068" cy="273685"/>
          </a:xfrm>
          <a:prstGeom prst="rect">
            <a:avLst/>
          </a:prstGeom>
        </p:spPr>
        <p:txBody>
          <a:bodyPr lIns="0" tIns="0" rIns="0" bIns="0" rtlCol="0" anchor="t">
            <a:spAutoFit/>
          </a:bodyPr>
          <a:lstStyle/>
          <a:p>
            <a:pPr algn="ctr">
              <a:lnSpc>
                <a:spcPts val="2240"/>
              </a:lnSpc>
            </a:pPr>
            <a:r>
              <a:rPr lang="en-US" sz="16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Details</a:t>
            </a:r>
            <a:endParaRPr lang="en-US" sz="16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8" name="TextBox 28"/>
          <p:cNvSpPr txBox="1"/>
          <p:nvPr/>
        </p:nvSpPr>
        <p:spPr>
          <a:xfrm>
            <a:off x="13038890" y="3353546"/>
            <a:ext cx="3134690"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Round Scan/ Interrupt / Event</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9" name="TextBox 29"/>
          <p:cNvSpPr txBox="1"/>
          <p:nvPr/>
        </p:nvSpPr>
        <p:spPr>
          <a:xfrm>
            <a:off x="13064367" y="3875044"/>
            <a:ext cx="3083738" cy="57404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Basic Instructions: 29 / Applied Instruction: 170</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0" name="TextBox 30"/>
          <p:cNvSpPr txBox="1"/>
          <p:nvPr/>
        </p:nvSpPr>
        <p:spPr>
          <a:xfrm>
            <a:off x="13094605" y="4720556"/>
            <a:ext cx="3345334"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Basic Instructions: 0.03 - 0.08us</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1" name="TextBox 31"/>
          <p:cNvSpPr txBox="1"/>
          <p:nvPr/>
        </p:nvSpPr>
        <p:spPr>
          <a:xfrm>
            <a:off x="13064367" y="5337467"/>
            <a:ext cx="3083738"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512KB</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2" name="TextBox 32"/>
          <p:cNvSpPr txBox="1"/>
          <p:nvPr/>
        </p:nvSpPr>
        <p:spPr>
          <a:xfrm>
            <a:off x="13094605" y="5906754"/>
            <a:ext cx="3083738"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2 channels (Transistor)</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3" name="TextBox 33"/>
          <p:cNvSpPr txBox="1"/>
          <p:nvPr/>
        </p:nvSpPr>
        <p:spPr>
          <a:xfrm>
            <a:off x="13089843" y="6504616"/>
            <a:ext cx="3083738"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2 channels (150KHz)</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4" name="TextBox 34"/>
          <p:cNvSpPr txBox="1"/>
          <p:nvPr/>
        </p:nvSpPr>
        <p:spPr>
          <a:xfrm>
            <a:off x="13094605" y="6969291"/>
            <a:ext cx="3083738" cy="57404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COM1 : RS422/RS485</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COM2 : RS485</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5" name="TextBox 35"/>
          <p:cNvSpPr txBox="1"/>
          <p:nvPr/>
        </p:nvSpPr>
        <p:spPr>
          <a:xfrm>
            <a:off x="13094605" y="7681289"/>
            <a:ext cx="3083738" cy="57404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A : AC110-240V</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D : DC24V (20W)</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6" name="TextBox 36"/>
          <p:cNvSpPr txBox="1"/>
          <p:nvPr/>
        </p:nvSpPr>
        <p:spPr>
          <a:xfrm>
            <a:off x="13094605" y="8483938"/>
            <a:ext cx="3083738"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Relay (MR) , Transistor (MT)</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7" name="TextBox 37"/>
          <p:cNvSpPr txBox="1"/>
          <p:nvPr/>
        </p:nvSpPr>
        <p:spPr>
          <a:xfrm>
            <a:off x="13085080" y="9116632"/>
            <a:ext cx="3083738"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Optional</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8" name="TextBox 38"/>
          <p:cNvSpPr txBox="1"/>
          <p:nvPr/>
        </p:nvSpPr>
        <p:spPr>
          <a:xfrm>
            <a:off x="9653353" y="3381957"/>
            <a:ext cx="2453640"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Running mode</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9" name="TextBox 39"/>
          <p:cNvSpPr txBox="1"/>
          <p:nvPr/>
        </p:nvSpPr>
        <p:spPr>
          <a:xfrm>
            <a:off x="9653353" y="4013156"/>
            <a:ext cx="2453640"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Instructions</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0" name="TextBox 40"/>
          <p:cNvSpPr txBox="1"/>
          <p:nvPr/>
        </p:nvSpPr>
        <p:spPr>
          <a:xfrm>
            <a:off x="9653353" y="4675475"/>
            <a:ext cx="2453640"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Execute time</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1" name="TextBox 41"/>
          <p:cNvSpPr txBox="1"/>
          <p:nvPr/>
        </p:nvSpPr>
        <p:spPr>
          <a:xfrm>
            <a:off x="9653353" y="5366042"/>
            <a:ext cx="2453640"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System Storage</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2" name="TextBox 42"/>
          <p:cNvSpPr txBox="1"/>
          <p:nvPr/>
        </p:nvSpPr>
        <p:spPr>
          <a:xfrm>
            <a:off x="9653353" y="5935329"/>
            <a:ext cx="2839997"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High Speed Pulse Output</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3" name="TextBox 43"/>
          <p:cNvSpPr txBox="1"/>
          <p:nvPr/>
        </p:nvSpPr>
        <p:spPr>
          <a:xfrm>
            <a:off x="9653353" y="6504616"/>
            <a:ext cx="2453640"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High Speed Pulse Input</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4" name="TextBox 44"/>
          <p:cNvSpPr txBox="1"/>
          <p:nvPr/>
        </p:nvSpPr>
        <p:spPr>
          <a:xfrm>
            <a:off x="9653353" y="7107403"/>
            <a:ext cx="2453640"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Serial port</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5" name="TextBox 45"/>
          <p:cNvSpPr txBox="1"/>
          <p:nvPr/>
        </p:nvSpPr>
        <p:spPr>
          <a:xfrm>
            <a:off x="9653353" y="7833526"/>
            <a:ext cx="2453640"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Power Supply</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6" name="TextBox 46"/>
          <p:cNvSpPr txBox="1"/>
          <p:nvPr/>
        </p:nvSpPr>
        <p:spPr>
          <a:xfrm>
            <a:off x="9653353" y="8498063"/>
            <a:ext cx="2453640"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Output Mode</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7" name="TextBox 47"/>
          <p:cNvSpPr txBox="1"/>
          <p:nvPr/>
        </p:nvSpPr>
        <p:spPr>
          <a:xfrm>
            <a:off x="9643828" y="9130756"/>
            <a:ext cx="2453640"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Ethernet</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797990">
            <a:off x="1677276" y="5509337"/>
            <a:ext cx="10308567" cy="0"/>
          </a:xfrm>
          <a:prstGeom prst="line">
            <a:avLst/>
          </a:prstGeom>
          <a:ln w="47625" cap="rnd">
            <a:solidFill>
              <a:srgbClr val="A6A6A6"/>
            </a:solidFill>
            <a:prstDash val="solid"/>
            <a:headEnd type="none" w="sm" len="sm"/>
            <a:tailEnd type="none" w="sm" len="sm"/>
          </a:ln>
        </p:spPr>
      </p:sp>
      <p:sp>
        <p:nvSpPr>
          <p:cNvPr id="3" name="Freeform 3"/>
          <p:cNvSpPr/>
          <p:nvPr/>
        </p:nvSpPr>
        <p:spPr>
          <a:xfrm>
            <a:off x="13075764" y="0"/>
            <a:ext cx="5212236" cy="10287000"/>
          </a:xfrm>
          <a:custGeom>
            <a:avLst/>
            <a:gdLst/>
            <a:ahLst/>
            <a:cxnLst/>
            <a:rect l="l" t="t" r="r" b="b"/>
            <a:pathLst>
              <a:path w="5212236" h="10287000">
                <a:moveTo>
                  <a:pt x="0" y="0"/>
                </a:moveTo>
                <a:lnTo>
                  <a:pt x="5212236" y="0"/>
                </a:lnTo>
                <a:lnTo>
                  <a:pt x="5212236" y="10287000"/>
                </a:lnTo>
                <a:lnTo>
                  <a:pt x="0" y="10287000"/>
                </a:lnTo>
                <a:lnTo>
                  <a:pt x="0" y="0"/>
                </a:lnTo>
                <a:close/>
              </a:path>
            </a:pathLst>
          </a:custGeom>
          <a:blipFill>
            <a:blip r:embed="rId1"/>
            <a:stretch>
              <a:fillRect l="-74474" t="-484" r="-132499" b="-3142"/>
            </a:stretch>
          </a:blipFill>
        </p:spPr>
      </p:sp>
      <p:grpSp>
        <p:nvGrpSpPr>
          <p:cNvPr id="4" name="Group 4"/>
          <p:cNvGrpSpPr/>
          <p:nvPr/>
        </p:nvGrpSpPr>
        <p:grpSpPr>
          <a:xfrm>
            <a:off x="1677242" y="-49885"/>
            <a:ext cx="885763" cy="1078585"/>
            <a:chOff x="0" y="0"/>
            <a:chExt cx="2771140" cy="3374390"/>
          </a:xfrm>
        </p:grpSpPr>
        <p:sp>
          <p:nvSpPr>
            <p:cNvPr id="5" name="Freeform 5"/>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0C9898"/>
            </a:solidFill>
          </p:spPr>
        </p:sp>
      </p:grpSp>
      <p:sp>
        <p:nvSpPr>
          <p:cNvPr id="6" name="Freeform 6"/>
          <p:cNvSpPr/>
          <p:nvPr/>
        </p:nvSpPr>
        <p:spPr>
          <a:xfrm>
            <a:off x="15036909" y="617558"/>
            <a:ext cx="2222391" cy="411142"/>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2"/>
            <a:stretch>
              <a:fillRect/>
            </a:stretch>
          </a:blipFill>
        </p:spPr>
      </p:sp>
      <p:sp>
        <p:nvSpPr>
          <p:cNvPr id="7" name="Freeform 7"/>
          <p:cNvSpPr/>
          <p:nvPr/>
        </p:nvSpPr>
        <p:spPr>
          <a:xfrm>
            <a:off x="1514340" y="5779050"/>
            <a:ext cx="5435480" cy="3969916"/>
          </a:xfrm>
          <a:custGeom>
            <a:avLst/>
            <a:gdLst/>
            <a:ahLst/>
            <a:cxnLst/>
            <a:rect l="l" t="t" r="r" b="b"/>
            <a:pathLst>
              <a:path w="5435480" h="3969916">
                <a:moveTo>
                  <a:pt x="0" y="0"/>
                </a:moveTo>
                <a:lnTo>
                  <a:pt x="5435480" y="0"/>
                </a:lnTo>
                <a:lnTo>
                  <a:pt x="5435480" y="3969916"/>
                </a:lnTo>
                <a:lnTo>
                  <a:pt x="0" y="3969916"/>
                </a:lnTo>
                <a:lnTo>
                  <a:pt x="0" y="0"/>
                </a:lnTo>
                <a:close/>
              </a:path>
            </a:pathLst>
          </a:custGeom>
          <a:blipFill>
            <a:blip r:embed="rId3"/>
            <a:stretch>
              <a:fillRect l="-38736" t="-29818" r="-61059" b="-23372"/>
            </a:stretch>
          </a:blipFill>
        </p:spPr>
      </p:sp>
      <p:sp>
        <p:nvSpPr>
          <p:cNvPr id="8" name="Freeform 8"/>
          <p:cNvSpPr/>
          <p:nvPr/>
        </p:nvSpPr>
        <p:spPr>
          <a:xfrm>
            <a:off x="7738208" y="6165248"/>
            <a:ext cx="467608" cy="467608"/>
          </a:xfrm>
          <a:custGeom>
            <a:avLst/>
            <a:gdLst/>
            <a:ahLst/>
            <a:cxnLst/>
            <a:rect l="l" t="t" r="r" b="b"/>
            <a:pathLst>
              <a:path w="467608" h="467608">
                <a:moveTo>
                  <a:pt x="0" y="0"/>
                </a:moveTo>
                <a:lnTo>
                  <a:pt x="467607" y="0"/>
                </a:lnTo>
                <a:lnTo>
                  <a:pt x="467607" y="467608"/>
                </a:lnTo>
                <a:lnTo>
                  <a:pt x="0" y="4676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7668135" y="7242456"/>
            <a:ext cx="607752" cy="568248"/>
          </a:xfrm>
          <a:custGeom>
            <a:avLst/>
            <a:gdLst/>
            <a:ahLst/>
            <a:cxnLst/>
            <a:rect l="l" t="t" r="r" b="b"/>
            <a:pathLst>
              <a:path w="607752" h="568248">
                <a:moveTo>
                  <a:pt x="0" y="0"/>
                </a:moveTo>
                <a:lnTo>
                  <a:pt x="607753" y="0"/>
                </a:lnTo>
                <a:lnTo>
                  <a:pt x="607753" y="568248"/>
                </a:lnTo>
                <a:lnTo>
                  <a:pt x="0" y="5682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7787245" y="8420304"/>
            <a:ext cx="369533" cy="490260"/>
          </a:xfrm>
          <a:custGeom>
            <a:avLst/>
            <a:gdLst/>
            <a:ahLst/>
            <a:cxnLst/>
            <a:rect l="l" t="t" r="r" b="b"/>
            <a:pathLst>
              <a:path w="369533" h="490260">
                <a:moveTo>
                  <a:pt x="0" y="0"/>
                </a:moveTo>
                <a:lnTo>
                  <a:pt x="369533" y="0"/>
                </a:lnTo>
                <a:lnTo>
                  <a:pt x="369533" y="490260"/>
                </a:lnTo>
                <a:lnTo>
                  <a:pt x="0" y="4902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TextBox 11"/>
          <p:cNvSpPr txBox="1"/>
          <p:nvPr/>
        </p:nvSpPr>
        <p:spPr>
          <a:xfrm>
            <a:off x="1677242" y="2465863"/>
            <a:ext cx="11856636" cy="1069740"/>
          </a:xfrm>
          <a:prstGeom prst="rect">
            <a:avLst/>
          </a:prstGeom>
        </p:spPr>
        <p:txBody>
          <a:bodyPr lIns="0" tIns="0" rIns="0" bIns="0" rtlCol="0" anchor="t">
            <a:spAutoFit/>
          </a:bodyPr>
          <a:lstStyle/>
          <a:p>
            <a:pPr algn="l">
              <a:lnSpc>
                <a:spcPts val="8825"/>
              </a:lnSpc>
            </a:pPr>
            <a:r>
              <a:rPr lang="en-US" sz="6305">
                <a:solidFill>
                  <a:srgbClr val="000000"/>
                </a:solidFill>
                <a:latin typeface="Poppins Bold" panose="00000800000000000000"/>
                <a:ea typeface="Poppins Bold" panose="00000800000000000000"/>
                <a:cs typeface="Poppins Bold" panose="00000800000000000000"/>
                <a:sym typeface="Poppins Bold" panose="00000800000000000000"/>
              </a:rPr>
              <a:t>LX5V SERIES</a:t>
            </a:r>
            <a:endParaRPr lang="en-US" sz="6305">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12" name="TextBox 12"/>
          <p:cNvSpPr txBox="1"/>
          <p:nvPr/>
        </p:nvSpPr>
        <p:spPr>
          <a:xfrm>
            <a:off x="1677242" y="1773396"/>
            <a:ext cx="4379669" cy="445770"/>
          </a:xfrm>
          <a:prstGeom prst="rect">
            <a:avLst/>
          </a:prstGeom>
        </p:spPr>
        <p:txBody>
          <a:bodyPr lIns="0" tIns="0" rIns="0" bIns="0" rtlCol="0" anchor="t">
            <a:spAutoFit/>
          </a:bodyPr>
          <a:lstStyle/>
          <a:p>
            <a:pPr algn="l">
              <a:lnSpc>
                <a:spcPts val="3780"/>
              </a:lnSpc>
            </a:pPr>
            <a:r>
              <a:rPr lang="en-US" sz="2700">
                <a:solidFill>
                  <a:srgbClr val="726F6F"/>
                </a:solidFill>
                <a:latin typeface="Poppins Medium" panose="00000600000000000000"/>
                <a:ea typeface="Poppins Medium" panose="00000600000000000000"/>
                <a:cs typeface="Poppins Medium" panose="00000600000000000000"/>
                <a:sym typeface="Poppins Medium" panose="00000600000000000000"/>
              </a:rPr>
              <a:t>Introduction</a:t>
            </a:r>
            <a:endParaRPr lang="en-US" sz="2700">
              <a:solidFill>
                <a:srgbClr val="726F6F"/>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13" name="TextBox 13"/>
          <p:cNvSpPr txBox="1"/>
          <p:nvPr/>
        </p:nvSpPr>
        <p:spPr>
          <a:xfrm>
            <a:off x="1677242" y="3715037"/>
            <a:ext cx="9243448" cy="1580758"/>
          </a:xfrm>
          <a:prstGeom prst="rect">
            <a:avLst/>
          </a:prstGeom>
        </p:spPr>
        <p:txBody>
          <a:bodyPr lIns="0" tIns="0" rIns="0" bIns="0" rtlCol="0" anchor="t">
            <a:spAutoFit/>
          </a:bodyPr>
          <a:lstStyle/>
          <a:p>
            <a:pPr marL="488950" lvl="1" indent="-244475" algn="l">
              <a:lnSpc>
                <a:spcPts val="3170"/>
              </a:lnSpc>
              <a:buFont typeface="Arial" panose="020B0604020202020204"/>
              <a:buChar char="•"/>
            </a:pPr>
            <a:r>
              <a:rPr lang="en-US" sz="2265">
                <a:solidFill>
                  <a:srgbClr val="000000"/>
                </a:solidFill>
                <a:latin typeface="Poppins Medium" panose="00000600000000000000"/>
                <a:ea typeface="Poppins Medium" panose="00000600000000000000"/>
                <a:cs typeface="Poppins Medium" panose="00000600000000000000"/>
                <a:sym typeface="Poppins Medium" panose="00000600000000000000"/>
              </a:rPr>
              <a:t>Flagship small PLC</a:t>
            </a:r>
            <a:endParaRPr lang="en-US" sz="2265">
              <a:solidFill>
                <a:srgbClr val="000000"/>
              </a:solidFill>
              <a:latin typeface="Poppins Medium" panose="00000600000000000000"/>
              <a:ea typeface="Poppins Medium" panose="00000600000000000000"/>
              <a:cs typeface="Poppins Medium" panose="00000600000000000000"/>
              <a:sym typeface="Poppins Medium" panose="00000600000000000000"/>
            </a:endParaRPr>
          </a:p>
          <a:p>
            <a:pPr marL="488950" lvl="1" indent="-244475" algn="l">
              <a:lnSpc>
                <a:spcPts val="3170"/>
              </a:lnSpc>
              <a:buFont typeface="Arial" panose="020B0604020202020204"/>
              <a:buChar char="•"/>
            </a:pPr>
            <a:r>
              <a:rPr lang="en-US" sz="2265">
                <a:solidFill>
                  <a:srgbClr val="000000"/>
                </a:solidFill>
                <a:latin typeface="Poppins Medium" panose="00000600000000000000"/>
                <a:ea typeface="Poppins Medium" panose="00000600000000000000"/>
                <a:cs typeface="Poppins Medium" panose="00000600000000000000"/>
                <a:sym typeface="Poppins Medium" panose="00000600000000000000"/>
              </a:rPr>
              <a:t>The fastest small PLC on the market</a:t>
            </a:r>
            <a:endParaRPr lang="en-US" sz="2265">
              <a:solidFill>
                <a:srgbClr val="000000"/>
              </a:solidFill>
              <a:latin typeface="Poppins Medium" panose="00000600000000000000"/>
              <a:ea typeface="Poppins Medium" panose="00000600000000000000"/>
              <a:cs typeface="Poppins Medium" panose="00000600000000000000"/>
              <a:sym typeface="Poppins Medium" panose="00000600000000000000"/>
            </a:endParaRPr>
          </a:p>
          <a:p>
            <a:pPr marL="488950" lvl="1" indent="-244475" algn="l">
              <a:lnSpc>
                <a:spcPts val="3170"/>
              </a:lnSpc>
              <a:buFont typeface="Arial" panose="020B0604020202020204"/>
              <a:buChar char="•"/>
            </a:pPr>
            <a:r>
              <a:rPr lang="en-US" sz="2265">
                <a:solidFill>
                  <a:srgbClr val="000000"/>
                </a:solidFill>
                <a:latin typeface="Poppins Medium" panose="00000600000000000000"/>
                <a:ea typeface="Poppins Medium" panose="00000600000000000000"/>
                <a:cs typeface="Poppins Medium" panose="00000600000000000000"/>
                <a:sym typeface="Poppins Medium" panose="00000600000000000000"/>
              </a:rPr>
              <a:t>20-50 times the performance of 3V</a:t>
            </a:r>
            <a:endParaRPr lang="en-US" sz="2265">
              <a:solidFill>
                <a:srgbClr val="000000"/>
              </a:solidFill>
              <a:latin typeface="Poppins Medium" panose="00000600000000000000"/>
              <a:ea typeface="Poppins Medium" panose="00000600000000000000"/>
              <a:cs typeface="Poppins Medium" panose="00000600000000000000"/>
              <a:sym typeface="Poppins Medium" panose="00000600000000000000"/>
            </a:endParaRPr>
          </a:p>
          <a:p>
            <a:pPr marL="488950" lvl="1" indent="-244475" algn="l">
              <a:lnSpc>
                <a:spcPts val="3170"/>
              </a:lnSpc>
              <a:buFont typeface="Arial" panose="020B0604020202020204"/>
              <a:buChar char="•"/>
            </a:pPr>
            <a:r>
              <a:rPr lang="en-US" sz="2265">
                <a:solidFill>
                  <a:srgbClr val="000000"/>
                </a:solidFill>
                <a:latin typeface="Poppins Medium" panose="00000600000000000000"/>
                <a:ea typeface="Poppins Medium" panose="00000600000000000000"/>
                <a:cs typeface="Poppins Medium" panose="00000600000000000000"/>
                <a:sym typeface="Poppins Medium" panose="00000600000000000000"/>
              </a:rPr>
              <a:t>Up to 8 high-speed inputs and outputs</a:t>
            </a:r>
            <a:endParaRPr lang="en-US" sz="2265">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14" name="TextBox 14"/>
          <p:cNvSpPr txBox="1"/>
          <p:nvPr/>
        </p:nvSpPr>
        <p:spPr>
          <a:xfrm>
            <a:off x="8540359" y="6117623"/>
            <a:ext cx="3445483" cy="389508"/>
          </a:xfrm>
          <a:prstGeom prst="rect">
            <a:avLst/>
          </a:prstGeom>
        </p:spPr>
        <p:txBody>
          <a:bodyPr lIns="0" tIns="0" rIns="0" bIns="0" rtlCol="0" anchor="t">
            <a:spAutoFit/>
          </a:bodyPr>
          <a:lstStyle/>
          <a:p>
            <a:pPr algn="l">
              <a:lnSpc>
                <a:spcPts val="3205"/>
              </a:lnSpc>
            </a:pPr>
            <a:r>
              <a:rPr lang="en-US" sz="229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rPr>
              <a:t>High performance CPU</a:t>
            </a:r>
            <a:endParaRPr lang="en-US" sz="229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endParaRPr>
          </a:p>
        </p:txBody>
      </p:sp>
      <p:sp>
        <p:nvSpPr>
          <p:cNvPr id="15" name="TextBox 15"/>
          <p:cNvSpPr txBox="1"/>
          <p:nvPr/>
        </p:nvSpPr>
        <p:spPr>
          <a:xfrm>
            <a:off x="8540359" y="7194831"/>
            <a:ext cx="3445483" cy="389508"/>
          </a:xfrm>
          <a:prstGeom prst="rect">
            <a:avLst/>
          </a:prstGeom>
        </p:spPr>
        <p:txBody>
          <a:bodyPr lIns="0" tIns="0" rIns="0" bIns="0" rtlCol="0" anchor="t">
            <a:spAutoFit/>
          </a:bodyPr>
          <a:lstStyle/>
          <a:p>
            <a:pPr algn="l">
              <a:lnSpc>
                <a:spcPts val="3205"/>
              </a:lnSpc>
            </a:pPr>
            <a:r>
              <a:rPr lang="en-US" sz="229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rPr>
              <a:t>8 Axis motion control</a:t>
            </a:r>
            <a:endParaRPr lang="en-US" sz="229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endParaRPr>
          </a:p>
        </p:txBody>
      </p:sp>
      <p:sp>
        <p:nvSpPr>
          <p:cNvPr id="16" name="TextBox 16"/>
          <p:cNvSpPr txBox="1"/>
          <p:nvPr/>
        </p:nvSpPr>
        <p:spPr>
          <a:xfrm>
            <a:off x="8540359" y="8372679"/>
            <a:ext cx="3445483" cy="389508"/>
          </a:xfrm>
          <a:prstGeom prst="rect">
            <a:avLst/>
          </a:prstGeom>
        </p:spPr>
        <p:txBody>
          <a:bodyPr lIns="0" tIns="0" rIns="0" bIns="0" rtlCol="0" anchor="t">
            <a:spAutoFit/>
          </a:bodyPr>
          <a:lstStyle/>
          <a:p>
            <a:pPr algn="l">
              <a:lnSpc>
                <a:spcPts val="3205"/>
              </a:lnSpc>
            </a:pPr>
            <a:r>
              <a:rPr lang="en-US" sz="229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rPr>
              <a:t>Large capacity</a:t>
            </a:r>
            <a:endParaRPr lang="en-US" sz="229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endParaRPr>
          </a:p>
        </p:txBody>
      </p:sp>
      <p:sp>
        <p:nvSpPr>
          <p:cNvPr id="17" name="TextBox 17"/>
          <p:cNvSpPr txBox="1"/>
          <p:nvPr/>
        </p:nvSpPr>
        <p:spPr>
          <a:xfrm>
            <a:off x="8540359" y="6594756"/>
            <a:ext cx="3725922" cy="273685"/>
          </a:xfrm>
          <a:prstGeom prst="rect">
            <a:avLst/>
          </a:prstGeom>
        </p:spPr>
        <p:txBody>
          <a:bodyPr lIns="0" tIns="0" rIns="0" bIns="0" rtlCol="0" anchor="t">
            <a:spAutoFit/>
          </a:bodyPr>
          <a:lstStyle/>
          <a:p>
            <a:pPr algn="l">
              <a:lnSpc>
                <a:spcPts val="2240"/>
              </a:lnSpc>
            </a:pPr>
            <a:r>
              <a:rPr lang="en-US" sz="1600">
                <a:solidFill>
                  <a:srgbClr val="000000"/>
                </a:solidFill>
                <a:latin typeface="Poppins Medium" panose="00000600000000000000"/>
                <a:ea typeface="Poppins Medium" panose="00000600000000000000"/>
                <a:cs typeface="Poppins Medium" panose="00000600000000000000"/>
                <a:sym typeface="Poppins Medium" panose="00000600000000000000"/>
              </a:rPr>
              <a:t>ARMCortex™ M7 CPU 600MHz</a:t>
            </a:r>
            <a:endParaRPr lang="en-US" sz="1600">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18" name="TextBox 18"/>
          <p:cNvSpPr txBox="1"/>
          <p:nvPr/>
        </p:nvSpPr>
        <p:spPr>
          <a:xfrm>
            <a:off x="8540359" y="7671963"/>
            <a:ext cx="3725922" cy="273685"/>
          </a:xfrm>
          <a:prstGeom prst="rect">
            <a:avLst/>
          </a:prstGeom>
        </p:spPr>
        <p:txBody>
          <a:bodyPr lIns="0" tIns="0" rIns="0" bIns="0" rtlCol="0" anchor="t">
            <a:spAutoFit/>
          </a:bodyPr>
          <a:lstStyle/>
          <a:p>
            <a:pPr algn="l">
              <a:lnSpc>
                <a:spcPts val="2240"/>
              </a:lnSpc>
            </a:pPr>
            <a:r>
              <a:rPr lang="en-US" sz="1600">
                <a:solidFill>
                  <a:srgbClr val="000000"/>
                </a:solidFill>
                <a:latin typeface="Poppins Medium" panose="00000600000000000000"/>
                <a:ea typeface="Poppins Medium" panose="00000600000000000000"/>
                <a:cs typeface="Poppins Medium" panose="00000600000000000000"/>
                <a:sym typeface="Poppins Medium" panose="00000600000000000000"/>
              </a:rPr>
              <a:t>up tp 8 ch high speed pulse output</a:t>
            </a:r>
            <a:endParaRPr lang="en-US" sz="1600">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19" name="TextBox 19"/>
          <p:cNvSpPr txBox="1"/>
          <p:nvPr/>
        </p:nvSpPr>
        <p:spPr>
          <a:xfrm>
            <a:off x="8540359" y="8847913"/>
            <a:ext cx="3725922" cy="826135"/>
          </a:xfrm>
          <a:prstGeom prst="rect">
            <a:avLst/>
          </a:prstGeom>
        </p:spPr>
        <p:txBody>
          <a:bodyPr lIns="0" tIns="0" rIns="0" bIns="0" rtlCol="0" anchor="t">
            <a:spAutoFit/>
          </a:bodyPr>
          <a:lstStyle/>
          <a:p>
            <a:pPr algn="l">
              <a:lnSpc>
                <a:spcPts val="2240"/>
              </a:lnSpc>
            </a:pPr>
            <a:r>
              <a:rPr lang="en-US" sz="1600">
                <a:solidFill>
                  <a:srgbClr val="000000"/>
                </a:solidFill>
                <a:latin typeface="Poppins Medium" panose="00000600000000000000"/>
                <a:ea typeface="Poppins Medium" panose="00000600000000000000"/>
                <a:cs typeface="Poppins Medium" panose="00000600000000000000"/>
                <a:sym typeface="Poppins Medium" panose="00000600000000000000"/>
              </a:rPr>
              <a:t>512KB program capacity</a:t>
            </a:r>
            <a:endParaRPr lang="en-US" sz="1600">
              <a:solidFill>
                <a:srgbClr val="000000"/>
              </a:solidFill>
              <a:latin typeface="Poppins Medium" panose="00000600000000000000"/>
              <a:ea typeface="Poppins Medium" panose="00000600000000000000"/>
              <a:cs typeface="Poppins Medium" panose="00000600000000000000"/>
              <a:sym typeface="Poppins Medium" panose="00000600000000000000"/>
            </a:endParaRPr>
          </a:p>
          <a:p>
            <a:pPr algn="l">
              <a:lnSpc>
                <a:spcPts val="2240"/>
              </a:lnSpc>
            </a:pPr>
            <a:r>
              <a:rPr lang="en-US" sz="1600">
                <a:solidFill>
                  <a:srgbClr val="000000"/>
                </a:solidFill>
                <a:latin typeface="Poppins Medium" panose="00000600000000000000"/>
                <a:ea typeface="Poppins Medium" panose="00000600000000000000"/>
                <a:cs typeface="Poppins Medium" panose="00000600000000000000"/>
                <a:sym typeface="Poppins Medium" panose="00000600000000000000"/>
              </a:rPr>
              <a:t>76 KB latched capacity</a:t>
            </a:r>
            <a:endParaRPr lang="en-US" sz="1600">
              <a:solidFill>
                <a:srgbClr val="000000"/>
              </a:solidFill>
              <a:latin typeface="Poppins Medium" panose="00000600000000000000"/>
              <a:ea typeface="Poppins Medium" panose="00000600000000000000"/>
              <a:cs typeface="Poppins Medium" panose="00000600000000000000"/>
              <a:sym typeface="Poppins Medium" panose="00000600000000000000"/>
            </a:endParaRPr>
          </a:p>
          <a:p>
            <a:pPr algn="l">
              <a:lnSpc>
                <a:spcPts val="2240"/>
              </a:lnSpc>
            </a:pPr>
            <a:r>
              <a:rPr lang="en-US" sz="1600">
                <a:solidFill>
                  <a:srgbClr val="000000"/>
                </a:solidFill>
                <a:latin typeface="Poppins Medium" panose="00000600000000000000"/>
                <a:ea typeface="Poppins Medium" panose="00000600000000000000"/>
                <a:cs typeface="Poppins Medium" panose="00000600000000000000"/>
                <a:sym typeface="Poppins Medium" panose="00000600000000000000"/>
              </a:rPr>
              <a:t>76 KB register capacity</a:t>
            </a:r>
            <a:endParaRPr lang="en-US" sz="1600">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677242" y="2556300"/>
            <a:ext cx="6785021" cy="1222273"/>
          </a:xfrm>
          <a:prstGeom prst="rect">
            <a:avLst/>
          </a:prstGeom>
        </p:spPr>
        <p:txBody>
          <a:bodyPr lIns="0" tIns="0" rIns="0" bIns="0" rtlCol="0" anchor="t">
            <a:spAutoFit/>
          </a:bodyPr>
          <a:lstStyle/>
          <a:p>
            <a:pPr algn="l">
              <a:lnSpc>
                <a:spcPts val="9915"/>
              </a:lnSpc>
            </a:pPr>
            <a:r>
              <a:rPr lang="en-US" sz="7080" dirty="0">
                <a:solidFill>
                  <a:srgbClr val="000000"/>
                </a:solidFill>
                <a:latin typeface="Poppins Bold" panose="00000800000000000000"/>
                <a:ea typeface="Poppins Bold" panose="00000800000000000000"/>
                <a:cs typeface="Poppins Bold" panose="00000800000000000000"/>
                <a:sym typeface="Poppins Bold" panose="00000800000000000000"/>
              </a:rPr>
              <a:t>Introduction</a:t>
            </a:r>
            <a:endParaRPr lang="en-US" sz="7080" dirty="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3" name="TextBox 3"/>
          <p:cNvSpPr txBox="1"/>
          <p:nvPr/>
        </p:nvSpPr>
        <p:spPr>
          <a:xfrm>
            <a:off x="1677242" y="1927781"/>
            <a:ext cx="4863450" cy="445770"/>
          </a:xfrm>
          <a:prstGeom prst="rect">
            <a:avLst/>
          </a:prstGeom>
        </p:spPr>
        <p:txBody>
          <a:bodyPr lIns="0" tIns="0" rIns="0" bIns="0" rtlCol="0" anchor="t">
            <a:spAutoFit/>
          </a:bodyPr>
          <a:lstStyle/>
          <a:p>
            <a:pPr algn="l">
              <a:lnSpc>
                <a:spcPts val="3780"/>
              </a:lnSpc>
            </a:pPr>
            <a:r>
              <a:rPr lang="en-US" sz="2700" dirty="0">
                <a:solidFill>
                  <a:srgbClr val="726F6F"/>
                </a:solidFill>
                <a:latin typeface="Poppins Medium" panose="00000600000000000000"/>
                <a:ea typeface="Poppins Medium" panose="00000600000000000000"/>
                <a:cs typeface="Poppins Medium" panose="00000600000000000000"/>
                <a:sym typeface="Poppins Medium" panose="00000600000000000000"/>
              </a:rPr>
              <a:t>PLC Overview</a:t>
            </a:r>
            <a:endParaRPr lang="en-US" sz="2700" dirty="0">
              <a:solidFill>
                <a:srgbClr val="726F6F"/>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4" name="TextBox 4"/>
          <p:cNvSpPr txBox="1"/>
          <p:nvPr/>
        </p:nvSpPr>
        <p:spPr>
          <a:xfrm>
            <a:off x="1677242" y="4018464"/>
            <a:ext cx="6238572" cy="1837619"/>
          </a:xfrm>
          <a:prstGeom prst="rect">
            <a:avLst/>
          </a:prstGeom>
        </p:spPr>
        <p:txBody>
          <a:bodyPr lIns="0" tIns="0" rIns="0" bIns="0" rtlCol="0" anchor="t">
            <a:spAutoFit/>
          </a:bodyPr>
          <a:lstStyle/>
          <a:p>
            <a:pPr algn="l">
              <a:lnSpc>
                <a:spcPts val="2940"/>
              </a:lnSpc>
            </a:pPr>
            <a:r>
              <a:rPr lang="en-US" sz="2100" dirty="0">
                <a:solidFill>
                  <a:srgbClr val="000000"/>
                </a:solidFill>
                <a:latin typeface="Calibri" panose="020F0502020204030204" pitchFamily="34" charset="0"/>
                <a:ea typeface="Calibri" panose="020F0502020204030204" pitchFamily="34" charset="0"/>
                <a:cs typeface="Calibri" panose="020F0502020204030204" pitchFamily="34" charset="0"/>
                <a:sym typeface="LINE Seed Sans TH Bold" panose="020B0303020203020204"/>
              </a:rPr>
              <a:t>WECON is a long-standing PLC Controller manufacturer. Currently, many PLC series have been developed and released. PLC is the heart of the production process and WECON never stops developing PLC to meet the needs of the industry.</a:t>
            </a:r>
            <a:endParaRPr lang="en-US" sz="2100" dirty="0">
              <a:solidFill>
                <a:srgbClr val="000000"/>
              </a:solidFill>
              <a:latin typeface="Calibri" panose="020F0502020204030204" pitchFamily="34" charset="0"/>
              <a:ea typeface="Calibri" panose="020F0502020204030204" pitchFamily="34" charset="0"/>
              <a:cs typeface="Calibri" panose="020F0502020204030204" pitchFamily="34" charset="0"/>
              <a:sym typeface="LINE Seed Sans TH Bold" panose="020B0303020203020204"/>
            </a:endParaRPr>
          </a:p>
        </p:txBody>
      </p:sp>
      <p:grpSp>
        <p:nvGrpSpPr>
          <p:cNvPr id="6" name="Group 6"/>
          <p:cNvGrpSpPr/>
          <p:nvPr/>
        </p:nvGrpSpPr>
        <p:grpSpPr>
          <a:xfrm>
            <a:off x="1677242" y="-49885"/>
            <a:ext cx="885763" cy="1078585"/>
            <a:chOff x="0" y="0"/>
            <a:chExt cx="2771140" cy="3374390"/>
          </a:xfrm>
        </p:grpSpPr>
        <p:sp>
          <p:nvSpPr>
            <p:cNvPr id="7" name="Freeform 7"/>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0C9898"/>
            </a:solidFill>
          </p:spPr>
        </p:sp>
      </p:grpSp>
      <p:sp>
        <p:nvSpPr>
          <p:cNvPr id="8" name="Freeform 8"/>
          <p:cNvSpPr/>
          <p:nvPr/>
        </p:nvSpPr>
        <p:spPr>
          <a:xfrm>
            <a:off x="15036909" y="617558"/>
            <a:ext cx="2222391" cy="411142"/>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1"/>
            <a:stretch>
              <a:fillRect/>
            </a:stretch>
          </a:blipFill>
        </p:spPr>
      </p:sp>
      <p:sp>
        <p:nvSpPr>
          <p:cNvPr id="9" name="TextBox 9"/>
          <p:cNvSpPr txBox="1"/>
          <p:nvPr/>
        </p:nvSpPr>
        <p:spPr>
          <a:xfrm>
            <a:off x="9322459" y="1096334"/>
            <a:ext cx="2541738" cy="1360170"/>
          </a:xfrm>
          <a:prstGeom prst="rect">
            <a:avLst/>
          </a:prstGeom>
        </p:spPr>
        <p:txBody>
          <a:bodyPr lIns="0" tIns="0" rIns="0" bIns="0" rtlCol="0" anchor="t">
            <a:spAutoFit/>
          </a:bodyPr>
          <a:lstStyle/>
          <a:p>
            <a:pPr algn="r">
              <a:lnSpc>
                <a:spcPts val="2700"/>
              </a:lnSpc>
            </a:pPr>
            <a:r>
              <a:rPr lang="en-US" sz="1800" spc="26" dirty="0">
                <a:solidFill>
                  <a:srgbClr val="726F6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Eco PLC</a:t>
            </a:r>
            <a:endParaRPr lang="en-US" sz="1800" spc="26" dirty="0">
              <a:solidFill>
                <a:srgbClr val="726F6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r">
              <a:lnSpc>
                <a:spcPts val="2700"/>
              </a:lnSpc>
            </a:pPr>
            <a:r>
              <a:rPr lang="en-US" sz="1800" spc="26" dirty="0">
                <a:solidFill>
                  <a:srgbClr val="726F6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Price-sensitive</a:t>
            </a:r>
            <a:endParaRPr lang="en-US" sz="1800" spc="26" dirty="0">
              <a:solidFill>
                <a:srgbClr val="726F6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r">
              <a:lnSpc>
                <a:spcPts val="2700"/>
              </a:lnSpc>
            </a:pPr>
            <a:r>
              <a:rPr lang="en-US" sz="1800" spc="26" dirty="0">
                <a:solidFill>
                  <a:srgbClr val="726F6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No high performance required in application</a:t>
            </a:r>
            <a:endParaRPr lang="en-US" sz="1800" spc="26" dirty="0">
              <a:solidFill>
                <a:srgbClr val="726F6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0" name="TextBox 10"/>
          <p:cNvSpPr txBox="1"/>
          <p:nvPr/>
        </p:nvSpPr>
        <p:spPr>
          <a:xfrm>
            <a:off x="8113143" y="3638374"/>
            <a:ext cx="4272158" cy="1360170"/>
          </a:xfrm>
          <a:prstGeom prst="rect">
            <a:avLst/>
          </a:prstGeom>
        </p:spPr>
        <p:txBody>
          <a:bodyPr lIns="0" tIns="0" rIns="0" bIns="0" rtlCol="0" anchor="t">
            <a:spAutoFit/>
          </a:bodyPr>
          <a:lstStyle/>
          <a:p>
            <a:pPr algn="r">
              <a:lnSpc>
                <a:spcPts val="2700"/>
              </a:lnSpc>
            </a:pPr>
            <a:r>
              <a:rPr lang="en-US" sz="1800" spc="26" dirty="0">
                <a:solidFill>
                  <a:srgbClr val="726F6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High-performance small PLC</a:t>
            </a:r>
            <a:endParaRPr lang="en-US" sz="1800" spc="26" dirty="0">
              <a:solidFill>
                <a:srgbClr val="726F6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r">
              <a:lnSpc>
                <a:spcPts val="2700"/>
              </a:lnSpc>
            </a:pPr>
            <a:r>
              <a:rPr lang="en-US" sz="1800" spc="26" dirty="0">
                <a:solidFill>
                  <a:srgbClr val="726F6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15 times the performance of 3V</a:t>
            </a:r>
            <a:endParaRPr lang="en-US" sz="1800" spc="26" dirty="0">
              <a:solidFill>
                <a:srgbClr val="726F6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r">
              <a:lnSpc>
                <a:spcPts val="2700"/>
              </a:lnSpc>
            </a:pPr>
            <a:r>
              <a:rPr lang="en-US" sz="1800" spc="26" dirty="0">
                <a:solidFill>
                  <a:srgbClr val="726F6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Compatible with 5V instruction set</a:t>
            </a:r>
            <a:endParaRPr lang="en-US" sz="1800" spc="26" dirty="0">
              <a:solidFill>
                <a:srgbClr val="726F6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r">
              <a:lnSpc>
                <a:spcPts val="2700"/>
              </a:lnSpc>
            </a:pPr>
            <a:r>
              <a:rPr lang="en-US" sz="1800" spc="26" dirty="0">
                <a:solidFill>
                  <a:srgbClr val="726F6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Compatible with 3V expansion modules</a:t>
            </a:r>
            <a:endParaRPr lang="en-US" sz="1800" spc="26" dirty="0">
              <a:solidFill>
                <a:srgbClr val="726F6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1" name="TextBox 11"/>
          <p:cNvSpPr txBox="1"/>
          <p:nvPr/>
        </p:nvSpPr>
        <p:spPr>
          <a:xfrm>
            <a:off x="8462263" y="6172109"/>
            <a:ext cx="3589098" cy="1360170"/>
          </a:xfrm>
          <a:prstGeom prst="rect">
            <a:avLst/>
          </a:prstGeom>
        </p:spPr>
        <p:txBody>
          <a:bodyPr lIns="0" tIns="0" rIns="0" bIns="0" rtlCol="0" anchor="t">
            <a:spAutoFit/>
          </a:bodyPr>
          <a:lstStyle/>
          <a:p>
            <a:pPr algn="r">
              <a:lnSpc>
                <a:spcPts val="2700"/>
              </a:lnSpc>
            </a:pPr>
            <a:r>
              <a:rPr lang="en-US" sz="1800" spc="26" dirty="0">
                <a:solidFill>
                  <a:srgbClr val="726F6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Economical </a:t>
            </a:r>
            <a:r>
              <a:rPr lang="en-US" sz="1800" spc="26" dirty="0" err="1">
                <a:solidFill>
                  <a:srgbClr val="726F6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EtherCAT</a:t>
            </a:r>
            <a:r>
              <a:rPr lang="en-US" sz="1800" spc="26" dirty="0">
                <a:solidFill>
                  <a:srgbClr val="726F6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PLC </a:t>
            </a:r>
            <a:endParaRPr lang="en-US" sz="1800" spc="26" dirty="0">
              <a:solidFill>
                <a:srgbClr val="726F6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r">
              <a:lnSpc>
                <a:spcPts val="2700"/>
              </a:lnSpc>
            </a:pPr>
            <a:r>
              <a:rPr lang="en-US" sz="1800" spc="26" dirty="0">
                <a:solidFill>
                  <a:srgbClr val="726F6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5MB large program capacity</a:t>
            </a:r>
            <a:endParaRPr lang="en-US" sz="1800" spc="26" dirty="0">
              <a:solidFill>
                <a:srgbClr val="726F6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r">
              <a:lnSpc>
                <a:spcPts val="2700"/>
              </a:lnSpc>
            </a:pPr>
            <a:r>
              <a:rPr lang="en-US" sz="1800" spc="26" dirty="0" err="1">
                <a:solidFill>
                  <a:srgbClr val="726F6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EtherCAT</a:t>
            </a:r>
            <a:r>
              <a:rPr lang="en-US" sz="1800" spc="26" dirty="0">
                <a:solidFill>
                  <a:srgbClr val="726F6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configuration</a:t>
            </a:r>
            <a:endParaRPr lang="en-US" sz="1800" spc="26" dirty="0">
              <a:solidFill>
                <a:srgbClr val="726F6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r">
              <a:lnSpc>
                <a:spcPts val="2700"/>
              </a:lnSpc>
            </a:pPr>
            <a:r>
              <a:rPr lang="en-US" sz="1800" spc="26" dirty="0" err="1">
                <a:solidFill>
                  <a:srgbClr val="726F6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EtherNET</a:t>
            </a:r>
            <a:r>
              <a:rPr lang="en-US" sz="1800" spc="26" dirty="0">
                <a:solidFill>
                  <a:srgbClr val="726F6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configuration</a:t>
            </a:r>
            <a:endParaRPr lang="en-US" sz="1800" spc="26" dirty="0">
              <a:solidFill>
                <a:srgbClr val="726F6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2" name="TextBox 12"/>
          <p:cNvSpPr txBox="1"/>
          <p:nvPr/>
        </p:nvSpPr>
        <p:spPr>
          <a:xfrm>
            <a:off x="6540692" y="9077319"/>
            <a:ext cx="5510669" cy="1017270"/>
          </a:xfrm>
          <a:prstGeom prst="rect">
            <a:avLst/>
          </a:prstGeom>
        </p:spPr>
        <p:txBody>
          <a:bodyPr lIns="0" tIns="0" rIns="0" bIns="0" rtlCol="0" anchor="t">
            <a:spAutoFit/>
          </a:bodyPr>
          <a:lstStyle/>
          <a:p>
            <a:pPr algn="r">
              <a:lnSpc>
                <a:spcPts val="2700"/>
              </a:lnSpc>
            </a:pPr>
            <a:r>
              <a:rPr lang="en-US" sz="1800" spc="26" dirty="0">
                <a:solidFill>
                  <a:srgbClr val="726F6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Modular bus PLC, small size and easy installation</a:t>
            </a:r>
            <a:endParaRPr lang="en-US" sz="1800" spc="26" dirty="0">
              <a:solidFill>
                <a:srgbClr val="726F6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r">
              <a:lnSpc>
                <a:spcPts val="2700"/>
              </a:lnSpc>
            </a:pPr>
            <a:r>
              <a:rPr lang="en-US" sz="1800" spc="26" dirty="0">
                <a:solidFill>
                  <a:srgbClr val="726F6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4 core A53 1.8G processor</a:t>
            </a:r>
            <a:endParaRPr lang="en-US" sz="1800" spc="26" dirty="0">
              <a:solidFill>
                <a:srgbClr val="726F6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r">
              <a:lnSpc>
                <a:spcPts val="2700"/>
              </a:lnSpc>
            </a:pPr>
            <a:r>
              <a:rPr lang="en-US" spc="26" dirty="0">
                <a:solidFill>
                  <a:srgbClr val="726F6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S</a:t>
            </a:r>
            <a:r>
              <a:rPr lang="en-US" sz="1800" spc="26" dirty="0">
                <a:solidFill>
                  <a:srgbClr val="726F6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upport </a:t>
            </a:r>
            <a:r>
              <a:rPr lang="en-US" sz="1800" spc="26" dirty="0" err="1">
                <a:solidFill>
                  <a:srgbClr val="726F6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EtherCAT</a:t>
            </a:r>
            <a:r>
              <a:rPr lang="en-US" sz="1800" spc="26" dirty="0">
                <a:solidFill>
                  <a:srgbClr val="726F6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and Ethernet</a:t>
            </a:r>
            <a:endParaRPr lang="en-US" sz="1800" spc="26" dirty="0">
              <a:solidFill>
                <a:srgbClr val="726F6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3" name="AutoShape 13"/>
          <p:cNvSpPr/>
          <p:nvPr/>
        </p:nvSpPr>
        <p:spPr>
          <a:xfrm flipV="1">
            <a:off x="12622646" y="1502805"/>
            <a:ext cx="0" cy="8339232"/>
          </a:xfrm>
          <a:prstGeom prst="line">
            <a:avLst/>
          </a:prstGeom>
          <a:ln w="57150" cap="flat">
            <a:solidFill>
              <a:srgbClr val="EDF0F2"/>
            </a:solidFill>
            <a:prstDash val="solid"/>
            <a:headEnd type="none" w="sm" len="sm"/>
            <a:tailEnd type="none" w="sm" len="sm"/>
          </a:ln>
        </p:spPr>
      </p:sp>
      <p:sp>
        <p:nvSpPr>
          <p:cNvPr id="14" name="TextBox 14"/>
          <p:cNvSpPr txBox="1"/>
          <p:nvPr/>
        </p:nvSpPr>
        <p:spPr>
          <a:xfrm>
            <a:off x="13400798" y="2570804"/>
            <a:ext cx="2747307" cy="1017270"/>
          </a:xfrm>
          <a:prstGeom prst="rect">
            <a:avLst/>
          </a:prstGeom>
        </p:spPr>
        <p:txBody>
          <a:bodyPr lIns="0" tIns="0" rIns="0" bIns="0" rtlCol="0" anchor="t">
            <a:spAutoFit/>
          </a:bodyPr>
          <a:lstStyle/>
          <a:p>
            <a:pPr algn="l">
              <a:lnSpc>
                <a:spcPts val="2700"/>
              </a:lnSpc>
            </a:pPr>
            <a:r>
              <a:rPr lang="en-US" sz="1800" spc="26" dirty="0">
                <a:solidFill>
                  <a:srgbClr val="726F6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WECON Classic PLC</a:t>
            </a:r>
            <a:endParaRPr lang="en-US" sz="1800" spc="26" dirty="0">
              <a:solidFill>
                <a:srgbClr val="726F6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a:lnSpc>
                <a:spcPts val="2700"/>
              </a:lnSpc>
            </a:pPr>
            <a:r>
              <a:rPr lang="en-US" sz="1800" spc="26" dirty="0">
                <a:solidFill>
                  <a:srgbClr val="726F6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Stable and reliable</a:t>
            </a:r>
            <a:endParaRPr lang="en-US" sz="1800" spc="26" dirty="0">
              <a:solidFill>
                <a:srgbClr val="726F6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a:lnSpc>
                <a:spcPts val="2700"/>
              </a:lnSpc>
            </a:pPr>
            <a:r>
              <a:rPr lang="en-US" sz="1800" spc="26" dirty="0">
                <a:solidFill>
                  <a:srgbClr val="726F6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Various IO and expansion</a:t>
            </a:r>
            <a:endParaRPr lang="en-US" sz="1800" spc="26" dirty="0">
              <a:solidFill>
                <a:srgbClr val="726F6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5" name="TextBox 15"/>
          <p:cNvSpPr txBox="1"/>
          <p:nvPr/>
        </p:nvSpPr>
        <p:spPr>
          <a:xfrm>
            <a:off x="13400798" y="4929096"/>
            <a:ext cx="3858502" cy="1360170"/>
          </a:xfrm>
          <a:prstGeom prst="rect">
            <a:avLst/>
          </a:prstGeom>
        </p:spPr>
        <p:txBody>
          <a:bodyPr lIns="0" tIns="0" rIns="0" bIns="0" rtlCol="0" anchor="t">
            <a:spAutoFit/>
          </a:bodyPr>
          <a:lstStyle/>
          <a:p>
            <a:pPr algn="l">
              <a:lnSpc>
                <a:spcPts val="2700"/>
              </a:lnSpc>
            </a:pPr>
            <a:r>
              <a:rPr lang="en-US" sz="1800" spc="26">
                <a:solidFill>
                  <a:srgbClr val="726F6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Flagship small PLC</a:t>
            </a:r>
            <a:endParaRPr lang="en-US" sz="1800" spc="26">
              <a:solidFill>
                <a:srgbClr val="726F6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a:lnSpc>
                <a:spcPts val="2700"/>
              </a:lnSpc>
            </a:pPr>
            <a:r>
              <a:rPr lang="en-US" sz="1800" spc="26">
                <a:solidFill>
                  <a:srgbClr val="726F6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20-50 times the performance of 3V</a:t>
            </a:r>
            <a:endParaRPr lang="en-US" sz="1800" spc="26">
              <a:solidFill>
                <a:srgbClr val="726F6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a:lnSpc>
                <a:spcPts val="2700"/>
              </a:lnSpc>
            </a:pPr>
            <a:r>
              <a:rPr lang="en-US" sz="1800" spc="26">
                <a:solidFill>
                  <a:srgbClr val="726F6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Up to 8 high-speed inputs and </a:t>
            </a:r>
            <a:endParaRPr lang="en-US" sz="1800" spc="26">
              <a:solidFill>
                <a:srgbClr val="726F6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a:lnSpc>
                <a:spcPts val="2700"/>
              </a:lnSpc>
            </a:pPr>
            <a:r>
              <a:rPr lang="en-US" sz="1800" spc="26">
                <a:solidFill>
                  <a:srgbClr val="726F6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8 high-speed outputs.</a:t>
            </a:r>
            <a:endParaRPr lang="en-US" sz="1800" spc="26">
              <a:solidFill>
                <a:srgbClr val="726F6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6" name="TextBox 16"/>
          <p:cNvSpPr txBox="1"/>
          <p:nvPr/>
        </p:nvSpPr>
        <p:spPr>
          <a:xfrm>
            <a:off x="13400798" y="7462832"/>
            <a:ext cx="4415614" cy="1360170"/>
          </a:xfrm>
          <a:prstGeom prst="rect">
            <a:avLst/>
          </a:prstGeom>
        </p:spPr>
        <p:txBody>
          <a:bodyPr lIns="0" tIns="0" rIns="0" bIns="0" rtlCol="0" anchor="t">
            <a:spAutoFit/>
          </a:bodyPr>
          <a:lstStyle/>
          <a:p>
            <a:pPr algn="l">
              <a:lnSpc>
                <a:spcPts val="2700"/>
              </a:lnSpc>
            </a:pPr>
            <a:r>
              <a:rPr lang="en-US" sz="1800" spc="26">
                <a:solidFill>
                  <a:srgbClr val="726F6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High-performance medium-size controller</a:t>
            </a:r>
            <a:endParaRPr lang="en-US" sz="1800" spc="26">
              <a:solidFill>
                <a:srgbClr val="726F6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a:lnSpc>
                <a:spcPts val="2700"/>
              </a:lnSpc>
            </a:pPr>
            <a:r>
              <a:rPr lang="en-US" sz="1800" spc="26">
                <a:solidFill>
                  <a:srgbClr val="726F6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Embedded I/Os</a:t>
            </a:r>
            <a:endParaRPr lang="en-US" sz="1800" spc="26">
              <a:solidFill>
                <a:srgbClr val="726F6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a:lnSpc>
                <a:spcPts val="2700"/>
              </a:lnSpc>
            </a:pPr>
            <a:r>
              <a:rPr lang="en-US" sz="1800" spc="26">
                <a:solidFill>
                  <a:srgbClr val="726F6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Free, manufacturer-independent CODESYS programming environment.</a:t>
            </a:r>
            <a:endParaRPr lang="en-US" sz="1800" spc="26">
              <a:solidFill>
                <a:srgbClr val="726F6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grpSp>
        <p:nvGrpSpPr>
          <p:cNvPr id="17" name="Group 17"/>
          <p:cNvGrpSpPr/>
          <p:nvPr/>
        </p:nvGrpSpPr>
        <p:grpSpPr>
          <a:xfrm>
            <a:off x="13400798" y="1416289"/>
            <a:ext cx="2552452" cy="802005"/>
            <a:chOff x="0" y="0"/>
            <a:chExt cx="672251" cy="211228"/>
          </a:xfrm>
        </p:grpSpPr>
        <p:sp>
          <p:nvSpPr>
            <p:cNvPr id="18" name="Freeform 18"/>
            <p:cNvSpPr/>
            <p:nvPr/>
          </p:nvSpPr>
          <p:spPr>
            <a:xfrm>
              <a:off x="0" y="0"/>
              <a:ext cx="672251" cy="211228"/>
            </a:xfrm>
            <a:custGeom>
              <a:avLst/>
              <a:gdLst/>
              <a:ahLst/>
              <a:cxnLst/>
              <a:rect l="l" t="t" r="r" b="b"/>
              <a:pathLst>
                <a:path w="672251" h="211228">
                  <a:moveTo>
                    <a:pt x="45497" y="0"/>
                  </a:moveTo>
                  <a:lnTo>
                    <a:pt x="626754" y="0"/>
                  </a:lnTo>
                  <a:cubicBezTo>
                    <a:pt x="651881" y="0"/>
                    <a:pt x="672251" y="20370"/>
                    <a:pt x="672251" y="45497"/>
                  </a:cubicBezTo>
                  <a:lnTo>
                    <a:pt x="672251" y="165731"/>
                  </a:lnTo>
                  <a:cubicBezTo>
                    <a:pt x="672251" y="190858"/>
                    <a:pt x="651881" y="211228"/>
                    <a:pt x="626754" y="211228"/>
                  </a:cubicBezTo>
                  <a:lnTo>
                    <a:pt x="45497" y="211228"/>
                  </a:lnTo>
                  <a:cubicBezTo>
                    <a:pt x="20370" y="211228"/>
                    <a:pt x="0" y="190858"/>
                    <a:pt x="0" y="165731"/>
                  </a:cubicBezTo>
                  <a:lnTo>
                    <a:pt x="0" y="45497"/>
                  </a:lnTo>
                  <a:cubicBezTo>
                    <a:pt x="0" y="20370"/>
                    <a:pt x="20370" y="0"/>
                    <a:pt x="45497" y="0"/>
                  </a:cubicBezTo>
                  <a:close/>
                </a:path>
              </a:pathLst>
            </a:custGeom>
            <a:solidFill>
              <a:srgbClr val="0C9898"/>
            </a:solidFill>
          </p:spPr>
        </p:sp>
        <p:sp>
          <p:nvSpPr>
            <p:cNvPr id="19" name="TextBox 19"/>
            <p:cNvSpPr txBox="1"/>
            <p:nvPr/>
          </p:nvSpPr>
          <p:spPr>
            <a:xfrm>
              <a:off x="0" y="-28575"/>
              <a:ext cx="672251" cy="239803"/>
            </a:xfrm>
            <a:prstGeom prst="rect">
              <a:avLst/>
            </a:prstGeom>
          </p:spPr>
          <p:txBody>
            <a:bodyPr lIns="254000" tIns="254000" rIns="254000" bIns="254000" rtlCol="0" anchor="ctr"/>
            <a:lstStyle/>
            <a:p>
              <a:pPr algn="ctr">
                <a:lnSpc>
                  <a:spcPts val="3120"/>
                </a:lnSpc>
              </a:pPr>
              <a:r>
                <a:rPr lang="en-US" sz="240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LX1V</a:t>
              </a:r>
              <a:endParaRPr lang="en-US" sz="240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grpSp>
      <p:grpSp>
        <p:nvGrpSpPr>
          <p:cNvPr id="20" name="Group 20"/>
          <p:cNvGrpSpPr/>
          <p:nvPr/>
        </p:nvGrpSpPr>
        <p:grpSpPr>
          <a:xfrm>
            <a:off x="13400798" y="3946031"/>
            <a:ext cx="2552452" cy="802005"/>
            <a:chOff x="0" y="0"/>
            <a:chExt cx="672251" cy="211228"/>
          </a:xfrm>
        </p:grpSpPr>
        <p:sp>
          <p:nvSpPr>
            <p:cNvPr id="21" name="Freeform 21"/>
            <p:cNvSpPr/>
            <p:nvPr/>
          </p:nvSpPr>
          <p:spPr>
            <a:xfrm>
              <a:off x="0" y="0"/>
              <a:ext cx="672251" cy="211228"/>
            </a:xfrm>
            <a:custGeom>
              <a:avLst/>
              <a:gdLst/>
              <a:ahLst/>
              <a:cxnLst/>
              <a:rect l="l" t="t" r="r" b="b"/>
              <a:pathLst>
                <a:path w="672251" h="211228">
                  <a:moveTo>
                    <a:pt x="45497" y="0"/>
                  </a:moveTo>
                  <a:lnTo>
                    <a:pt x="626754" y="0"/>
                  </a:lnTo>
                  <a:cubicBezTo>
                    <a:pt x="651881" y="0"/>
                    <a:pt x="672251" y="20370"/>
                    <a:pt x="672251" y="45497"/>
                  </a:cubicBezTo>
                  <a:lnTo>
                    <a:pt x="672251" y="165731"/>
                  </a:lnTo>
                  <a:cubicBezTo>
                    <a:pt x="672251" y="190858"/>
                    <a:pt x="651881" y="211228"/>
                    <a:pt x="626754" y="211228"/>
                  </a:cubicBezTo>
                  <a:lnTo>
                    <a:pt x="45497" y="211228"/>
                  </a:lnTo>
                  <a:cubicBezTo>
                    <a:pt x="20370" y="211228"/>
                    <a:pt x="0" y="190858"/>
                    <a:pt x="0" y="165731"/>
                  </a:cubicBezTo>
                  <a:lnTo>
                    <a:pt x="0" y="45497"/>
                  </a:lnTo>
                  <a:cubicBezTo>
                    <a:pt x="0" y="20370"/>
                    <a:pt x="20370" y="0"/>
                    <a:pt x="45497" y="0"/>
                  </a:cubicBezTo>
                  <a:close/>
                </a:path>
              </a:pathLst>
            </a:custGeom>
            <a:solidFill>
              <a:srgbClr val="00A47D"/>
            </a:solidFill>
          </p:spPr>
        </p:sp>
        <p:sp>
          <p:nvSpPr>
            <p:cNvPr id="22" name="TextBox 22"/>
            <p:cNvSpPr txBox="1"/>
            <p:nvPr/>
          </p:nvSpPr>
          <p:spPr>
            <a:xfrm>
              <a:off x="0" y="-28575"/>
              <a:ext cx="672251" cy="239803"/>
            </a:xfrm>
            <a:prstGeom prst="rect">
              <a:avLst/>
            </a:prstGeom>
          </p:spPr>
          <p:txBody>
            <a:bodyPr lIns="254000" tIns="254000" rIns="254000" bIns="254000" rtlCol="0" anchor="ctr"/>
            <a:lstStyle/>
            <a:p>
              <a:pPr algn="ctr">
                <a:lnSpc>
                  <a:spcPts val="3120"/>
                </a:lnSpc>
              </a:pPr>
              <a:r>
                <a:rPr lang="en-US" sz="240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LX5S</a:t>
              </a:r>
              <a:endParaRPr lang="en-US" sz="240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grpSp>
      <p:grpSp>
        <p:nvGrpSpPr>
          <p:cNvPr id="23" name="Group 23"/>
          <p:cNvGrpSpPr/>
          <p:nvPr/>
        </p:nvGrpSpPr>
        <p:grpSpPr>
          <a:xfrm>
            <a:off x="13400798" y="6479766"/>
            <a:ext cx="2552452" cy="802005"/>
            <a:chOff x="0" y="0"/>
            <a:chExt cx="672251" cy="211228"/>
          </a:xfrm>
        </p:grpSpPr>
        <p:sp>
          <p:nvSpPr>
            <p:cNvPr id="24" name="Freeform 24"/>
            <p:cNvSpPr/>
            <p:nvPr/>
          </p:nvSpPr>
          <p:spPr>
            <a:xfrm>
              <a:off x="0" y="0"/>
              <a:ext cx="672251" cy="211228"/>
            </a:xfrm>
            <a:custGeom>
              <a:avLst/>
              <a:gdLst/>
              <a:ahLst/>
              <a:cxnLst/>
              <a:rect l="l" t="t" r="r" b="b"/>
              <a:pathLst>
                <a:path w="672251" h="211228">
                  <a:moveTo>
                    <a:pt x="45497" y="0"/>
                  </a:moveTo>
                  <a:lnTo>
                    <a:pt x="626754" y="0"/>
                  </a:lnTo>
                  <a:cubicBezTo>
                    <a:pt x="651881" y="0"/>
                    <a:pt x="672251" y="20370"/>
                    <a:pt x="672251" y="45497"/>
                  </a:cubicBezTo>
                  <a:lnTo>
                    <a:pt x="672251" y="165731"/>
                  </a:lnTo>
                  <a:cubicBezTo>
                    <a:pt x="672251" y="190858"/>
                    <a:pt x="651881" y="211228"/>
                    <a:pt x="626754" y="211228"/>
                  </a:cubicBezTo>
                  <a:lnTo>
                    <a:pt x="45497" y="211228"/>
                  </a:lnTo>
                  <a:cubicBezTo>
                    <a:pt x="20370" y="211228"/>
                    <a:pt x="0" y="190858"/>
                    <a:pt x="0" y="165731"/>
                  </a:cubicBezTo>
                  <a:lnTo>
                    <a:pt x="0" y="45497"/>
                  </a:lnTo>
                  <a:cubicBezTo>
                    <a:pt x="0" y="20370"/>
                    <a:pt x="20370" y="0"/>
                    <a:pt x="45497" y="0"/>
                  </a:cubicBezTo>
                  <a:close/>
                </a:path>
              </a:pathLst>
            </a:custGeom>
            <a:solidFill>
              <a:srgbClr val="0C9898"/>
            </a:solidFill>
          </p:spPr>
        </p:sp>
        <p:sp>
          <p:nvSpPr>
            <p:cNvPr id="25" name="TextBox 25"/>
            <p:cNvSpPr txBox="1"/>
            <p:nvPr/>
          </p:nvSpPr>
          <p:spPr>
            <a:xfrm>
              <a:off x="0" y="-28575"/>
              <a:ext cx="672251" cy="239803"/>
            </a:xfrm>
            <a:prstGeom prst="rect">
              <a:avLst/>
            </a:prstGeom>
          </p:spPr>
          <p:txBody>
            <a:bodyPr lIns="254000" tIns="254000" rIns="254000" bIns="254000" rtlCol="0" anchor="ctr"/>
            <a:lstStyle/>
            <a:p>
              <a:pPr algn="ctr">
                <a:lnSpc>
                  <a:spcPts val="3120"/>
                </a:lnSpc>
              </a:pPr>
              <a:r>
                <a:rPr lang="en-US" sz="240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LX6S</a:t>
              </a:r>
              <a:endParaRPr lang="en-US" sz="240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grpSp>
      <p:grpSp>
        <p:nvGrpSpPr>
          <p:cNvPr id="26" name="Group 26"/>
          <p:cNvGrpSpPr/>
          <p:nvPr/>
        </p:nvGrpSpPr>
        <p:grpSpPr>
          <a:xfrm>
            <a:off x="13400798" y="9213527"/>
            <a:ext cx="2552452" cy="802005"/>
            <a:chOff x="0" y="0"/>
            <a:chExt cx="672251" cy="211228"/>
          </a:xfrm>
        </p:grpSpPr>
        <p:sp>
          <p:nvSpPr>
            <p:cNvPr id="27" name="Freeform 27"/>
            <p:cNvSpPr/>
            <p:nvPr/>
          </p:nvSpPr>
          <p:spPr>
            <a:xfrm>
              <a:off x="0" y="0"/>
              <a:ext cx="672251" cy="211228"/>
            </a:xfrm>
            <a:custGeom>
              <a:avLst/>
              <a:gdLst/>
              <a:ahLst/>
              <a:cxnLst/>
              <a:rect l="l" t="t" r="r" b="b"/>
              <a:pathLst>
                <a:path w="672251" h="211228">
                  <a:moveTo>
                    <a:pt x="45497" y="0"/>
                  </a:moveTo>
                  <a:lnTo>
                    <a:pt x="626754" y="0"/>
                  </a:lnTo>
                  <a:cubicBezTo>
                    <a:pt x="651881" y="0"/>
                    <a:pt x="672251" y="20370"/>
                    <a:pt x="672251" y="45497"/>
                  </a:cubicBezTo>
                  <a:lnTo>
                    <a:pt x="672251" y="165731"/>
                  </a:lnTo>
                  <a:cubicBezTo>
                    <a:pt x="672251" y="190858"/>
                    <a:pt x="651881" y="211228"/>
                    <a:pt x="626754" y="211228"/>
                  </a:cubicBezTo>
                  <a:lnTo>
                    <a:pt x="45497" y="211228"/>
                  </a:lnTo>
                  <a:cubicBezTo>
                    <a:pt x="20370" y="211228"/>
                    <a:pt x="0" y="190858"/>
                    <a:pt x="0" y="165731"/>
                  </a:cubicBezTo>
                  <a:lnTo>
                    <a:pt x="0" y="45497"/>
                  </a:lnTo>
                  <a:cubicBezTo>
                    <a:pt x="0" y="20370"/>
                    <a:pt x="20370" y="0"/>
                    <a:pt x="45497" y="0"/>
                  </a:cubicBezTo>
                  <a:close/>
                </a:path>
              </a:pathLst>
            </a:custGeom>
            <a:solidFill>
              <a:srgbClr val="00A47D"/>
            </a:solidFill>
          </p:spPr>
        </p:sp>
        <p:sp>
          <p:nvSpPr>
            <p:cNvPr id="28" name="TextBox 28"/>
            <p:cNvSpPr txBox="1"/>
            <p:nvPr/>
          </p:nvSpPr>
          <p:spPr>
            <a:xfrm>
              <a:off x="0" y="-28575"/>
              <a:ext cx="672251" cy="239803"/>
            </a:xfrm>
            <a:prstGeom prst="rect">
              <a:avLst/>
            </a:prstGeom>
          </p:spPr>
          <p:txBody>
            <a:bodyPr lIns="254000" tIns="254000" rIns="254000" bIns="254000" rtlCol="0" anchor="ctr"/>
            <a:lstStyle/>
            <a:p>
              <a:pPr algn="ctr">
                <a:lnSpc>
                  <a:spcPts val="3120"/>
                </a:lnSpc>
              </a:pPr>
              <a:r>
                <a:rPr lang="en-US" sz="240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LX6V</a:t>
              </a:r>
              <a:endParaRPr lang="en-US" sz="240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grpSp>
      <p:sp>
        <p:nvSpPr>
          <p:cNvPr id="29" name="AutoShape 29"/>
          <p:cNvSpPr/>
          <p:nvPr/>
        </p:nvSpPr>
        <p:spPr>
          <a:xfrm flipH="1">
            <a:off x="12527396" y="1817291"/>
            <a:ext cx="873402" cy="0"/>
          </a:xfrm>
          <a:prstGeom prst="line">
            <a:avLst/>
          </a:prstGeom>
          <a:ln w="47625" cap="flat">
            <a:solidFill>
              <a:srgbClr val="0C9898"/>
            </a:solidFill>
            <a:prstDash val="solid"/>
            <a:headEnd type="none" w="sm" len="sm"/>
            <a:tailEnd type="oval" w="lg" len="lg"/>
          </a:ln>
        </p:spPr>
      </p:sp>
      <p:sp>
        <p:nvSpPr>
          <p:cNvPr id="30" name="AutoShape 30"/>
          <p:cNvSpPr/>
          <p:nvPr/>
        </p:nvSpPr>
        <p:spPr>
          <a:xfrm flipH="1" flipV="1">
            <a:off x="12527396" y="4347034"/>
            <a:ext cx="873402" cy="0"/>
          </a:xfrm>
          <a:prstGeom prst="line">
            <a:avLst/>
          </a:prstGeom>
          <a:ln w="47625" cap="flat">
            <a:solidFill>
              <a:srgbClr val="00A47D"/>
            </a:solidFill>
            <a:prstDash val="solid"/>
            <a:headEnd type="none" w="sm" len="sm"/>
            <a:tailEnd type="oval" w="lg" len="lg"/>
          </a:ln>
        </p:spPr>
      </p:sp>
      <p:sp>
        <p:nvSpPr>
          <p:cNvPr id="31" name="AutoShape 31"/>
          <p:cNvSpPr/>
          <p:nvPr/>
        </p:nvSpPr>
        <p:spPr>
          <a:xfrm flipH="1">
            <a:off x="12527396" y="6880769"/>
            <a:ext cx="873402" cy="0"/>
          </a:xfrm>
          <a:prstGeom prst="line">
            <a:avLst/>
          </a:prstGeom>
          <a:ln w="47625" cap="flat">
            <a:solidFill>
              <a:srgbClr val="0C9898"/>
            </a:solidFill>
            <a:prstDash val="solid"/>
            <a:headEnd type="none" w="sm" len="sm"/>
            <a:tailEnd type="oval" w="lg" len="lg"/>
          </a:ln>
        </p:spPr>
      </p:sp>
      <p:sp>
        <p:nvSpPr>
          <p:cNvPr id="32" name="AutoShape 32"/>
          <p:cNvSpPr/>
          <p:nvPr/>
        </p:nvSpPr>
        <p:spPr>
          <a:xfrm flipH="1" flipV="1">
            <a:off x="12527396" y="9614529"/>
            <a:ext cx="873402" cy="0"/>
          </a:xfrm>
          <a:prstGeom prst="line">
            <a:avLst/>
          </a:prstGeom>
          <a:ln w="47625" cap="flat">
            <a:solidFill>
              <a:srgbClr val="00A47D"/>
            </a:solidFill>
            <a:prstDash val="solid"/>
            <a:headEnd type="none" w="sm" len="sm"/>
            <a:tailEnd type="oval" w="lg" len="lg"/>
          </a:ln>
        </p:spPr>
      </p:sp>
      <p:grpSp>
        <p:nvGrpSpPr>
          <p:cNvPr id="33" name="Group 33"/>
          <p:cNvGrpSpPr/>
          <p:nvPr/>
        </p:nvGrpSpPr>
        <p:grpSpPr>
          <a:xfrm>
            <a:off x="9322459" y="2707011"/>
            <a:ext cx="2552452" cy="802005"/>
            <a:chOff x="0" y="0"/>
            <a:chExt cx="672251" cy="211228"/>
          </a:xfrm>
        </p:grpSpPr>
        <p:sp>
          <p:nvSpPr>
            <p:cNvPr id="34" name="Freeform 34"/>
            <p:cNvSpPr/>
            <p:nvPr/>
          </p:nvSpPr>
          <p:spPr>
            <a:xfrm>
              <a:off x="0" y="0"/>
              <a:ext cx="672251" cy="211228"/>
            </a:xfrm>
            <a:custGeom>
              <a:avLst/>
              <a:gdLst/>
              <a:ahLst/>
              <a:cxnLst/>
              <a:rect l="l" t="t" r="r" b="b"/>
              <a:pathLst>
                <a:path w="672251" h="211228">
                  <a:moveTo>
                    <a:pt x="45497" y="0"/>
                  </a:moveTo>
                  <a:lnTo>
                    <a:pt x="626754" y="0"/>
                  </a:lnTo>
                  <a:cubicBezTo>
                    <a:pt x="651881" y="0"/>
                    <a:pt x="672251" y="20370"/>
                    <a:pt x="672251" y="45497"/>
                  </a:cubicBezTo>
                  <a:lnTo>
                    <a:pt x="672251" y="165731"/>
                  </a:lnTo>
                  <a:cubicBezTo>
                    <a:pt x="672251" y="190858"/>
                    <a:pt x="651881" y="211228"/>
                    <a:pt x="626754" y="211228"/>
                  </a:cubicBezTo>
                  <a:lnTo>
                    <a:pt x="45497" y="211228"/>
                  </a:lnTo>
                  <a:cubicBezTo>
                    <a:pt x="20370" y="211228"/>
                    <a:pt x="0" y="190858"/>
                    <a:pt x="0" y="165731"/>
                  </a:cubicBezTo>
                  <a:lnTo>
                    <a:pt x="0" y="45497"/>
                  </a:lnTo>
                  <a:cubicBezTo>
                    <a:pt x="0" y="20370"/>
                    <a:pt x="20370" y="0"/>
                    <a:pt x="45497" y="0"/>
                  </a:cubicBezTo>
                  <a:close/>
                </a:path>
              </a:pathLst>
            </a:custGeom>
            <a:solidFill>
              <a:srgbClr val="1C88CF"/>
            </a:solidFill>
          </p:spPr>
        </p:sp>
        <p:sp>
          <p:nvSpPr>
            <p:cNvPr id="35" name="TextBox 35"/>
            <p:cNvSpPr txBox="1"/>
            <p:nvPr/>
          </p:nvSpPr>
          <p:spPr>
            <a:xfrm>
              <a:off x="0" y="-28575"/>
              <a:ext cx="672251" cy="239803"/>
            </a:xfrm>
            <a:prstGeom prst="rect">
              <a:avLst/>
            </a:prstGeom>
          </p:spPr>
          <p:txBody>
            <a:bodyPr lIns="254000" tIns="254000" rIns="254000" bIns="254000" rtlCol="0" anchor="ctr"/>
            <a:lstStyle/>
            <a:p>
              <a:pPr algn="ctr">
                <a:lnSpc>
                  <a:spcPts val="3120"/>
                </a:lnSpc>
              </a:pPr>
              <a:r>
                <a:rPr lang="en-US" sz="240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LX3V</a:t>
              </a:r>
              <a:endParaRPr lang="en-US" sz="240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grpSp>
      <p:grpSp>
        <p:nvGrpSpPr>
          <p:cNvPr id="36" name="Group 36"/>
          <p:cNvGrpSpPr/>
          <p:nvPr/>
        </p:nvGrpSpPr>
        <p:grpSpPr>
          <a:xfrm>
            <a:off x="9322459" y="5236754"/>
            <a:ext cx="2552452" cy="802005"/>
            <a:chOff x="0" y="0"/>
            <a:chExt cx="672251" cy="211228"/>
          </a:xfrm>
        </p:grpSpPr>
        <p:sp>
          <p:nvSpPr>
            <p:cNvPr id="37" name="Freeform 37"/>
            <p:cNvSpPr/>
            <p:nvPr/>
          </p:nvSpPr>
          <p:spPr>
            <a:xfrm>
              <a:off x="0" y="0"/>
              <a:ext cx="672251" cy="211228"/>
            </a:xfrm>
            <a:custGeom>
              <a:avLst/>
              <a:gdLst/>
              <a:ahLst/>
              <a:cxnLst/>
              <a:rect l="l" t="t" r="r" b="b"/>
              <a:pathLst>
                <a:path w="672251" h="211228">
                  <a:moveTo>
                    <a:pt x="45497" y="0"/>
                  </a:moveTo>
                  <a:lnTo>
                    <a:pt x="626754" y="0"/>
                  </a:lnTo>
                  <a:cubicBezTo>
                    <a:pt x="651881" y="0"/>
                    <a:pt x="672251" y="20370"/>
                    <a:pt x="672251" y="45497"/>
                  </a:cubicBezTo>
                  <a:lnTo>
                    <a:pt x="672251" y="165731"/>
                  </a:lnTo>
                  <a:cubicBezTo>
                    <a:pt x="672251" y="190858"/>
                    <a:pt x="651881" y="211228"/>
                    <a:pt x="626754" y="211228"/>
                  </a:cubicBezTo>
                  <a:lnTo>
                    <a:pt x="45497" y="211228"/>
                  </a:lnTo>
                  <a:cubicBezTo>
                    <a:pt x="20370" y="211228"/>
                    <a:pt x="0" y="190858"/>
                    <a:pt x="0" y="165731"/>
                  </a:cubicBezTo>
                  <a:lnTo>
                    <a:pt x="0" y="45497"/>
                  </a:lnTo>
                  <a:cubicBezTo>
                    <a:pt x="0" y="20370"/>
                    <a:pt x="20370" y="0"/>
                    <a:pt x="45497" y="0"/>
                  </a:cubicBezTo>
                  <a:close/>
                </a:path>
              </a:pathLst>
            </a:custGeom>
            <a:solidFill>
              <a:srgbClr val="1C88CF"/>
            </a:solidFill>
          </p:spPr>
        </p:sp>
        <p:sp>
          <p:nvSpPr>
            <p:cNvPr id="38" name="TextBox 38"/>
            <p:cNvSpPr txBox="1"/>
            <p:nvPr/>
          </p:nvSpPr>
          <p:spPr>
            <a:xfrm>
              <a:off x="0" y="-28575"/>
              <a:ext cx="672251" cy="239803"/>
            </a:xfrm>
            <a:prstGeom prst="rect">
              <a:avLst/>
            </a:prstGeom>
          </p:spPr>
          <p:txBody>
            <a:bodyPr lIns="254000" tIns="254000" rIns="254000" bIns="254000" rtlCol="0" anchor="ctr"/>
            <a:lstStyle/>
            <a:p>
              <a:pPr algn="ctr">
                <a:lnSpc>
                  <a:spcPts val="3120"/>
                </a:lnSpc>
              </a:pPr>
              <a:r>
                <a:rPr lang="en-US" sz="240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LX5V</a:t>
              </a:r>
              <a:endParaRPr lang="en-US" sz="240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grpSp>
      <p:grpSp>
        <p:nvGrpSpPr>
          <p:cNvPr id="39" name="Group 39"/>
          <p:cNvGrpSpPr/>
          <p:nvPr/>
        </p:nvGrpSpPr>
        <p:grpSpPr>
          <a:xfrm>
            <a:off x="9322459" y="7770489"/>
            <a:ext cx="2552452" cy="802005"/>
            <a:chOff x="0" y="0"/>
            <a:chExt cx="672251" cy="211228"/>
          </a:xfrm>
        </p:grpSpPr>
        <p:sp>
          <p:nvSpPr>
            <p:cNvPr id="40" name="Freeform 40"/>
            <p:cNvSpPr/>
            <p:nvPr/>
          </p:nvSpPr>
          <p:spPr>
            <a:xfrm>
              <a:off x="0" y="0"/>
              <a:ext cx="672251" cy="211228"/>
            </a:xfrm>
            <a:custGeom>
              <a:avLst/>
              <a:gdLst/>
              <a:ahLst/>
              <a:cxnLst/>
              <a:rect l="l" t="t" r="r" b="b"/>
              <a:pathLst>
                <a:path w="672251" h="211228">
                  <a:moveTo>
                    <a:pt x="45497" y="0"/>
                  </a:moveTo>
                  <a:lnTo>
                    <a:pt x="626754" y="0"/>
                  </a:lnTo>
                  <a:cubicBezTo>
                    <a:pt x="651881" y="0"/>
                    <a:pt x="672251" y="20370"/>
                    <a:pt x="672251" y="45497"/>
                  </a:cubicBezTo>
                  <a:lnTo>
                    <a:pt x="672251" y="165731"/>
                  </a:lnTo>
                  <a:cubicBezTo>
                    <a:pt x="672251" y="190858"/>
                    <a:pt x="651881" y="211228"/>
                    <a:pt x="626754" y="211228"/>
                  </a:cubicBezTo>
                  <a:lnTo>
                    <a:pt x="45497" y="211228"/>
                  </a:lnTo>
                  <a:cubicBezTo>
                    <a:pt x="20370" y="211228"/>
                    <a:pt x="0" y="190858"/>
                    <a:pt x="0" y="165731"/>
                  </a:cubicBezTo>
                  <a:lnTo>
                    <a:pt x="0" y="45497"/>
                  </a:lnTo>
                  <a:cubicBezTo>
                    <a:pt x="0" y="20370"/>
                    <a:pt x="20370" y="0"/>
                    <a:pt x="45497" y="0"/>
                  </a:cubicBezTo>
                  <a:close/>
                </a:path>
              </a:pathLst>
            </a:custGeom>
            <a:solidFill>
              <a:srgbClr val="1C88CF"/>
            </a:solidFill>
          </p:spPr>
        </p:sp>
        <p:sp>
          <p:nvSpPr>
            <p:cNvPr id="41" name="TextBox 41"/>
            <p:cNvSpPr txBox="1"/>
            <p:nvPr/>
          </p:nvSpPr>
          <p:spPr>
            <a:xfrm>
              <a:off x="0" y="-28575"/>
              <a:ext cx="672251" cy="239803"/>
            </a:xfrm>
            <a:prstGeom prst="rect">
              <a:avLst/>
            </a:prstGeom>
          </p:spPr>
          <p:txBody>
            <a:bodyPr lIns="254000" tIns="254000" rIns="254000" bIns="254000" rtlCol="0" anchor="ctr"/>
            <a:lstStyle/>
            <a:p>
              <a:pPr algn="ctr">
                <a:lnSpc>
                  <a:spcPts val="3120"/>
                </a:lnSpc>
              </a:pPr>
              <a:r>
                <a:rPr lang="en-US" sz="240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LX6C</a:t>
              </a:r>
              <a:endParaRPr lang="en-US" sz="240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grpSp>
      <p:sp>
        <p:nvSpPr>
          <p:cNvPr id="42" name="AutoShape 42"/>
          <p:cNvSpPr/>
          <p:nvPr/>
        </p:nvSpPr>
        <p:spPr>
          <a:xfrm flipH="1">
            <a:off x="11874911" y="3108014"/>
            <a:ext cx="841762" cy="0"/>
          </a:xfrm>
          <a:prstGeom prst="line">
            <a:avLst/>
          </a:prstGeom>
          <a:ln w="47625" cap="flat">
            <a:solidFill>
              <a:srgbClr val="1C88CF"/>
            </a:solidFill>
            <a:prstDash val="solid"/>
            <a:headEnd type="oval" w="lg" len="lg"/>
            <a:tailEnd type="none" w="sm" len="sm"/>
          </a:ln>
        </p:spPr>
      </p:sp>
      <p:sp>
        <p:nvSpPr>
          <p:cNvPr id="43" name="AutoShape 43"/>
          <p:cNvSpPr/>
          <p:nvPr/>
        </p:nvSpPr>
        <p:spPr>
          <a:xfrm flipH="1" flipV="1">
            <a:off x="11874911" y="5637756"/>
            <a:ext cx="841762" cy="0"/>
          </a:xfrm>
          <a:prstGeom prst="line">
            <a:avLst/>
          </a:prstGeom>
          <a:ln w="47625" cap="flat">
            <a:solidFill>
              <a:srgbClr val="1C88CF"/>
            </a:solidFill>
            <a:prstDash val="solid"/>
            <a:headEnd type="oval" w="lg" len="lg"/>
            <a:tailEnd type="none" w="sm" len="sm"/>
          </a:ln>
        </p:spPr>
      </p:sp>
      <p:sp>
        <p:nvSpPr>
          <p:cNvPr id="44" name="AutoShape 44"/>
          <p:cNvSpPr/>
          <p:nvPr/>
        </p:nvSpPr>
        <p:spPr>
          <a:xfrm flipH="1">
            <a:off x="11874911" y="8171492"/>
            <a:ext cx="841762" cy="0"/>
          </a:xfrm>
          <a:prstGeom prst="line">
            <a:avLst/>
          </a:prstGeom>
          <a:ln w="47625" cap="flat">
            <a:solidFill>
              <a:srgbClr val="1C88CF"/>
            </a:solidFill>
            <a:prstDash val="solid"/>
            <a:headEnd type="oval" w="lg" len="lg"/>
            <a:tailEnd type="none" w="sm" len="sm"/>
          </a:ln>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259300" y="-1028700"/>
            <a:ext cx="2611028" cy="4114800"/>
          </a:xfrm>
          <a:custGeom>
            <a:avLst/>
            <a:gdLst/>
            <a:ahLst/>
            <a:cxnLst/>
            <a:rect l="l" t="t" r="r" b="b"/>
            <a:pathLst>
              <a:path w="2611028" h="4114800">
                <a:moveTo>
                  <a:pt x="0" y="0"/>
                </a:moveTo>
                <a:lnTo>
                  <a:pt x="2611028" y="0"/>
                </a:lnTo>
                <a:lnTo>
                  <a:pt x="2611028" y="4114800"/>
                </a:lnTo>
                <a:lnTo>
                  <a:pt x="0" y="4114800"/>
                </a:lnTo>
                <a:lnTo>
                  <a:pt x="0" y="0"/>
                </a:lnTo>
                <a:close/>
              </a:path>
            </a:pathLst>
          </a:custGeom>
          <a:blipFill>
            <a:blip r:embed="rId1"/>
            <a:stretch>
              <a:fillRect/>
            </a:stretch>
          </a:blipFill>
        </p:spPr>
      </p:sp>
      <p:sp>
        <p:nvSpPr>
          <p:cNvPr id="3" name="AutoShape 3"/>
          <p:cNvSpPr/>
          <p:nvPr/>
        </p:nvSpPr>
        <p:spPr>
          <a:xfrm>
            <a:off x="9462853" y="2653264"/>
            <a:ext cx="7091597" cy="0"/>
          </a:xfrm>
          <a:prstGeom prst="line">
            <a:avLst/>
          </a:prstGeom>
          <a:ln w="9525" cap="flat">
            <a:solidFill>
              <a:srgbClr val="90A0B5"/>
            </a:solidFill>
            <a:prstDash val="solid"/>
            <a:headEnd type="none" w="sm" len="sm"/>
            <a:tailEnd type="none" w="sm" len="sm"/>
          </a:ln>
        </p:spPr>
      </p:sp>
      <p:sp>
        <p:nvSpPr>
          <p:cNvPr id="4" name="AutoShape 4"/>
          <p:cNvSpPr/>
          <p:nvPr/>
        </p:nvSpPr>
        <p:spPr>
          <a:xfrm>
            <a:off x="9462853" y="3224795"/>
            <a:ext cx="7091597" cy="0"/>
          </a:xfrm>
          <a:prstGeom prst="line">
            <a:avLst/>
          </a:prstGeom>
          <a:ln w="9525" cap="flat">
            <a:solidFill>
              <a:srgbClr val="90A0B5"/>
            </a:solidFill>
            <a:prstDash val="solid"/>
            <a:headEnd type="none" w="sm" len="sm"/>
            <a:tailEnd type="none" w="sm" len="sm"/>
          </a:ln>
        </p:spPr>
      </p:sp>
      <p:sp>
        <p:nvSpPr>
          <p:cNvPr id="5" name="AutoShape 5"/>
          <p:cNvSpPr/>
          <p:nvPr/>
        </p:nvSpPr>
        <p:spPr>
          <a:xfrm>
            <a:off x="9462853" y="3794081"/>
            <a:ext cx="7091597" cy="0"/>
          </a:xfrm>
          <a:prstGeom prst="line">
            <a:avLst/>
          </a:prstGeom>
          <a:ln w="9525" cap="flat">
            <a:solidFill>
              <a:srgbClr val="90A0B5"/>
            </a:solidFill>
            <a:prstDash val="solid"/>
            <a:headEnd type="none" w="sm" len="sm"/>
            <a:tailEnd type="none" w="sm" len="sm"/>
          </a:ln>
        </p:spPr>
      </p:sp>
      <p:sp>
        <p:nvSpPr>
          <p:cNvPr id="6" name="AutoShape 6"/>
          <p:cNvSpPr/>
          <p:nvPr/>
        </p:nvSpPr>
        <p:spPr>
          <a:xfrm>
            <a:off x="9462853" y="4491956"/>
            <a:ext cx="7091597" cy="0"/>
          </a:xfrm>
          <a:prstGeom prst="line">
            <a:avLst/>
          </a:prstGeom>
          <a:ln w="9525" cap="flat">
            <a:solidFill>
              <a:srgbClr val="90A0B5"/>
            </a:solidFill>
            <a:prstDash val="solid"/>
            <a:headEnd type="none" w="sm" len="sm"/>
            <a:tailEnd type="none" w="sm" len="sm"/>
          </a:ln>
        </p:spPr>
      </p:sp>
      <p:sp>
        <p:nvSpPr>
          <p:cNvPr id="7" name="AutoShape 7"/>
          <p:cNvSpPr/>
          <p:nvPr/>
        </p:nvSpPr>
        <p:spPr>
          <a:xfrm>
            <a:off x="9462853" y="5208880"/>
            <a:ext cx="7091597" cy="0"/>
          </a:xfrm>
          <a:prstGeom prst="line">
            <a:avLst/>
          </a:prstGeom>
          <a:ln w="9525" cap="flat">
            <a:solidFill>
              <a:srgbClr val="90A0B5"/>
            </a:solidFill>
            <a:prstDash val="solid"/>
            <a:headEnd type="none" w="sm" len="sm"/>
            <a:tailEnd type="none" w="sm" len="sm"/>
          </a:ln>
        </p:spPr>
      </p:sp>
      <p:sp>
        <p:nvSpPr>
          <p:cNvPr id="8" name="AutoShape 8"/>
          <p:cNvSpPr/>
          <p:nvPr/>
        </p:nvSpPr>
        <p:spPr>
          <a:xfrm>
            <a:off x="9462853" y="5778167"/>
            <a:ext cx="7091597" cy="0"/>
          </a:xfrm>
          <a:prstGeom prst="line">
            <a:avLst/>
          </a:prstGeom>
          <a:ln w="9525" cap="flat">
            <a:solidFill>
              <a:srgbClr val="90A0B5"/>
            </a:solidFill>
            <a:prstDash val="solid"/>
            <a:headEnd type="none" w="sm" len="sm"/>
            <a:tailEnd type="none" w="sm" len="sm"/>
          </a:ln>
        </p:spPr>
      </p:sp>
      <p:sp>
        <p:nvSpPr>
          <p:cNvPr id="9" name="AutoShape 9"/>
          <p:cNvSpPr/>
          <p:nvPr/>
        </p:nvSpPr>
        <p:spPr>
          <a:xfrm>
            <a:off x="9462853" y="6347453"/>
            <a:ext cx="7091597" cy="0"/>
          </a:xfrm>
          <a:prstGeom prst="line">
            <a:avLst/>
          </a:prstGeom>
          <a:ln w="9525" cap="flat">
            <a:solidFill>
              <a:srgbClr val="90A0B5"/>
            </a:solidFill>
            <a:prstDash val="solid"/>
            <a:headEnd type="none" w="sm" len="sm"/>
            <a:tailEnd type="none" w="sm" len="sm"/>
          </a:ln>
        </p:spPr>
      </p:sp>
      <p:sp>
        <p:nvSpPr>
          <p:cNvPr id="10" name="AutoShape 10"/>
          <p:cNvSpPr/>
          <p:nvPr/>
        </p:nvSpPr>
        <p:spPr>
          <a:xfrm>
            <a:off x="9462853" y="6916740"/>
            <a:ext cx="7091597" cy="0"/>
          </a:xfrm>
          <a:prstGeom prst="line">
            <a:avLst/>
          </a:prstGeom>
          <a:ln w="9525" cap="flat">
            <a:solidFill>
              <a:srgbClr val="90A0B5"/>
            </a:solidFill>
            <a:prstDash val="solid"/>
            <a:headEnd type="none" w="sm" len="sm"/>
            <a:tailEnd type="none" w="sm" len="sm"/>
          </a:ln>
        </p:spPr>
      </p:sp>
      <p:sp>
        <p:nvSpPr>
          <p:cNvPr id="11" name="AutoShape 11"/>
          <p:cNvSpPr/>
          <p:nvPr/>
        </p:nvSpPr>
        <p:spPr>
          <a:xfrm>
            <a:off x="9472378" y="7609852"/>
            <a:ext cx="7091597" cy="0"/>
          </a:xfrm>
          <a:prstGeom prst="line">
            <a:avLst/>
          </a:prstGeom>
          <a:ln w="9525" cap="flat">
            <a:solidFill>
              <a:srgbClr val="90A0B5"/>
            </a:solidFill>
            <a:prstDash val="solid"/>
            <a:headEnd type="none" w="sm" len="sm"/>
            <a:tailEnd type="none" w="sm" len="sm"/>
          </a:ln>
        </p:spPr>
      </p:sp>
      <p:sp>
        <p:nvSpPr>
          <p:cNvPr id="12" name="AutoShape 12"/>
          <p:cNvSpPr/>
          <p:nvPr/>
        </p:nvSpPr>
        <p:spPr>
          <a:xfrm>
            <a:off x="9462853" y="8293438"/>
            <a:ext cx="7091597" cy="0"/>
          </a:xfrm>
          <a:prstGeom prst="line">
            <a:avLst/>
          </a:prstGeom>
          <a:ln w="9525" cap="flat">
            <a:solidFill>
              <a:srgbClr val="90A0B5"/>
            </a:solidFill>
            <a:prstDash val="solid"/>
            <a:headEnd type="none" w="sm" len="sm"/>
            <a:tailEnd type="none" w="sm" len="sm"/>
          </a:ln>
        </p:spPr>
      </p:sp>
      <p:sp>
        <p:nvSpPr>
          <p:cNvPr id="13" name="AutoShape 13"/>
          <p:cNvSpPr/>
          <p:nvPr/>
        </p:nvSpPr>
        <p:spPr>
          <a:xfrm>
            <a:off x="9472378" y="8911844"/>
            <a:ext cx="7091597" cy="0"/>
          </a:xfrm>
          <a:prstGeom prst="line">
            <a:avLst/>
          </a:prstGeom>
          <a:ln w="9525" cap="flat">
            <a:solidFill>
              <a:srgbClr val="90A0B5"/>
            </a:solidFill>
            <a:prstDash val="solid"/>
            <a:headEnd type="none" w="sm" len="sm"/>
            <a:tailEnd type="none" w="sm" len="sm"/>
          </a:ln>
        </p:spPr>
      </p:sp>
      <p:sp>
        <p:nvSpPr>
          <p:cNvPr id="14" name="AutoShape 14"/>
          <p:cNvSpPr/>
          <p:nvPr/>
        </p:nvSpPr>
        <p:spPr>
          <a:xfrm>
            <a:off x="9462853" y="9544537"/>
            <a:ext cx="7091597" cy="0"/>
          </a:xfrm>
          <a:prstGeom prst="line">
            <a:avLst/>
          </a:prstGeom>
          <a:ln w="9525" cap="flat">
            <a:solidFill>
              <a:srgbClr val="90A0B5"/>
            </a:solidFill>
            <a:prstDash val="solid"/>
            <a:headEnd type="none" w="sm" len="sm"/>
            <a:tailEnd type="none" w="sm" len="sm"/>
          </a:ln>
        </p:spPr>
      </p:sp>
      <p:sp>
        <p:nvSpPr>
          <p:cNvPr id="15" name="AutoShape 15"/>
          <p:cNvSpPr/>
          <p:nvPr/>
        </p:nvSpPr>
        <p:spPr>
          <a:xfrm>
            <a:off x="12704211" y="2648501"/>
            <a:ext cx="0" cy="6896036"/>
          </a:xfrm>
          <a:prstGeom prst="line">
            <a:avLst/>
          </a:prstGeom>
          <a:ln w="9525" cap="flat">
            <a:solidFill>
              <a:srgbClr val="90A0B5"/>
            </a:solidFill>
            <a:prstDash val="solid"/>
            <a:headEnd type="none" w="sm" len="sm"/>
            <a:tailEnd type="none" w="sm" len="sm"/>
          </a:ln>
        </p:spPr>
      </p:sp>
      <p:sp>
        <p:nvSpPr>
          <p:cNvPr id="16" name="AutoShape 16"/>
          <p:cNvSpPr/>
          <p:nvPr/>
        </p:nvSpPr>
        <p:spPr>
          <a:xfrm>
            <a:off x="9467616" y="2648501"/>
            <a:ext cx="0" cy="6896036"/>
          </a:xfrm>
          <a:prstGeom prst="line">
            <a:avLst/>
          </a:prstGeom>
          <a:ln w="9525" cap="flat">
            <a:solidFill>
              <a:srgbClr val="90A0B5"/>
            </a:solidFill>
            <a:prstDash val="solid"/>
            <a:headEnd type="none" w="sm" len="sm"/>
            <a:tailEnd type="none" w="sm" len="sm"/>
          </a:ln>
        </p:spPr>
      </p:sp>
      <p:sp>
        <p:nvSpPr>
          <p:cNvPr id="17" name="AutoShape 17"/>
          <p:cNvSpPr/>
          <p:nvPr/>
        </p:nvSpPr>
        <p:spPr>
          <a:xfrm>
            <a:off x="16559212" y="2648501"/>
            <a:ext cx="0" cy="6896036"/>
          </a:xfrm>
          <a:prstGeom prst="line">
            <a:avLst/>
          </a:prstGeom>
          <a:ln w="9525" cap="flat">
            <a:solidFill>
              <a:srgbClr val="90A0B5"/>
            </a:solidFill>
            <a:prstDash val="solid"/>
            <a:headEnd type="none" w="sm" len="sm"/>
            <a:tailEnd type="none" w="sm" len="sm"/>
          </a:ln>
        </p:spPr>
      </p:sp>
      <p:sp>
        <p:nvSpPr>
          <p:cNvPr id="18" name="Freeform 18"/>
          <p:cNvSpPr/>
          <p:nvPr/>
        </p:nvSpPr>
        <p:spPr>
          <a:xfrm>
            <a:off x="-653369" y="9258300"/>
            <a:ext cx="1306737" cy="715142"/>
          </a:xfrm>
          <a:custGeom>
            <a:avLst/>
            <a:gdLst/>
            <a:ahLst/>
            <a:cxnLst/>
            <a:rect l="l" t="t" r="r" b="b"/>
            <a:pathLst>
              <a:path w="1306737" h="715142">
                <a:moveTo>
                  <a:pt x="0" y="0"/>
                </a:moveTo>
                <a:lnTo>
                  <a:pt x="1306738" y="0"/>
                </a:lnTo>
                <a:lnTo>
                  <a:pt x="1306738" y="715142"/>
                </a:lnTo>
                <a:lnTo>
                  <a:pt x="0" y="715142"/>
                </a:lnTo>
                <a:lnTo>
                  <a:pt x="0" y="0"/>
                </a:lnTo>
                <a:close/>
              </a:path>
            </a:pathLst>
          </a:custGeom>
          <a:blipFill>
            <a:blip r:embed="rId2"/>
            <a:stretch>
              <a:fillRect/>
            </a:stretch>
          </a:blipFill>
        </p:spPr>
      </p:sp>
      <p:sp>
        <p:nvSpPr>
          <p:cNvPr id="19" name="Freeform 19"/>
          <p:cNvSpPr/>
          <p:nvPr/>
        </p:nvSpPr>
        <p:spPr>
          <a:xfrm>
            <a:off x="17726025" y="4401593"/>
            <a:ext cx="1306737" cy="715142"/>
          </a:xfrm>
          <a:custGeom>
            <a:avLst/>
            <a:gdLst/>
            <a:ahLst/>
            <a:cxnLst/>
            <a:rect l="l" t="t" r="r" b="b"/>
            <a:pathLst>
              <a:path w="1306737" h="715142">
                <a:moveTo>
                  <a:pt x="0" y="0"/>
                </a:moveTo>
                <a:lnTo>
                  <a:pt x="1306737" y="0"/>
                </a:lnTo>
                <a:lnTo>
                  <a:pt x="1306737" y="715142"/>
                </a:lnTo>
                <a:lnTo>
                  <a:pt x="0" y="715142"/>
                </a:lnTo>
                <a:lnTo>
                  <a:pt x="0" y="0"/>
                </a:lnTo>
                <a:close/>
              </a:path>
            </a:pathLst>
          </a:custGeom>
          <a:blipFill>
            <a:blip r:embed="rId2"/>
            <a:stretch>
              <a:fillRect/>
            </a:stretch>
          </a:blipFill>
        </p:spPr>
      </p:sp>
      <p:grpSp>
        <p:nvGrpSpPr>
          <p:cNvPr id="20" name="Group 20"/>
          <p:cNvGrpSpPr/>
          <p:nvPr/>
        </p:nvGrpSpPr>
        <p:grpSpPr>
          <a:xfrm>
            <a:off x="1677242" y="-49885"/>
            <a:ext cx="885763" cy="1078585"/>
            <a:chOff x="0" y="0"/>
            <a:chExt cx="2771140" cy="3374390"/>
          </a:xfrm>
        </p:grpSpPr>
        <p:sp>
          <p:nvSpPr>
            <p:cNvPr id="21" name="Freeform 21"/>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0C9898"/>
            </a:solidFill>
          </p:spPr>
        </p:sp>
      </p:grpSp>
      <p:sp>
        <p:nvSpPr>
          <p:cNvPr id="22" name="Freeform 22"/>
          <p:cNvSpPr/>
          <p:nvPr/>
        </p:nvSpPr>
        <p:spPr>
          <a:xfrm>
            <a:off x="15036909" y="617558"/>
            <a:ext cx="2222391" cy="411142"/>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3"/>
            <a:stretch>
              <a:fillRect/>
            </a:stretch>
          </a:blipFill>
        </p:spPr>
      </p:sp>
      <p:sp>
        <p:nvSpPr>
          <p:cNvPr id="23" name="Freeform 23"/>
          <p:cNvSpPr/>
          <p:nvPr/>
        </p:nvSpPr>
        <p:spPr>
          <a:xfrm>
            <a:off x="653369" y="1977111"/>
            <a:ext cx="8111321" cy="6780512"/>
          </a:xfrm>
          <a:custGeom>
            <a:avLst/>
            <a:gdLst/>
            <a:ahLst/>
            <a:cxnLst/>
            <a:rect l="l" t="t" r="r" b="b"/>
            <a:pathLst>
              <a:path w="8111321" h="6780512">
                <a:moveTo>
                  <a:pt x="0" y="0"/>
                </a:moveTo>
                <a:lnTo>
                  <a:pt x="8111321" y="0"/>
                </a:lnTo>
                <a:lnTo>
                  <a:pt x="8111321" y="6780512"/>
                </a:lnTo>
                <a:lnTo>
                  <a:pt x="0" y="6780512"/>
                </a:lnTo>
                <a:lnTo>
                  <a:pt x="0" y="0"/>
                </a:lnTo>
                <a:close/>
              </a:path>
            </a:pathLst>
          </a:custGeom>
          <a:blipFill>
            <a:blip r:embed="rId4"/>
            <a:stretch>
              <a:fillRect l="-10406" r="-23342"/>
            </a:stretch>
          </a:blipFill>
        </p:spPr>
      </p:sp>
      <p:sp>
        <p:nvSpPr>
          <p:cNvPr id="24" name="TextBox 24"/>
          <p:cNvSpPr txBox="1"/>
          <p:nvPr/>
        </p:nvSpPr>
        <p:spPr>
          <a:xfrm>
            <a:off x="9462853" y="1237531"/>
            <a:ext cx="7091597" cy="537845"/>
          </a:xfrm>
          <a:prstGeom prst="rect">
            <a:avLst/>
          </a:prstGeom>
        </p:spPr>
        <p:txBody>
          <a:bodyPr lIns="0" tIns="0" rIns="0" bIns="0" rtlCol="0" anchor="t">
            <a:spAutoFit/>
          </a:bodyPr>
          <a:lstStyle/>
          <a:p>
            <a:pPr algn="l">
              <a:lnSpc>
                <a:spcPts val="4480"/>
              </a:lnSpc>
            </a:pPr>
            <a:r>
              <a:rPr lang="en-US" sz="32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LX5V CPU</a:t>
            </a:r>
            <a:endParaRPr lang="en-US" sz="32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5" name="TextBox 25"/>
          <p:cNvSpPr txBox="1"/>
          <p:nvPr/>
        </p:nvSpPr>
        <p:spPr>
          <a:xfrm>
            <a:off x="11390354" y="1994451"/>
            <a:ext cx="3246120" cy="359073"/>
          </a:xfrm>
          <a:prstGeom prst="rect">
            <a:avLst/>
          </a:prstGeom>
        </p:spPr>
        <p:txBody>
          <a:bodyPr lIns="0" tIns="0" rIns="0" bIns="0" rtlCol="0" anchor="t">
            <a:spAutoFit/>
          </a:bodyPr>
          <a:lstStyle/>
          <a:p>
            <a:pPr algn="ctr">
              <a:lnSpc>
                <a:spcPts val="2800"/>
              </a:lnSpc>
            </a:pPr>
            <a:r>
              <a:rPr lang="en-US" sz="2400" dirty="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Basic specification</a:t>
            </a:r>
            <a:endParaRPr lang="en-US" sz="2400" dirty="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6" name="TextBox 26"/>
          <p:cNvSpPr txBox="1"/>
          <p:nvPr/>
        </p:nvSpPr>
        <p:spPr>
          <a:xfrm>
            <a:off x="9653353" y="2812671"/>
            <a:ext cx="2453640"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Functions</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7" name="TextBox 27"/>
          <p:cNvSpPr txBox="1"/>
          <p:nvPr/>
        </p:nvSpPr>
        <p:spPr>
          <a:xfrm>
            <a:off x="14223448" y="2812671"/>
            <a:ext cx="967068" cy="287020"/>
          </a:xfrm>
          <a:prstGeom prst="rect">
            <a:avLst/>
          </a:prstGeom>
        </p:spPr>
        <p:txBody>
          <a:bodyPr lIns="0" tIns="0" rIns="0" bIns="0" rtlCol="0" anchor="t">
            <a:spAutoFit/>
          </a:bodyPr>
          <a:lstStyle/>
          <a:p>
            <a:pPr algn="ctr">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Details</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8" name="TextBox 28"/>
          <p:cNvSpPr txBox="1"/>
          <p:nvPr/>
        </p:nvSpPr>
        <p:spPr>
          <a:xfrm>
            <a:off x="13038890" y="3353546"/>
            <a:ext cx="3134690"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Round Scan/ Interrupt / Event</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9" name="TextBox 29"/>
          <p:cNvSpPr txBox="1"/>
          <p:nvPr/>
        </p:nvSpPr>
        <p:spPr>
          <a:xfrm>
            <a:off x="13064367" y="3875044"/>
            <a:ext cx="3083738" cy="574040"/>
          </a:xfrm>
          <a:prstGeom prst="rect">
            <a:avLst/>
          </a:prstGeom>
        </p:spPr>
        <p:txBody>
          <a:bodyPr lIns="0" tIns="0" rIns="0" bIns="0" rtlCol="0" anchor="t">
            <a:spAutoFit/>
          </a:bodyPr>
          <a:lstStyle/>
          <a:p>
            <a:pPr algn="l">
              <a:lnSpc>
                <a:spcPts val="2240"/>
              </a:lnSpc>
            </a:pPr>
            <a:r>
              <a:rPr lang="en-US" sz="2000" dirty="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Basic Instructions: 29 / Applied Instruction: 170</a:t>
            </a:r>
            <a:endParaRPr lang="en-US" sz="2000" dirty="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0" name="TextBox 30"/>
          <p:cNvSpPr txBox="1"/>
          <p:nvPr/>
        </p:nvSpPr>
        <p:spPr>
          <a:xfrm>
            <a:off x="13094605" y="4720556"/>
            <a:ext cx="3345334"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Basic Instructions: 0.01 - 0.03us</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1" name="TextBox 31"/>
          <p:cNvSpPr txBox="1"/>
          <p:nvPr/>
        </p:nvSpPr>
        <p:spPr>
          <a:xfrm>
            <a:off x="13064367" y="5337467"/>
            <a:ext cx="3083738"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512KB</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2" name="TextBox 32"/>
          <p:cNvSpPr txBox="1"/>
          <p:nvPr/>
        </p:nvSpPr>
        <p:spPr>
          <a:xfrm>
            <a:off x="13094605" y="5906754"/>
            <a:ext cx="3083738"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8 channels (above CPU 16/16)</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3" name="TextBox 33"/>
          <p:cNvSpPr txBox="1"/>
          <p:nvPr/>
        </p:nvSpPr>
        <p:spPr>
          <a:xfrm>
            <a:off x="13089843" y="6504616"/>
            <a:ext cx="3083738"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4 channels (150KHz)</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4" name="TextBox 34"/>
          <p:cNvSpPr txBox="1"/>
          <p:nvPr/>
        </p:nvSpPr>
        <p:spPr>
          <a:xfrm>
            <a:off x="13094605" y="6969291"/>
            <a:ext cx="3083738" cy="57404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COM1 : RS422/RS485</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COM2 : RS485</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5" name="TextBox 35"/>
          <p:cNvSpPr txBox="1"/>
          <p:nvPr/>
        </p:nvSpPr>
        <p:spPr>
          <a:xfrm>
            <a:off x="13094605" y="7681289"/>
            <a:ext cx="3083738" cy="57404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A : AC110-240V</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D : DC24V (20W)</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6" name="TextBox 36"/>
          <p:cNvSpPr txBox="1"/>
          <p:nvPr/>
        </p:nvSpPr>
        <p:spPr>
          <a:xfrm>
            <a:off x="13094605" y="8483938"/>
            <a:ext cx="3083738"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Transistor (MT)</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7" name="TextBox 37"/>
          <p:cNvSpPr txBox="1"/>
          <p:nvPr/>
        </p:nvSpPr>
        <p:spPr>
          <a:xfrm>
            <a:off x="13085080" y="9116632"/>
            <a:ext cx="3083738"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Optional</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8" name="TextBox 38"/>
          <p:cNvSpPr txBox="1"/>
          <p:nvPr/>
        </p:nvSpPr>
        <p:spPr>
          <a:xfrm>
            <a:off x="9653353" y="3381957"/>
            <a:ext cx="2453640"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Running mode</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9" name="TextBox 39"/>
          <p:cNvSpPr txBox="1"/>
          <p:nvPr/>
        </p:nvSpPr>
        <p:spPr>
          <a:xfrm>
            <a:off x="9653353" y="4013156"/>
            <a:ext cx="2453640"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Instructions</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0" name="TextBox 40"/>
          <p:cNvSpPr txBox="1"/>
          <p:nvPr/>
        </p:nvSpPr>
        <p:spPr>
          <a:xfrm>
            <a:off x="9653353" y="4675475"/>
            <a:ext cx="2453640"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Execute time</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1" name="TextBox 41"/>
          <p:cNvSpPr txBox="1"/>
          <p:nvPr/>
        </p:nvSpPr>
        <p:spPr>
          <a:xfrm>
            <a:off x="9653353" y="5366042"/>
            <a:ext cx="2453640"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System Storage</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2" name="TextBox 42"/>
          <p:cNvSpPr txBox="1"/>
          <p:nvPr/>
        </p:nvSpPr>
        <p:spPr>
          <a:xfrm>
            <a:off x="9653353" y="5935329"/>
            <a:ext cx="2839997"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High Speed Pulse Output</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3" name="TextBox 43"/>
          <p:cNvSpPr txBox="1"/>
          <p:nvPr/>
        </p:nvSpPr>
        <p:spPr>
          <a:xfrm>
            <a:off x="9653353" y="6504616"/>
            <a:ext cx="2453640"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High Speed Pulse Input</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4" name="TextBox 44"/>
          <p:cNvSpPr txBox="1"/>
          <p:nvPr/>
        </p:nvSpPr>
        <p:spPr>
          <a:xfrm>
            <a:off x="9653353" y="7107403"/>
            <a:ext cx="2453640"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Serial port</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5" name="TextBox 45"/>
          <p:cNvSpPr txBox="1"/>
          <p:nvPr/>
        </p:nvSpPr>
        <p:spPr>
          <a:xfrm>
            <a:off x="9653353" y="7833526"/>
            <a:ext cx="2453640"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Power Supply</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6" name="TextBox 46"/>
          <p:cNvSpPr txBox="1"/>
          <p:nvPr/>
        </p:nvSpPr>
        <p:spPr>
          <a:xfrm>
            <a:off x="9653353" y="8498063"/>
            <a:ext cx="2453640"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Output Mode</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7" name="TextBox 47"/>
          <p:cNvSpPr txBox="1"/>
          <p:nvPr/>
        </p:nvSpPr>
        <p:spPr>
          <a:xfrm>
            <a:off x="9643828" y="9130756"/>
            <a:ext cx="2453640"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Ethernet</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964533"/>
            <a:ext cx="1331567" cy="500062"/>
            <a:chOff x="0" y="0"/>
            <a:chExt cx="1082162" cy="406400"/>
          </a:xfrm>
        </p:grpSpPr>
        <p:sp>
          <p:nvSpPr>
            <p:cNvPr id="3" name="Freeform 3"/>
            <p:cNvSpPr/>
            <p:nvPr/>
          </p:nvSpPr>
          <p:spPr>
            <a:xfrm>
              <a:off x="0" y="0"/>
              <a:ext cx="1082162" cy="406400"/>
            </a:xfrm>
            <a:custGeom>
              <a:avLst/>
              <a:gdLst/>
              <a:ahLst/>
              <a:cxnLst/>
              <a:rect l="l" t="t" r="r" b="b"/>
              <a:pathLst>
                <a:path w="1082162" h="406400">
                  <a:moveTo>
                    <a:pt x="878962" y="0"/>
                  </a:moveTo>
                  <a:cubicBezTo>
                    <a:pt x="991187" y="0"/>
                    <a:pt x="1082162" y="90976"/>
                    <a:pt x="1082162" y="203200"/>
                  </a:cubicBezTo>
                  <a:cubicBezTo>
                    <a:pt x="1082162" y="315424"/>
                    <a:pt x="991187" y="406400"/>
                    <a:pt x="878962" y="406400"/>
                  </a:cubicBezTo>
                  <a:lnTo>
                    <a:pt x="203200" y="406400"/>
                  </a:lnTo>
                  <a:cubicBezTo>
                    <a:pt x="90976" y="406400"/>
                    <a:pt x="0" y="315424"/>
                    <a:pt x="0" y="203200"/>
                  </a:cubicBezTo>
                  <a:cubicBezTo>
                    <a:pt x="0" y="90976"/>
                    <a:pt x="90976" y="0"/>
                    <a:pt x="203200" y="0"/>
                  </a:cubicBezTo>
                  <a:close/>
                </a:path>
              </a:pathLst>
            </a:custGeom>
            <a:solidFill>
              <a:srgbClr val="0C9898"/>
            </a:solidFill>
          </p:spPr>
        </p:sp>
        <p:sp>
          <p:nvSpPr>
            <p:cNvPr id="4" name="TextBox 4"/>
            <p:cNvSpPr txBox="1"/>
            <p:nvPr/>
          </p:nvSpPr>
          <p:spPr>
            <a:xfrm>
              <a:off x="0" y="-28575"/>
              <a:ext cx="1082162" cy="434975"/>
            </a:xfrm>
            <a:prstGeom prst="rect">
              <a:avLst/>
            </a:prstGeom>
          </p:spPr>
          <p:txBody>
            <a:bodyPr lIns="50800" tIns="50800" rIns="50800" bIns="50800" rtlCol="0" anchor="ctr"/>
            <a:lstStyle/>
            <a:p>
              <a:pPr algn="ctr">
                <a:lnSpc>
                  <a:spcPts val="2520"/>
                </a:lnSpc>
              </a:pPr>
              <a:r>
                <a:rPr lang="en-US" sz="1800">
                  <a:solidFill>
                    <a:srgbClr val="FFFFFF"/>
                  </a:solidFill>
                  <a:latin typeface="Poppins Bold" panose="00000800000000000000"/>
                  <a:ea typeface="Poppins Bold" panose="00000800000000000000"/>
                  <a:cs typeface="Poppins Bold" panose="00000800000000000000"/>
                  <a:sym typeface="Poppins Bold" panose="00000800000000000000"/>
                </a:rPr>
                <a:t>LX5V</a:t>
              </a:r>
              <a:endParaRPr lang="en-US" sz="1800">
                <a:solidFill>
                  <a:srgbClr val="FFFFFF"/>
                </a:solidFill>
                <a:latin typeface="Poppins Bold" panose="00000800000000000000"/>
                <a:ea typeface="Poppins Bold" panose="00000800000000000000"/>
                <a:cs typeface="Poppins Bold" panose="00000800000000000000"/>
                <a:sym typeface="Poppins Bold" panose="00000800000000000000"/>
              </a:endParaRPr>
            </a:p>
          </p:txBody>
        </p:sp>
      </p:grpSp>
      <p:grpSp>
        <p:nvGrpSpPr>
          <p:cNvPr id="5" name="Group 5"/>
          <p:cNvGrpSpPr/>
          <p:nvPr/>
        </p:nvGrpSpPr>
        <p:grpSpPr>
          <a:xfrm>
            <a:off x="1677242" y="-49885"/>
            <a:ext cx="885763" cy="1078585"/>
            <a:chOff x="0" y="0"/>
            <a:chExt cx="2771140" cy="3374390"/>
          </a:xfrm>
        </p:grpSpPr>
        <p:sp>
          <p:nvSpPr>
            <p:cNvPr id="6" name="Freeform 6"/>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0C9898"/>
            </a:solidFill>
          </p:spPr>
        </p:sp>
      </p:grpSp>
      <p:sp>
        <p:nvSpPr>
          <p:cNvPr id="7" name="Freeform 7"/>
          <p:cNvSpPr/>
          <p:nvPr/>
        </p:nvSpPr>
        <p:spPr>
          <a:xfrm>
            <a:off x="15036909" y="617558"/>
            <a:ext cx="2222391" cy="411142"/>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1"/>
            <a:stretch>
              <a:fillRect/>
            </a:stretch>
          </a:blipFill>
        </p:spPr>
      </p:sp>
      <p:sp>
        <p:nvSpPr>
          <p:cNvPr id="8" name="Freeform 8"/>
          <p:cNvSpPr/>
          <p:nvPr/>
        </p:nvSpPr>
        <p:spPr>
          <a:xfrm>
            <a:off x="9144000" y="1805949"/>
            <a:ext cx="7444538" cy="7444538"/>
          </a:xfrm>
          <a:custGeom>
            <a:avLst/>
            <a:gdLst/>
            <a:ahLst/>
            <a:cxnLst/>
            <a:rect l="l" t="t" r="r" b="b"/>
            <a:pathLst>
              <a:path w="7444538" h="7444538">
                <a:moveTo>
                  <a:pt x="0" y="0"/>
                </a:moveTo>
                <a:lnTo>
                  <a:pt x="7444538" y="0"/>
                </a:lnTo>
                <a:lnTo>
                  <a:pt x="7444538" y="7444538"/>
                </a:lnTo>
                <a:lnTo>
                  <a:pt x="0" y="7444538"/>
                </a:lnTo>
                <a:lnTo>
                  <a:pt x="0" y="0"/>
                </a:lnTo>
                <a:close/>
              </a:path>
            </a:pathLst>
          </a:custGeom>
          <a:blipFill>
            <a:blip r:embed="rId2"/>
            <a:stretch>
              <a:fillRect/>
            </a:stretch>
          </a:blipFill>
        </p:spPr>
      </p:sp>
      <p:sp>
        <p:nvSpPr>
          <p:cNvPr id="9" name="AutoShape 9"/>
          <p:cNvSpPr/>
          <p:nvPr/>
        </p:nvSpPr>
        <p:spPr>
          <a:xfrm>
            <a:off x="2120124" y="7740000"/>
            <a:ext cx="5843699" cy="0"/>
          </a:xfrm>
          <a:prstGeom prst="line">
            <a:avLst/>
          </a:prstGeom>
          <a:ln w="9525" cap="flat">
            <a:solidFill>
              <a:srgbClr val="000000"/>
            </a:solidFill>
            <a:prstDash val="solid"/>
            <a:headEnd type="none" w="sm" len="sm"/>
            <a:tailEnd type="none" w="sm" len="sm"/>
          </a:ln>
        </p:spPr>
      </p:sp>
      <p:sp>
        <p:nvSpPr>
          <p:cNvPr id="10" name="AutoShape 10"/>
          <p:cNvSpPr/>
          <p:nvPr/>
        </p:nvSpPr>
        <p:spPr>
          <a:xfrm>
            <a:off x="2120124" y="4833925"/>
            <a:ext cx="5843699" cy="0"/>
          </a:xfrm>
          <a:prstGeom prst="line">
            <a:avLst/>
          </a:prstGeom>
          <a:ln w="9525" cap="flat">
            <a:solidFill>
              <a:srgbClr val="000000"/>
            </a:solidFill>
            <a:prstDash val="solid"/>
            <a:headEnd type="none" w="sm" len="sm"/>
            <a:tailEnd type="none" w="sm" len="sm"/>
          </a:ln>
        </p:spPr>
      </p:sp>
      <p:grpSp>
        <p:nvGrpSpPr>
          <p:cNvPr id="11" name="Group 11"/>
          <p:cNvGrpSpPr/>
          <p:nvPr/>
        </p:nvGrpSpPr>
        <p:grpSpPr>
          <a:xfrm>
            <a:off x="2120124" y="7152714"/>
            <a:ext cx="186732" cy="186732"/>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5757"/>
            </a:solidFill>
            <a:ln w="28575" cap="sq">
              <a:solidFill>
                <a:srgbClr val="FF1616"/>
              </a:solidFill>
              <a:prstDash val="solid"/>
              <a:miter/>
            </a:ln>
          </p:spPr>
        </p:sp>
        <p:sp>
          <p:nvSpPr>
            <p:cNvPr id="13" name="TextBox 13"/>
            <p:cNvSpPr txBox="1"/>
            <p:nvPr/>
          </p:nvSpPr>
          <p:spPr>
            <a:xfrm>
              <a:off x="76200" y="66675"/>
              <a:ext cx="660400" cy="669925"/>
            </a:xfrm>
            <a:prstGeom prst="rect">
              <a:avLst/>
            </a:prstGeom>
          </p:spPr>
          <p:txBody>
            <a:bodyPr lIns="50800" tIns="50800" rIns="50800" bIns="50800" rtlCol="0" anchor="ctr"/>
            <a:lstStyle/>
            <a:p>
              <a:pPr algn="ctr">
                <a:lnSpc>
                  <a:spcPts val="140"/>
                </a:lnSpc>
              </a:pPr>
            </a:p>
          </p:txBody>
        </p:sp>
      </p:grpSp>
      <p:sp>
        <p:nvSpPr>
          <p:cNvPr id="14" name="AutoShape 14"/>
          <p:cNvSpPr/>
          <p:nvPr/>
        </p:nvSpPr>
        <p:spPr>
          <a:xfrm flipV="1">
            <a:off x="7963823" y="6501300"/>
            <a:ext cx="3957823" cy="1238701"/>
          </a:xfrm>
          <a:prstGeom prst="line">
            <a:avLst/>
          </a:prstGeom>
          <a:ln w="9525" cap="flat">
            <a:solidFill>
              <a:srgbClr val="000000"/>
            </a:solidFill>
            <a:prstDash val="solid"/>
            <a:headEnd type="none" w="sm" len="sm"/>
            <a:tailEnd type="none" w="sm" len="sm"/>
          </a:ln>
        </p:spPr>
      </p:sp>
      <p:grpSp>
        <p:nvGrpSpPr>
          <p:cNvPr id="15" name="Group 15"/>
          <p:cNvGrpSpPr/>
          <p:nvPr/>
        </p:nvGrpSpPr>
        <p:grpSpPr>
          <a:xfrm>
            <a:off x="11828280" y="6407934"/>
            <a:ext cx="186732" cy="186732"/>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5757"/>
            </a:solidFill>
            <a:ln w="28575" cap="sq">
              <a:solidFill>
                <a:srgbClr val="FF1616"/>
              </a:solidFill>
              <a:prstDash val="solid"/>
              <a:miter/>
            </a:ln>
          </p:spPr>
        </p:sp>
        <p:sp>
          <p:nvSpPr>
            <p:cNvPr id="17" name="TextBox 17"/>
            <p:cNvSpPr txBox="1"/>
            <p:nvPr/>
          </p:nvSpPr>
          <p:spPr>
            <a:xfrm>
              <a:off x="76200" y="66675"/>
              <a:ext cx="660400" cy="669925"/>
            </a:xfrm>
            <a:prstGeom prst="rect">
              <a:avLst/>
            </a:prstGeom>
          </p:spPr>
          <p:txBody>
            <a:bodyPr lIns="50800" tIns="50800" rIns="50800" bIns="50800" rtlCol="0" anchor="ctr"/>
            <a:lstStyle/>
            <a:p>
              <a:pPr algn="ctr">
                <a:lnSpc>
                  <a:spcPts val="140"/>
                </a:lnSpc>
              </a:pPr>
            </a:p>
          </p:txBody>
        </p:sp>
      </p:grpSp>
      <p:grpSp>
        <p:nvGrpSpPr>
          <p:cNvPr id="18" name="Group 18"/>
          <p:cNvGrpSpPr/>
          <p:nvPr/>
        </p:nvGrpSpPr>
        <p:grpSpPr>
          <a:xfrm>
            <a:off x="2120124" y="4246639"/>
            <a:ext cx="186732" cy="186732"/>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a:ln w="28575" cap="sq">
              <a:solidFill>
                <a:srgbClr val="008037"/>
              </a:solidFill>
              <a:prstDash val="solid"/>
              <a:miter/>
            </a:ln>
          </p:spPr>
        </p:sp>
        <p:sp>
          <p:nvSpPr>
            <p:cNvPr id="20" name="TextBox 20"/>
            <p:cNvSpPr txBox="1"/>
            <p:nvPr/>
          </p:nvSpPr>
          <p:spPr>
            <a:xfrm>
              <a:off x="76200" y="66675"/>
              <a:ext cx="660400" cy="669925"/>
            </a:xfrm>
            <a:prstGeom prst="rect">
              <a:avLst/>
            </a:prstGeom>
          </p:spPr>
          <p:txBody>
            <a:bodyPr lIns="50800" tIns="50800" rIns="50800" bIns="50800" rtlCol="0" anchor="ctr"/>
            <a:lstStyle/>
            <a:p>
              <a:pPr algn="ctr">
                <a:lnSpc>
                  <a:spcPts val="140"/>
                </a:lnSpc>
              </a:pPr>
            </a:p>
          </p:txBody>
        </p:sp>
      </p:grpSp>
      <p:sp>
        <p:nvSpPr>
          <p:cNvPr id="21" name="AutoShape 21"/>
          <p:cNvSpPr/>
          <p:nvPr/>
        </p:nvSpPr>
        <p:spPr>
          <a:xfrm>
            <a:off x="7963823" y="4833925"/>
            <a:ext cx="4467311" cy="314176"/>
          </a:xfrm>
          <a:prstGeom prst="line">
            <a:avLst/>
          </a:prstGeom>
          <a:ln w="9525" cap="flat">
            <a:solidFill>
              <a:srgbClr val="000000"/>
            </a:solidFill>
            <a:prstDash val="solid"/>
            <a:headEnd type="none" w="sm" len="sm"/>
            <a:tailEnd type="none" w="sm" len="sm"/>
          </a:ln>
        </p:spPr>
      </p:sp>
      <p:grpSp>
        <p:nvGrpSpPr>
          <p:cNvPr id="22" name="Group 22"/>
          <p:cNvGrpSpPr/>
          <p:nvPr/>
        </p:nvGrpSpPr>
        <p:grpSpPr>
          <a:xfrm>
            <a:off x="12337768" y="5054734"/>
            <a:ext cx="186732" cy="186732"/>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a:ln w="28575" cap="sq">
              <a:solidFill>
                <a:srgbClr val="008037"/>
              </a:solidFill>
              <a:prstDash val="solid"/>
              <a:miter/>
            </a:ln>
          </p:spPr>
        </p:sp>
        <p:sp>
          <p:nvSpPr>
            <p:cNvPr id="24" name="TextBox 24"/>
            <p:cNvSpPr txBox="1"/>
            <p:nvPr/>
          </p:nvSpPr>
          <p:spPr>
            <a:xfrm>
              <a:off x="76200" y="66675"/>
              <a:ext cx="660400" cy="669925"/>
            </a:xfrm>
            <a:prstGeom prst="rect">
              <a:avLst/>
            </a:prstGeom>
          </p:spPr>
          <p:txBody>
            <a:bodyPr lIns="50800" tIns="50800" rIns="50800" bIns="50800" rtlCol="0" anchor="ctr"/>
            <a:lstStyle/>
            <a:p>
              <a:pPr algn="ctr">
                <a:lnSpc>
                  <a:spcPts val="140"/>
                </a:lnSpc>
              </a:pPr>
            </a:p>
          </p:txBody>
        </p:sp>
      </p:grpSp>
      <p:sp>
        <p:nvSpPr>
          <p:cNvPr id="25" name="TextBox 25"/>
          <p:cNvSpPr txBox="1"/>
          <p:nvPr/>
        </p:nvSpPr>
        <p:spPr>
          <a:xfrm>
            <a:off x="12946427" y="9420225"/>
            <a:ext cx="4312873" cy="306705"/>
          </a:xfrm>
          <a:prstGeom prst="rect">
            <a:avLst/>
          </a:prstGeom>
        </p:spPr>
        <p:txBody>
          <a:bodyPr lIns="0" tIns="0" rIns="0" bIns="0" rtlCol="0" anchor="t">
            <a:spAutoFit/>
          </a:bodyPr>
          <a:lstStyle/>
          <a:p>
            <a:pPr algn="r">
              <a:lnSpc>
                <a:spcPts val="2520"/>
              </a:lnSpc>
            </a:pPr>
            <a:r>
              <a:rPr lang="en-US" sz="18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Hardware</a:t>
            </a:r>
            <a:endParaRPr lang="en-US" sz="18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6" name="TextBox 26"/>
          <p:cNvSpPr txBox="1"/>
          <p:nvPr/>
        </p:nvSpPr>
        <p:spPr>
          <a:xfrm>
            <a:off x="1028700" y="2607471"/>
            <a:ext cx="5227460" cy="1024261"/>
          </a:xfrm>
          <a:prstGeom prst="rect">
            <a:avLst/>
          </a:prstGeom>
        </p:spPr>
        <p:txBody>
          <a:bodyPr lIns="0" tIns="0" rIns="0" bIns="0" rtlCol="0" anchor="t">
            <a:spAutoFit/>
          </a:bodyPr>
          <a:lstStyle/>
          <a:p>
            <a:pPr algn="l">
              <a:lnSpc>
                <a:spcPts val="7700"/>
              </a:lnSpc>
            </a:pPr>
            <a:r>
              <a:rPr lang="en-US" sz="7700" spc="-385">
                <a:solidFill>
                  <a:srgbClr val="000000"/>
                </a:solidFill>
                <a:latin typeface="Poppins Bold" panose="00000800000000000000"/>
                <a:ea typeface="Poppins Bold" panose="00000800000000000000"/>
                <a:cs typeface="Poppins Bold" panose="00000800000000000000"/>
                <a:sym typeface="Poppins Bold" panose="00000800000000000000"/>
              </a:rPr>
              <a:t>Hardware</a:t>
            </a:r>
            <a:endParaRPr lang="en-US" sz="7700" spc="-385">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27" name="TextBox 27"/>
          <p:cNvSpPr txBox="1"/>
          <p:nvPr/>
        </p:nvSpPr>
        <p:spPr>
          <a:xfrm>
            <a:off x="2120124" y="7878113"/>
            <a:ext cx="5031860" cy="1186814"/>
          </a:xfrm>
          <a:prstGeom prst="rect">
            <a:avLst/>
          </a:prstGeom>
        </p:spPr>
        <p:txBody>
          <a:bodyPr lIns="0" tIns="0" rIns="0" bIns="0" rtlCol="0" anchor="t">
            <a:spAutoFit/>
          </a:bodyPr>
          <a:lstStyle/>
          <a:p>
            <a:pPr algn="l">
              <a:lnSpc>
                <a:spcPts val="3150"/>
              </a:lnSpc>
            </a:pPr>
            <a:r>
              <a:rPr lang="en-US" sz="2100" spc="-1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Download / Upload program</a:t>
            </a:r>
            <a:endParaRPr lang="en-US" sz="2100" spc="-1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a:lnSpc>
                <a:spcPts val="3150"/>
              </a:lnSpc>
            </a:pPr>
            <a:r>
              <a:rPr lang="en-US" sz="2100" spc="-1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Programming port</a:t>
            </a:r>
            <a:endParaRPr lang="en-US" sz="2100" spc="-1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a:lnSpc>
                <a:spcPts val="3150"/>
              </a:lnSpc>
            </a:pPr>
            <a:r>
              <a:rPr lang="en-US" sz="2100" spc="-1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Debugging port</a:t>
            </a:r>
            <a:endParaRPr lang="en-US" sz="2100" spc="-1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8" name="TextBox 28"/>
          <p:cNvSpPr txBox="1"/>
          <p:nvPr/>
        </p:nvSpPr>
        <p:spPr>
          <a:xfrm>
            <a:off x="2120124" y="4972037"/>
            <a:ext cx="5031860" cy="1586864"/>
          </a:xfrm>
          <a:prstGeom prst="rect">
            <a:avLst/>
          </a:prstGeom>
        </p:spPr>
        <p:txBody>
          <a:bodyPr lIns="0" tIns="0" rIns="0" bIns="0" rtlCol="0" anchor="t">
            <a:spAutoFit/>
          </a:bodyPr>
          <a:lstStyle/>
          <a:p>
            <a:pPr algn="l">
              <a:lnSpc>
                <a:spcPts val="3150"/>
              </a:lnSpc>
            </a:pPr>
            <a:r>
              <a:rPr lang="en-US" sz="2100" spc="-1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RS422 , connect with HMI , V-Box</a:t>
            </a:r>
            <a:endParaRPr lang="en-US" sz="2100" spc="-1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a:lnSpc>
                <a:spcPts val="3150"/>
              </a:lnSpc>
            </a:pPr>
            <a:r>
              <a:rPr lang="en-US" sz="2100" spc="-1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Download / Upload program</a:t>
            </a:r>
            <a:endParaRPr lang="en-US" sz="2100" spc="-1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a:lnSpc>
                <a:spcPts val="3150"/>
              </a:lnSpc>
            </a:pPr>
            <a:r>
              <a:rPr lang="en-US" sz="2100" spc="-1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Programming port</a:t>
            </a:r>
            <a:endParaRPr lang="en-US" sz="2100" spc="-1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a:lnSpc>
                <a:spcPts val="3150"/>
              </a:lnSpc>
            </a:pPr>
            <a:r>
              <a:rPr lang="en-US" sz="2100" spc="-1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Debugging port</a:t>
            </a:r>
            <a:endParaRPr lang="en-US" sz="2100" spc="-1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9" name="TextBox 29"/>
          <p:cNvSpPr txBox="1"/>
          <p:nvPr/>
        </p:nvSpPr>
        <p:spPr>
          <a:xfrm>
            <a:off x="2449731" y="7025626"/>
            <a:ext cx="5059251" cy="401954"/>
          </a:xfrm>
          <a:prstGeom prst="rect">
            <a:avLst/>
          </a:prstGeom>
        </p:spPr>
        <p:txBody>
          <a:bodyPr lIns="0" tIns="0" rIns="0" bIns="0" rtlCol="0" anchor="t">
            <a:spAutoFit/>
          </a:bodyPr>
          <a:lstStyle/>
          <a:p>
            <a:pPr algn="l">
              <a:lnSpc>
                <a:spcPts val="3300"/>
              </a:lnSpc>
            </a:pPr>
            <a:r>
              <a:rPr lang="en-US" sz="2200">
                <a:solidFill>
                  <a:srgbClr val="000000"/>
                </a:solidFill>
                <a:latin typeface="Poppins Bold" panose="00000800000000000000"/>
                <a:ea typeface="Poppins Bold" panose="00000800000000000000"/>
                <a:cs typeface="Poppins Bold" panose="00000800000000000000"/>
                <a:sym typeface="Poppins Bold" panose="00000800000000000000"/>
              </a:rPr>
              <a:t>Micro USB</a:t>
            </a:r>
            <a:endParaRPr lang="en-US" sz="220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30" name="TextBox 30"/>
          <p:cNvSpPr txBox="1"/>
          <p:nvPr/>
        </p:nvSpPr>
        <p:spPr>
          <a:xfrm>
            <a:off x="2449731" y="4119550"/>
            <a:ext cx="5059251" cy="401954"/>
          </a:xfrm>
          <a:prstGeom prst="rect">
            <a:avLst/>
          </a:prstGeom>
        </p:spPr>
        <p:txBody>
          <a:bodyPr lIns="0" tIns="0" rIns="0" bIns="0" rtlCol="0" anchor="t">
            <a:spAutoFit/>
          </a:bodyPr>
          <a:lstStyle/>
          <a:p>
            <a:pPr algn="l">
              <a:lnSpc>
                <a:spcPts val="3300"/>
              </a:lnSpc>
            </a:pPr>
            <a:r>
              <a:rPr lang="en-US" sz="2200">
                <a:solidFill>
                  <a:srgbClr val="000000"/>
                </a:solidFill>
                <a:latin typeface="Poppins Bold" panose="00000800000000000000"/>
                <a:ea typeface="Poppins Bold" panose="00000800000000000000"/>
                <a:cs typeface="Poppins Bold" panose="00000800000000000000"/>
                <a:sym typeface="Poppins Bold" panose="00000800000000000000"/>
              </a:rPr>
              <a:t>Interface (COM1)</a:t>
            </a:r>
            <a:endParaRPr lang="en-US" sz="220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964533"/>
            <a:ext cx="1331567" cy="500062"/>
            <a:chOff x="0" y="0"/>
            <a:chExt cx="1082162" cy="406400"/>
          </a:xfrm>
        </p:grpSpPr>
        <p:sp>
          <p:nvSpPr>
            <p:cNvPr id="3" name="Freeform 3"/>
            <p:cNvSpPr/>
            <p:nvPr/>
          </p:nvSpPr>
          <p:spPr>
            <a:xfrm>
              <a:off x="0" y="0"/>
              <a:ext cx="1082162" cy="406400"/>
            </a:xfrm>
            <a:custGeom>
              <a:avLst/>
              <a:gdLst/>
              <a:ahLst/>
              <a:cxnLst/>
              <a:rect l="l" t="t" r="r" b="b"/>
              <a:pathLst>
                <a:path w="1082162" h="406400">
                  <a:moveTo>
                    <a:pt x="878962" y="0"/>
                  </a:moveTo>
                  <a:cubicBezTo>
                    <a:pt x="991187" y="0"/>
                    <a:pt x="1082162" y="90976"/>
                    <a:pt x="1082162" y="203200"/>
                  </a:cubicBezTo>
                  <a:cubicBezTo>
                    <a:pt x="1082162" y="315424"/>
                    <a:pt x="991187" y="406400"/>
                    <a:pt x="878962" y="406400"/>
                  </a:cubicBezTo>
                  <a:lnTo>
                    <a:pt x="203200" y="406400"/>
                  </a:lnTo>
                  <a:cubicBezTo>
                    <a:pt x="90976" y="406400"/>
                    <a:pt x="0" y="315424"/>
                    <a:pt x="0" y="203200"/>
                  </a:cubicBezTo>
                  <a:cubicBezTo>
                    <a:pt x="0" y="90976"/>
                    <a:pt x="90976" y="0"/>
                    <a:pt x="203200" y="0"/>
                  </a:cubicBezTo>
                  <a:close/>
                </a:path>
              </a:pathLst>
            </a:custGeom>
            <a:solidFill>
              <a:srgbClr val="0C9898"/>
            </a:solidFill>
          </p:spPr>
        </p:sp>
        <p:sp>
          <p:nvSpPr>
            <p:cNvPr id="4" name="TextBox 4"/>
            <p:cNvSpPr txBox="1"/>
            <p:nvPr/>
          </p:nvSpPr>
          <p:spPr>
            <a:xfrm>
              <a:off x="0" y="-28575"/>
              <a:ext cx="1082162" cy="434975"/>
            </a:xfrm>
            <a:prstGeom prst="rect">
              <a:avLst/>
            </a:prstGeom>
          </p:spPr>
          <p:txBody>
            <a:bodyPr lIns="50800" tIns="50800" rIns="50800" bIns="50800" rtlCol="0" anchor="ctr"/>
            <a:lstStyle/>
            <a:p>
              <a:pPr algn="ctr">
                <a:lnSpc>
                  <a:spcPts val="2520"/>
                </a:lnSpc>
              </a:pPr>
              <a:r>
                <a:rPr lang="en-US" sz="1800">
                  <a:solidFill>
                    <a:srgbClr val="FFFFFF"/>
                  </a:solidFill>
                  <a:latin typeface="Poppins Bold" panose="00000800000000000000"/>
                  <a:ea typeface="Poppins Bold" panose="00000800000000000000"/>
                  <a:cs typeface="Poppins Bold" panose="00000800000000000000"/>
                  <a:sym typeface="Poppins Bold" panose="00000800000000000000"/>
                </a:rPr>
                <a:t>LX5V</a:t>
              </a:r>
              <a:endParaRPr lang="en-US" sz="1800">
                <a:solidFill>
                  <a:srgbClr val="FFFFFF"/>
                </a:solidFill>
                <a:latin typeface="Poppins Bold" panose="00000800000000000000"/>
                <a:ea typeface="Poppins Bold" panose="00000800000000000000"/>
                <a:cs typeface="Poppins Bold" panose="00000800000000000000"/>
                <a:sym typeface="Poppins Bold" panose="00000800000000000000"/>
              </a:endParaRPr>
            </a:p>
          </p:txBody>
        </p:sp>
      </p:grpSp>
      <p:grpSp>
        <p:nvGrpSpPr>
          <p:cNvPr id="5" name="Group 5"/>
          <p:cNvGrpSpPr/>
          <p:nvPr/>
        </p:nvGrpSpPr>
        <p:grpSpPr>
          <a:xfrm>
            <a:off x="1677242" y="-49885"/>
            <a:ext cx="885763" cy="1078585"/>
            <a:chOff x="0" y="0"/>
            <a:chExt cx="2771140" cy="3374390"/>
          </a:xfrm>
        </p:grpSpPr>
        <p:sp>
          <p:nvSpPr>
            <p:cNvPr id="6" name="Freeform 6"/>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0C9898"/>
            </a:solidFill>
          </p:spPr>
        </p:sp>
      </p:grpSp>
      <p:sp>
        <p:nvSpPr>
          <p:cNvPr id="7" name="Freeform 7"/>
          <p:cNvSpPr/>
          <p:nvPr/>
        </p:nvSpPr>
        <p:spPr>
          <a:xfrm>
            <a:off x="15036909" y="617558"/>
            <a:ext cx="2222391" cy="411142"/>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1"/>
            <a:stretch>
              <a:fillRect/>
            </a:stretch>
          </a:blipFill>
        </p:spPr>
      </p:sp>
      <p:sp>
        <p:nvSpPr>
          <p:cNvPr id="8" name="Freeform 8"/>
          <p:cNvSpPr/>
          <p:nvPr/>
        </p:nvSpPr>
        <p:spPr>
          <a:xfrm>
            <a:off x="4714881" y="3631732"/>
            <a:ext cx="6477578" cy="6189492"/>
          </a:xfrm>
          <a:custGeom>
            <a:avLst/>
            <a:gdLst/>
            <a:ahLst/>
            <a:cxnLst/>
            <a:rect l="l" t="t" r="r" b="b"/>
            <a:pathLst>
              <a:path w="6477578" h="6189492">
                <a:moveTo>
                  <a:pt x="0" y="0"/>
                </a:moveTo>
                <a:lnTo>
                  <a:pt x="6477578" y="0"/>
                </a:lnTo>
                <a:lnTo>
                  <a:pt x="6477578" y="6189492"/>
                </a:lnTo>
                <a:lnTo>
                  <a:pt x="0" y="6189492"/>
                </a:lnTo>
                <a:lnTo>
                  <a:pt x="0" y="0"/>
                </a:lnTo>
                <a:close/>
              </a:path>
            </a:pathLst>
          </a:custGeom>
          <a:blipFill>
            <a:blip r:embed="rId2"/>
            <a:stretch>
              <a:fillRect/>
            </a:stretch>
          </a:blipFill>
        </p:spPr>
      </p:sp>
      <p:sp>
        <p:nvSpPr>
          <p:cNvPr id="9" name="AutoShape 9"/>
          <p:cNvSpPr/>
          <p:nvPr/>
        </p:nvSpPr>
        <p:spPr>
          <a:xfrm>
            <a:off x="9144000" y="6258708"/>
            <a:ext cx="8115300" cy="0"/>
          </a:xfrm>
          <a:prstGeom prst="line">
            <a:avLst/>
          </a:prstGeom>
          <a:ln w="9525" cap="flat">
            <a:solidFill>
              <a:srgbClr val="000000"/>
            </a:solidFill>
            <a:prstDash val="solid"/>
            <a:headEnd type="none" w="sm" len="sm"/>
            <a:tailEnd type="none" w="sm" len="sm"/>
          </a:ln>
        </p:spPr>
      </p:sp>
      <p:sp>
        <p:nvSpPr>
          <p:cNvPr id="10" name="AutoShape 10"/>
          <p:cNvSpPr/>
          <p:nvPr/>
        </p:nvSpPr>
        <p:spPr>
          <a:xfrm>
            <a:off x="9771641" y="3331677"/>
            <a:ext cx="7487659" cy="0"/>
          </a:xfrm>
          <a:prstGeom prst="line">
            <a:avLst/>
          </a:prstGeom>
          <a:ln w="9525" cap="flat">
            <a:solidFill>
              <a:srgbClr val="000000"/>
            </a:solidFill>
            <a:prstDash val="solid"/>
            <a:headEnd type="none" w="sm" len="sm"/>
            <a:tailEnd type="none" w="sm" len="sm"/>
          </a:ln>
        </p:spPr>
      </p:sp>
      <p:grpSp>
        <p:nvGrpSpPr>
          <p:cNvPr id="11" name="Group 11"/>
          <p:cNvGrpSpPr/>
          <p:nvPr/>
        </p:nvGrpSpPr>
        <p:grpSpPr>
          <a:xfrm>
            <a:off x="11870443" y="2894459"/>
            <a:ext cx="186732" cy="186732"/>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a:ln w="28575" cap="sq">
              <a:solidFill>
                <a:srgbClr val="FFBD59"/>
              </a:solidFill>
              <a:prstDash val="solid"/>
              <a:miter/>
            </a:ln>
          </p:spPr>
        </p:sp>
        <p:sp>
          <p:nvSpPr>
            <p:cNvPr id="13" name="TextBox 13"/>
            <p:cNvSpPr txBox="1"/>
            <p:nvPr/>
          </p:nvSpPr>
          <p:spPr>
            <a:xfrm>
              <a:off x="76200" y="66675"/>
              <a:ext cx="660400" cy="669925"/>
            </a:xfrm>
            <a:prstGeom prst="rect">
              <a:avLst/>
            </a:prstGeom>
          </p:spPr>
          <p:txBody>
            <a:bodyPr lIns="50800" tIns="50800" rIns="50800" bIns="50800" rtlCol="0" anchor="ctr"/>
            <a:lstStyle/>
            <a:p>
              <a:pPr algn="ctr">
                <a:lnSpc>
                  <a:spcPts val="140"/>
                </a:lnSpc>
              </a:pPr>
            </a:p>
          </p:txBody>
        </p:sp>
      </p:grpSp>
      <p:grpSp>
        <p:nvGrpSpPr>
          <p:cNvPr id="14" name="Group 14"/>
          <p:cNvGrpSpPr/>
          <p:nvPr/>
        </p:nvGrpSpPr>
        <p:grpSpPr>
          <a:xfrm>
            <a:off x="11870443" y="5821490"/>
            <a:ext cx="186732" cy="186732"/>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a:ln w="28575" cap="sq">
              <a:solidFill>
                <a:srgbClr val="008037"/>
              </a:solidFill>
              <a:prstDash val="solid"/>
              <a:miter/>
            </a:ln>
          </p:spPr>
        </p:sp>
        <p:sp>
          <p:nvSpPr>
            <p:cNvPr id="16" name="TextBox 16"/>
            <p:cNvSpPr txBox="1"/>
            <p:nvPr/>
          </p:nvSpPr>
          <p:spPr>
            <a:xfrm>
              <a:off x="76200" y="66675"/>
              <a:ext cx="660400" cy="669925"/>
            </a:xfrm>
            <a:prstGeom prst="rect">
              <a:avLst/>
            </a:prstGeom>
          </p:spPr>
          <p:txBody>
            <a:bodyPr lIns="50800" tIns="50800" rIns="50800" bIns="50800" rtlCol="0" anchor="ctr"/>
            <a:lstStyle/>
            <a:p>
              <a:pPr algn="ctr">
                <a:lnSpc>
                  <a:spcPts val="140"/>
                </a:lnSpc>
              </a:pPr>
            </a:p>
          </p:txBody>
        </p:sp>
      </p:grpSp>
      <p:grpSp>
        <p:nvGrpSpPr>
          <p:cNvPr id="17" name="Group 17"/>
          <p:cNvGrpSpPr/>
          <p:nvPr/>
        </p:nvGrpSpPr>
        <p:grpSpPr>
          <a:xfrm>
            <a:off x="9050634" y="6165342"/>
            <a:ext cx="186732" cy="186732"/>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a:ln w="28575" cap="sq">
              <a:solidFill>
                <a:srgbClr val="008037"/>
              </a:solidFill>
              <a:prstDash val="solid"/>
              <a:miter/>
            </a:ln>
          </p:spPr>
        </p:sp>
        <p:sp>
          <p:nvSpPr>
            <p:cNvPr id="19" name="TextBox 19"/>
            <p:cNvSpPr txBox="1"/>
            <p:nvPr/>
          </p:nvSpPr>
          <p:spPr>
            <a:xfrm>
              <a:off x="76200" y="66675"/>
              <a:ext cx="660400" cy="669925"/>
            </a:xfrm>
            <a:prstGeom prst="rect">
              <a:avLst/>
            </a:prstGeom>
          </p:spPr>
          <p:txBody>
            <a:bodyPr lIns="50800" tIns="50800" rIns="50800" bIns="50800" rtlCol="0" anchor="ctr"/>
            <a:lstStyle/>
            <a:p>
              <a:pPr algn="ctr">
                <a:lnSpc>
                  <a:spcPts val="140"/>
                </a:lnSpc>
              </a:pPr>
            </a:p>
          </p:txBody>
        </p:sp>
      </p:grpSp>
      <p:sp>
        <p:nvSpPr>
          <p:cNvPr id="20" name="AutoShape 20"/>
          <p:cNvSpPr/>
          <p:nvPr/>
        </p:nvSpPr>
        <p:spPr>
          <a:xfrm flipV="1">
            <a:off x="8313345" y="3331677"/>
            <a:ext cx="1458296" cy="2761295"/>
          </a:xfrm>
          <a:prstGeom prst="line">
            <a:avLst/>
          </a:prstGeom>
          <a:ln w="9525" cap="flat">
            <a:solidFill>
              <a:srgbClr val="000000"/>
            </a:solidFill>
            <a:prstDash val="solid"/>
            <a:headEnd type="none" w="sm" len="sm"/>
            <a:tailEnd type="none" w="sm" len="sm"/>
          </a:ln>
        </p:spPr>
      </p:sp>
      <p:grpSp>
        <p:nvGrpSpPr>
          <p:cNvPr id="21" name="Group 21"/>
          <p:cNvGrpSpPr/>
          <p:nvPr/>
        </p:nvGrpSpPr>
        <p:grpSpPr>
          <a:xfrm>
            <a:off x="8219979" y="5978610"/>
            <a:ext cx="186732" cy="186732"/>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a:ln w="28575" cap="sq">
              <a:solidFill>
                <a:srgbClr val="FFBD59"/>
              </a:solidFill>
              <a:prstDash val="solid"/>
              <a:miter/>
            </a:ln>
          </p:spPr>
        </p:sp>
        <p:sp>
          <p:nvSpPr>
            <p:cNvPr id="23" name="TextBox 23"/>
            <p:cNvSpPr txBox="1"/>
            <p:nvPr/>
          </p:nvSpPr>
          <p:spPr>
            <a:xfrm>
              <a:off x="76200" y="66675"/>
              <a:ext cx="660400" cy="669925"/>
            </a:xfrm>
            <a:prstGeom prst="rect">
              <a:avLst/>
            </a:prstGeom>
          </p:spPr>
          <p:txBody>
            <a:bodyPr lIns="50800" tIns="50800" rIns="50800" bIns="50800" rtlCol="0" anchor="ctr"/>
            <a:lstStyle/>
            <a:p>
              <a:pPr algn="ctr">
                <a:lnSpc>
                  <a:spcPts val="140"/>
                </a:lnSpc>
              </a:pPr>
            </a:p>
          </p:txBody>
        </p:sp>
      </p:grpSp>
      <p:sp>
        <p:nvSpPr>
          <p:cNvPr id="24" name="TextBox 24"/>
          <p:cNvSpPr txBox="1"/>
          <p:nvPr/>
        </p:nvSpPr>
        <p:spPr>
          <a:xfrm>
            <a:off x="1028700" y="2607471"/>
            <a:ext cx="5227460" cy="1024261"/>
          </a:xfrm>
          <a:prstGeom prst="rect">
            <a:avLst/>
          </a:prstGeom>
        </p:spPr>
        <p:txBody>
          <a:bodyPr lIns="0" tIns="0" rIns="0" bIns="0" rtlCol="0" anchor="t">
            <a:spAutoFit/>
          </a:bodyPr>
          <a:lstStyle/>
          <a:p>
            <a:pPr algn="l">
              <a:lnSpc>
                <a:spcPts val="7700"/>
              </a:lnSpc>
            </a:pPr>
            <a:r>
              <a:rPr lang="en-US" sz="7700" spc="-385">
                <a:solidFill>
                  <a:srgbClr val="000000"/>
                </a:solidFill>
                <a:latin typeface="Poppins Bold" panose="00000800000000000000"/>
                <a:ea typeface="Poppins Bold" panose="00000800000000000000"/>
                <a:cs typeface="Poppins Bold" panose="00000800000000000000"/>
                <a:sym typeface="Poppins Bold" panose="00000800000000000000"/>
              </a:rPr>
              <a:t>Hardware</a:t>
            </a:r>
            <a:endParaRPr lang="en-US" sz="7700" spc="-385">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25" name="TextBox 25"/>
          <p:cNvSpPr txBox="1"/>
          <p:nvPr/>
        </p:nvSpPr>
        <p:spPr>
          <a:xfrm>
            <a:off x="12227440" y="6348243"/>
            <a:ext cx="5031860" cy="1609993"/>
          </a:xfrm>
          <a:prstGeom prst="rect">
            <a:avLst/>
          </a:prstGeom>
        </p:spPr>
        <p:txBody>
          <a:bodyPr lIns="0" tIns="0" rIns="0" bIns="0" rtlCol="0" anchor="t">
            <a:spAutoFit/>
          </a:bodyPr>
          <a:lstStyle/>
          <a:p>
            <a:pPr algn="l">
              <a:lnSpc>
                <a:spcPts val="3150"/>
              </a:lnSpc>
            </a:pPr>
            <a:r>
              <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RS485 , connect with HMI , V-Box</a:t>
            </a:r>
            <a:endPar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a:lnSpc>
                <a:spcPts val="3150"/>
              </a:lnSpc>
            </a:pPr>
            <a:r>
              <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Download / Upload program</a:t>
            </a:r>
            <a:endPar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a:lnSpc>
                <a:spcPts val="3150"/>
              </a:lnSpc>
            </a:pPr>
            <a:r>
              <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Programming port</a:t>
            </a:r>
            <a:endPar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a:lnSpc>
                <a:spcPts val="3150"/>
              </a:lnSpc>
            </a:pPr>
            <a:r>
              <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Debugging port</a:t>
            </a:r>
            <a:endPar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6" name="TextBox 26"/>
          <p:cNvSpPr txBox="1"/>
          <p:nvPr/>
        </p:nvSpPr>
        <p:spPr>
          <a:xfrm>
            <a:off x="12200049" y="5695782"/>
            <a:ext cx="5059251" cy="401954"/>
          </a:xfrm>
          <a:prstGeom prst="rect">
            <a:avLst/>
          </a:prstGeom>
        </p:spPr>
        <p:txBody>
          <a:bodyPr lIns="0" tIns="0" rIns="0" bIns="0" rtlCol="0" anchor="t">
            <a:spAutoFit/>
          </a:bodyPr>
          <a:lstStyle/>
          <a:p>
            <a:pPr algn="l">
              <a:lnSpc>
                <a:spcPts val="3300"/>
              </a:lnSpc>
            </a:pPr>
            <a:r>
              <a:rPr lang="en-US" sz="2200">
                <a:solidFill>
                  <a:srgbClr val="000000"/>
                </a:solidFill>
                <a:latin typeface="Poppins Bold" panose="00000800000000000000"/>
                <a:ea typeface="Poppins Bold" panose="00000800000000000000"/>
                <a:cs typeface="Poppins Bold" panose="00000800000000000000"/>
                <a:sym typeface="Poppins Bold" panose="00000800000000000000"/>
              </a:rPr>
              <a:t>COM1</a:t>
            </a:r>
            <a:endParaRPr lang="en-US" sz="220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27" name="TextBox 27"/>
          <p:cNvSpPr txBox="1"/>
          <p:nvPr/>
        </p:nvSpPr>
        <p:spPr>
          <a:xfrm>
            <a:off x="12227440" y="3421212"/>
            <a:ext cx="5771795" cy="2020361"/>
          </a:xfrm>
          <a:prstGeom prst="rect">
            <a:avLst/>
          </a:prstGeom>
        </p:spPr>
        <p:txBody>
          <a:bodyPr lIns="0" tIns="0" rIns="0" bIns="0" rtlCol="0" anchor="t">
            <a:spAutoFit/>
          </a:bodyPr>
          <a:lstStyle/>
          <a:p>
            <a:pPr algn="l">
              <a:lnSpc>
                <a:spcPts val="3150"/>
              </a:lnSpc>
            </a:pPr>
            <a:r>
              <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RS485 , connect with HMI , V-Box</a:t>
            </a:r>
            <a:endPar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a:lnSpc>
                <a:spcPts val="3150"/>
              </a:lnSpc>
            </a:pPr>
            <a:r>
              <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Download / Upload program</a:t>
            </a:r>
            <a:endPar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a:lnSpc>
                <a:spcPts val="3150"/>
              </a:lnSpc>
            </a:pPr>
            <a:r>
              <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Programming port , Debugging port</a:t>
            </a:r>
            <a:endPar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a:lnSpc>
                <a:spcPts val="3150"/>
              </a:lnSpc>
            </a:pPr>
            <a:r>
              <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Support Modbus protocol , User define protocol </a:t>
            </a:r>
            <a:endPar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a:lnSpc>
                <a:spcPts val="3150"/>
              </a:lnSpc>
            </a:pPr>
            <a:r>
              <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Support PLC-LINK Protocol</a:t>
            </a:r>
            <a:endPar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8" name="TextBox 28"/>
          <p:cNvSpPr txBox="1"/>
          <p:nvPr/>
        </p:nvSpPr>
        <p:spPr>
          <a:xfrm>
            <a:off x="12200049" y="2768751"/>
            <a:ext cx="5059251" cy="401954"/>
          </a:xfrm>
          <a:prstGeom prst="rect">
            <a:avLst/>
          </a:prstGeom>
        </p:spPr>
        <p:txBody>
          <a:bodyPr lIns="0" tIns="0" rIns="0" bIns="0" rtlCol="0" anchor="t">
            <a:spAutoFit/>
          </a:bodyPr>
          <a:lstStyle/>
          <a:p>
            <a:pPr algn="l">
              <a:lnSpc>
                <a:spcPts val="3300"/>
              </a:lnSpc>
            </a:pPr>
            <a:r>
              <a:rPr lang="en-US" sz="2200">
                <a:solidFill>
                  <a:srgbClr val="000000"/>
                </a:solidFill>
                <a:latin typeface="Poppins Bold" panose="00000800000000000000"/>
                <a:ea typeface="Poppins Bold" panose="00000800000000000000"/>
                <a:cs typeface="Poppins Bold" panose="00000800000000000000"/>
                <a:sym typeface="Poppins Bold" panose="00000800000000000000"/>
              </a:rPr>
              <a:t>COM2</a:t>
            </a:r>
            <a:endParaRPr lang="en-US" sz="220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964533"/>
            <a:ext cx="1331567" cy="500062"/>
            <a:chOff x="0" y="0"/>
            <a:chExt cx="1082162" cy="406400"/>
          </a:xfrm>
        </p:grpSpPr>
        <p:sp>
          <p:nvSpPr>
            <p:cNvPr id="3" name="Freeform 3"/>
            <p:cNvSpPr/>
            <p:nvPr/>
          </p:nvSpPr>
          <p:spPr>
            <a:xfrm>
              <a:off x="0" y="0"/>
              <a:ext cx="1082162" cy="406400"/>
            </a:xfrm>
            <a:custGeom>
              <a:avLst/>
              <a:gdLst/>
              <a:ahLst/>
              <a:cxnLst/>
              <a:rect l="l" t="t" r="r" b="b"/>
              <a:pathLst>
                <a:path w="1082162" h="406400">
                  <a:moveTo>
                    <a:pt x="878962" y="0"/>
                  </a:moveTo>
                  <a:cubicBezTo>
                    <a:pt x="991187" y="0"/>
                    <a:pt x="1082162" y="90976"/>
                    <a:pt x="1082162" y="203200"/>
                  </a:cubicBezTo>
                  <a:cubicBezTo>
                    <a:pt x="1082162" y="315424"/>
                    <a:pt x="991187" y="406400"/>
                    <a:pt x="878962" y="406400"/>
                  </a:cubicBezTo>
                  <a:lnTo>
                    <a:pt x="203200" y="406400"/>
                  </a:lnTo>
                  <a:cubicBezTo>
                    <a:pt x="90976" y="406400"/>
                    <a:pt x="0" y="315424"/>
                    <a:pt x="0" y="203200"/>
                  </a:cubicBezTo>
                  <a:cubicBezTo>
                    <a:pt x="0" y="90976"/>
                    <a:pt x="90976" y="0"/>
                    <a:pt x="203200" y="0"/>
                  </a:cubicBezTo>
                  <a:close/>
                </a:path>
              </a:pathLst>
            </a:custGeom>
            <a:solidFill>
              <a:srgbClr val="0C9898"/>
            </a:solidFill>
          </p:spPr>
        </p:sp>
        <p:sp>
          <p:nvSpPr>
            <p:cNvPr id="4" name="TextBox 4"/>
            <p:cNvSpPr txBox="1"/>
            <p:nvPr/>
          </p:nvSpPr>
          <p:spPr>
            <a:xfrm>
              <a:off x="0" y="-28575"/>
              <a:ext cx="1082162" cy="434975"/>
            </a:xfrm>
            <a:prstGeom prst="rect">
              <a:avLst/>
            </a:prstGeom>
          </p:spPr>
          <p:txBody>
            <a:bodyPr lIns="50800" tIns="50800" rIns="50800" bIns="50800" rtlCol="0" anchor="ctr"/>
            <a:lstStyle/>
            <a:p>
              <a:pPr algn="ctr">
                <a:lnSpc>
                  <a:spcPts val="2520"/>
                </a:lnSpc>
              </a:pPr>
              <a:r>
                <a:rPr lang="en-US" sz="1800">
                  <a:solidFill>
                    <a:srgbClr val="FFFFFF"/>
                  </a:solidFill>
                  <a:latin typeface="Poppins Bold" panose="00000800000000000000"/>
                  <a:ea typeface="Poppins Bold" panose="00000800000000000000"/>
                  <a:cs typeface="Poppins Bold" panose="00000800000000000000"/>
                  <a:sym typeface="Poppins Bold" panose="00000800000000000000"/>
                </a:rPr>
                <a:t>LX5V</a:t>
              </a:r>
              <a:endParaRPr lang="en-US" sz="1800">
                <a:solidFill>
                  <a:srgbClr val="FFFFFF"/>
                </a:solidFill>
                <a:latin typeface="Poppins Bold" panose="00000800000000000000"/>
                <a:ea typeface="Poppins Bold" panose="00000800000000000000"/>
                <a:cs typeface="Poppins Bold" panose="00000800000000000000"/>
                <a:sym typeface="Poppins Bold" panose="00000800000000000000"/>
              </a:endParaRPr>
            </a:p>
          </p:txBody>
        </p:sp>
      </p:grpSp>
      <p:grpSp>
        <p:nvGrpSpPr>
          <p:cNvPr id="5" name="Group 5"/>
          <p:cNvGrpSpPr/>
          <p:nvPr/>
        </p:nvGrpSpPr>
        <p:grpSpPr>
          <a:xfrm>
            <a:off x="1677242" y="-49885"/>
            <a:ext cx="885763" cy="1078585"/>
            <a:chOff x="0" y="0"/>
            <a:chExt cx="2771140" cy="3374390"/>
          </a:xfrm>
        </p:grpSpPr>
        <p:sp>
          <p:nvSpPr>
            <p:cNvPr id="6" name="Freeform 6"/>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0C9898"/>
            </a:solidFill>
          </p:spPr>
        </p:sp>
      </p:grpSp>
      <p:sp>
        <p:nvSpPr>
          <p:cNvPr id="7" name="Freeform 7"/>
          <p:cNvSpPr/>
          <p:nvPr/>
        </p:nvSpPr>
        <p:spPr>
          <a:xfrm>
            <a:off x="15036909" y="617558"/>
            <a:ext cx="2222391" cy="411142"/>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1"/>
            <a:stretch>
              <a:fillRect/>
            </a:stretch>
          </a:blipFill>
        </p:spPr>
      </p:sp>
      <p:sp>
        <p:nvSpPr>
          <p:cNvPr id="8" name="Freeform 8"/>
          <p:cNvSpPr/>
          <p:nvPr/>
        </p:nvSpPr>
        <p:spPr>
          <a:xfrm>
            <a:off x="4473615" y="3081191"/>
            <a:ext cx="5570258" cy="6416558"/>
          </a:xfrm>
          <a:custGeom>
            <a:avLst/>
            <a:gdLst/>
            <a:ahLst/>
            <a:cxnLst/>
            <a:rect l="l" t="t" r="r" b="b"/>
            <a:pathLst>
              <a:path w="5570258" h="6416558">
                <a:moveTo>
                  <a:pt x="0" y="0"/>
                </a:moveTo>
                <a:lnTo>
                  <a:pt x="5570258" y="0"/>
                </a:lnTo>
                <a:lnTo>
                  <a:pt x="5570258" y="6416558"/>
                </a:lnTo>
                <a:lnTo>
                  <a:pt x="0" y="6416558"/>
                </a:lnTo>
                <a:lnTo>
                  <a:pt x="0" y="0"/>
                </a:lnTo>
                <a:close/>
              </a:path>
            </a:pathLst>
          </a:custGeom>
          <a:blipFill>
            <a:blip r:embed="rId2"/>
            <a:stretch>
              <a:fillRect l="-178442" t="-43488" r="-48175" b="-45065"/>
            </a:stretch>
          </a:blipFill>
        </p:spPr>
      </p:sp>
      <p:sp>
        <p:nvSpPr>
          <p:cNvPr id="9" name="AutoShape 9"/>
          <p:cNvSpPr/>
          <p:nvPr/>
        </p:nvSpPr>
        <p:spPr>
          <a:xfrm>
            <a:off x="9771641" y="3331677"/>
            <a:ext cx="7487659" cy="0"/>
          </a:xfrm>
          <a:prstGeom prst="line">
            <a:avLst/>
          </a:prstGeom>
          <a:ln w="9525" cap="flat">
            <a:solidFill>
              <a:srgbClr val="000000"/>
            </a:solidFill>
            <a:prstDash val="solid"/>
            <a:headEnd type="none" w="sm" len="sm"/>
            <a:tailEnd type="none" w="sm" len="sm"/>
          </a:ln>
        </p:spPr>
      </p:sp>
      <p:grpSp>
        <p:nvGrpSpPr>
          <p:cNvPr id="10" name="Group 10"/>
          <p:cNvGrpSpPr/>
          <p:nvPr/>
        </p:nvGrpSpPr>
        <p:grpSpPr>
          <a:xfrm>
            <a:off x="11870443" y="2900174"/>
            <a:ext cx="186732" cy="186732"/>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5757"/>
            </a:solidFill>
            <a:ln w="28575" cap="sq">
              <a:solidFill>
                <a:srgbClr val="FF1616"/>
              </a:solidFill>
              <a:prstDash val="solid"/>
              <a:miter/>
            </a:ln>
          </p:spPr>
        </p:sp>
        <p:sp>
          <p:nvSpPr>
            <p:cNvPr id="12" name="TextBox 12"/>
            <p:cNvSpPr txBox="1"/>
            <p:nvPr/>
          </p:nvSpPr>
          <p:spPr>
            <a:xfrm>
              <a:off x="76200" y="66675"/>
              <a:ext cx="660400" cy="669925"/>
            </a:xfrm>
            <a:prstGeom prst="rect">
              <a:avLst/>
            </a:prstGeom>
          </p:spPr>
          <p:txBody>
            <a:bodyPr lIns="50800" tIns="50800" rIns="50800" bIns="50800" rtlCol="0" anchor="ctr"/>
            <a:lstStyle/>
            <a:p>
              <a:pPr algn="ctr">
                <a:lnSpc>
                  <a:spcPts val="140"/>
                </a:lnSpc>
              </a:pPr>
            </a:p>
          </p:txBody>
        </p:sp>
      </p:grpSp>
      <p:sp>
        <p:nvSpPr>
          <p:cNvPr id="13" name="AutoShape 13"/>
          <p:cNvSpPr/>
          <p:nvPr/>
        </p:nvSpPr>
        <p:spPr>
          <a:xfrm flipV="1">
            <a:off x="8313345" y="3331677"/>
            <a:ext cx="1458296" cy="2761295"/>
          </a:xfrm>
          <a:prstGeom prst="line">
            <a:avLst/>
          </a:prstGeom>
          <a:ln w="9525" cap="flat">
            <a:solidFill>
              <a:srgbClr val="000000"/>
            </a:solidFill>
            <a:prstDash val="solid"/>
            <a:headEnd type="none" w="sm" len="sm"/>
            <a:tailEnd type="none" w="sm" len="sm"/>
          </a:ln>
        </p:spPr>
      </p:sp>
      <p:grpSp>
        <p:nvGrpSpPr>
          <p:cNvPr id="14" name="Group 14"/>
          <p:cNvGrpSpPr/>
          <p:nvPr/>
        </p:nvGrpSpPr>
        <p:grpSpPr>
          <a:xfrm>
            <a:off x="8219979" y="5999607"/>
            <a:ext cx="186732" cy="186732"/>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5757"/>
            </a:solidFill>
            <a:ln w="28575" cap="sq">
              <a:solidFill>
                <a:srgbClr val="FF1616"/>
              </a:solidFill>
              <a:prstDash val="solid"/>
              <a:miter/>
            </a:ln>
          </p:spPr>
        </p:sp>
        <p:sp>
          <p:nvSpPr>
            <p:cNvPr id="16" name="TextBox 16"/>
            <p:cNvSpPr txBox="1"/>
            <p:nvPr/>
          </p:nvSpPr>
          <p:spPr>
            <a:xfrm>
              <a:off x="76200" y="66675"/>
              <a:ext cx="660400" cy="669925"/>
            </a:xfrm>
            <a:prstGeom prst="rect">
              <a:avLst/>
            </a:prstGeom>
          </p:spPr>
          <p:txBody>
            <a:bodyPr lIns="50800" tIns="50800" rIns="50800" bIns="50800" rtlCol="0" anchor="ctr"/>
            <a:lstStyle/>
            <a:p>
              <a:pPr algn="ctr">
                <a:lnSpc>
                  <a:spcPts val="140"/>
                </a:lnSpc>
              </a:pPr>
            </a:p>
          </p:txBody>
        </p:sp>
      </p:grpSp>
      <p:sp>
        <p:nvSpPr>
          <p:cNvPr id="17" name="TextBox 17"/>
          <p:cNvSpPr txBox="1"/>
          <p:nvPr/>
        </p:nvSpPr>
        <p:spPr>
          <a:xfrm>
            <a:off x="1028700" y="2607471"/>
            <a:ext cx="5227460" cy="1024261"/>
          </a:xfrm>
          <a:prstGeom prst="rect">
            <a:avLst/>
          </a:prstGeom>
        </p:spPr>
        <p:txBody>
          <a:bodyPr lIns="0" tIns="0" rIns="0" bIns="0" rtlCol="0" anchor="t">
            <a:spAutoFit/>
          </a:bodyPr>
          <a:lstStyle/>
          <a:p>
            <a:pPr algn="l">
              <a:lnSpc>
                <a:spcPts val="7700"/>
              </a:lnSpc>
            </a:pPr>
            <a:r>
              <a:rPr lang="en-US" sz="7700" spc="-385">
                <a:solidFill>
                  <a:srgbClr val="000000"/>
                </a:solidFill>
                <a:latin typeface="Poppins Bold" panose="00000800000000000000"/>
                <a:ea typeface="Poppins Bold" panose="00000800000000000000"/>
                <a:cs typeface="Poppins Bold" panose="00000800000000000000"/>
                <a:sym typeface="Poppins Bold" panose="00000800000000000000"/>
              </a:rPr>
              <a:t>Hardware</a:t>
            </a:r>
            <a:endParaRPr lang="en-US" sz="7700" spc="-385">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18" name="TextBox 18"/>
          <p:cNvSpPr txBox="1"/>
          <p:nvPr/>
        </p:nvSpPr>
        <p:spPr>
          <a:xfrm>
            <a:off x="12227440" y="3421212"/>
            <a:ext cx="5771795" cy="1986914"/>
          </a:xfrm>
          <a:prstGeom prst="rect">
            <a:avLst/>
          </a:prstGeom>
        </p:spPr>
        <p:txBody>
          <a:bodyPr lIns="0" tIns="0" rIns="0" bIns="0" rtlCol="0" anchor="t">
            <a:spAutoFit/>
          </a:bodyPr>
          <a:lstStyle/>
          <a:p>
            <a:pPr algn="l">
              <a:lnSpc>
                <a:spcPts val="3150"/>
              </a:lnSpc>
            </a:pPr>
            <a:r>
              <a:rPr lang="en-US" sz="2100" spc="-1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Connect with HMI , V-Box</a:t>
            </a:r>
            <a:endParaRPr lang="en-US" sz="2100" spc="-1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a:lnSpc>
                <a:spcPts val="3150"/>
              </a:lnSpc>
            </a:pPr>
            <a:r>
              <a:rPr lang="en-US" sz="2100" spc="-1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Download / Upload program</a:t>
            </a:r>
            <a:endParaRPr lang="en-US" sz="2100" spc="-1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a:lnSpc>
                <a:spcPts val="3150"/>
              </a:lnSpc>
            </a:pPr>
            <a:r>
              <a:rPr lang="en-US" sz="2100" spc="-1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Programming port , Debugging port</a:t>
            </a:r>
            <a:endParaRPr lang="en-US" sz="2100" spc="-1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a:lnSpc>
                <a:spcPts val="3150"/>
              </a:lnSpc>
            </a:pPr>
            <a:r>
              <a:rPr lang="en-US" sz="2100" spc="-1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Support Modbus TCP/IP ,</a:t>
            </a:r>
            <a:endParaRPr lang="en-US" sz="2100" spc="-1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a:lnSpc>
                <a:spcPts val="3150"/>
              </a:lnSpc>
            </a:pPr>
            <a:r>
              <a:rPr lang="en-US" sz="2100" spc="-1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TCP/IP Socket</a:t>
            </a:r>
            <a:endParaRPr lang="en-US" sz="2100" spc="-1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9" name="TextBox 19"/>
          <p:cNvSpPr txBox="1"/>
          <p:nvPr/>
        </p:nvSpPr>
        <p:spPr>
          <a:xfrm>
            <a:off x="12200049" y="2768751"/>
            <a:ext cx="5059251" cy="401954"/>
          </a:xfrm>
          <a:prstGeom prst="rect">
            <a:avLst/>
          </a:prstGeom>
        </p:spPr>
        <p:txBody>
          <a:bodyPr lIns="0" tIns="0" rIns="0" bIns="0" rtlCol="0" anchor="t">
            <a:spAutoFit/>
          </a:bodyPr>
          <a:lstStyle/>
          <a:p>
            <a:pPr algn="l">
              <a:lnSpc>
                <a:spcPts val="3300"/>
              </a:lnSpc>
            </a:pPr>
            <a:r>
              <a:rPr lang="en-US" sz="2200">
                <a:solidFill>
                  <a:srgbClr val="000000"/>
                </a:solidFill>
                <a:latin typeface="Poppins Bold" panose="00000800000000000000"/>
                <a:ea typeface="Poppins Bold" panose="00000800000000000000"/>
                <a:cs typeface="Poppins Bold" panose="00000800000000000000"/>
                <a:sym typeface="Poppins Bold" panose="00000800000000000000"/>
              </a:rPr>
              <a:t>Ethernet Port (N model)</a:t>
            </a:r>
            <a:endParaRPr lang="en-US" sz="220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146283" y="1717671"/>
            <a:ext cx="6875701" cy="7958331"/>
            <a:chOff x="0" y="0"/>
            <a:chExt cx="2325854" cy="2692078"/>
          </a:xfrm>
        </p:grpSpPr>
        <p:sp>
          <p:nvSpPr>
            <p:cNvPr id="3" name="Freeform 3"/>
            <p:cNvSpPr/>
            <p:nvPr/>
          </p:nvSpPr>
          <p:spPr>
            <a:xfrm>
              <a:off x="0" y="0"/>
              <a:ext cx="2325855" cy="2692078"/>
            </a:xfrm>
            <a:custGeom>
              <a:avLst/>
              <a:gdLst/>
              <a:ahLst/>
              <a:cxnLst/>
              <a:rect l="l" t="t" r="r" b="b"/>
              <a:pathLst>
                <a:path w="2325855" h="2692078">
                  <a:moveTo>
                    <a:pt x="2201394" y="59690"/>
                  </a:moveTo>
                  <a:cubicBezTo>
                    <a:pt x="2236954" y="59690"/>
                    <a:pt x="2266164" y="88900"/>
                    <a:pt x="2266164" y="124460"/>
                  </a:cubicBezTo>
                  <a:lnTo>
                    <a:pt x="2266164" y="2567618"/>
                  </a:lnTo>
                  <a:cubicBezTo>
                    <a:pt x="2266164" y="2603178"/>
                    <a:pt x="2236954" y="2632388"/>
                    <a:pt x="2201394" y="2632388"/>
                  </a:cubicBezTo>
                  <a:lnTo>
                    <a:pt x="124460" y="2632388"/>
                  </a:lnTo>
                  <a:cubicBezTo>
                    <a:pt x="88900" y="2632388"/>
                    <a:pt x="59690" y="2603178"/>
                    <a:pt x="59690" y="2567618"/>
                  </a:cubicBezTo>
                  <a:lnTo>
                    <a:pt x="59690" y="124460"/>
                  </a:lnTo>
                  <a:cubicBezTo>
                    <a:pt x="59690" y="88900"/>
                    <a:pt x="88900" y="59690"/>
                    <a:pt x="124460" y="59690"/>
                  </a:cubicBezTo>
                  <a:lnTo>
                    <a:pt x="2201394" y="59690"/>
                  </a:lnTo>
                  <a:moveTo>
                    <a:pt x="2201394" y="0"/>
                  </a:moveTo>
                  <a:lnTo>
                    <a:pt x="124460" y="0"/>
                  </a:lnTo>
                  <a:cubicBezTo>
                    <a:pt x="55880" y="0"/>
                    <a:pt x="0" y="55880"/>
                    <a:pt x="0" y="124460"/>
                  </a:cubicBezTo>
                  <a:lnTo>
                    <a:pt x="0" y="2567618"/>
                  </a:lnTo>
                  <a:cubicBezTo>
                    <a:pt x="0" y="2636198"/>
                    <a:pt x="55880" y="2692078"/>
                    <a:pt x="124460" y="2692078"/>
                  </a:cubicBezTo>
                  <a:lnTo>
                    <a:pt x="2201395" y="2692078"/>
                  </a:lnTo>
                  <a:cubicBezTo>
                    <a:pt x="2269974" y="2692078"/>
                    <a:pt x="2325855" y="2636198"/>
                    <a:pt x="2325855" y="2567618"/>
                  </a:cubicBezTo>
                  <a:lnTo>
                    <a:pt x="2325855" y="124460"/>
                  </a:lnTo>
                  <a:cubicBezTo>
                    <a:pt x="2325854" y="55880"/>
                    <a:pt x="2269974" y="0"/>
                    <a:pt x="2201394" y="0"/>
                  </a:cubicBezTo>
                  <a:close/>
                </a:path>
              </a:pathLst>
            </a:custGeom>
            <a:solidFill>
              <a:srgbClr val="A6A6A6"/>
            </a:solidFill>
          </p:spPr>
        </p:sp>
      </p:grpSp>
      <p:grpSp>
        <p:nvGrpSpPr>
          <p:cNvPr id="4" name="Group 4"/>
          <p:cNvGrpSpPr/>
          <p:nvPr/>
        </p:nvGrpSpPr>
        <p:grpSpPr>
          <a:xfrm>
            <a:off x="9701086" y="2320440"/>
            <a:ext cx="1076049" cy="1076049"/>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C9898"/>
            </a:solidFill>
          </p:spPr>
        </p:sp>
      </p:grpSp>
      <p:grpSp>
        <p:nvGrpSpPr>
          <p:cNvPr id="6" name="Group 6"/>
          <p:cNvGrpSpPr/>
          <p:nvPr/>
        </p:nvGrpSpPr>
        <p:grpSpPr>
          <a:xfrm>
            <a:off x="9701086" y="3777307"/>
            <a:ext cx="1076049" cy="1076049"/>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C9898"/>
            </a:solidFill>
          </p:spPr>
        </p:sp>
      </p:grpSp>
      <p:grpSp>
        <p:nvGrpSpPr>
          <p:cNvPr id="8" name="Group 8"/>
          <p:cNvGrpSpPr/>
          <p:nvPr/>
        </p:nvGrpSpPr>
        <p:grpSpPr>
          <a:xfrm>
            <a:off x="9701086" y="5234356"/>
            <a:ext cx="1076049" cy="1076049"/>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C9898"/>
            </a:solidFill>
          </p:spPr>
        </p:sp>
      </p:grpSp>
      <p:grpSp>
        <p:nvGrpSpPr>
          <p:cNvPr id="10" name="Group 10"/>
          <p:cNvGrpSpPr/>
          <p:nvPr/>
        </p:nvGrpSpPr>
        <p:grpSpPr>
          <a:xfrm>
            <a:off x="9678307" y="6691405"/>
            <a:ext cx="1076049" cy="1076049"/>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C9898"/>
            </a:solidFill>
          </p:spPr>
        </p:sp>
      </p:grpSp>
      <p:grpSp>
        <p:nvGrpSpPr>
          <p:cNvPr id="12" name="Group 12"/>
          <p:cNvGrpSpPr/>
          <p:nvPr/>
        </p:nvGrpSpPr>
        <p:grpSpPr>
          <a:xfrm>
            <a:off x="9678307" y="8148454"/>
            <a:ext cx="1076049" cy="1076049"/>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C9898"/>
            </a:solidFill>
          </p:spPr>
        </p:sp>
      </p:grpSp>
      <p:sp>
        <p:nvSpPr>
          <p:cNvPr id="14" name="TextBox 14"/>
          <p:cNvSpPr txBox="1"/>
          <p:nvPr/>
        </p:nvSpPr>
        <p:spPr>
          <a:xfrm>
            <a:off x="1677242" y="2940756"/>
            <a:ext cx="4379668" cy="839782"/>
          </a:xfrm>
          <a:prstGeom prst="rect">
            <a:avLst/>
          </a:prstGeom>
        </p:spPr>
        <p:txBody>
          <a:bodyPr wrap="square" lIns="0" tIns="0" rIns="0" bIns="0" rtlCol="0" anchor="t">
            <a:spAutoFit/>
          </a:bodyPr>
          <a:lstStyle/>
          <a:p>
            <a:pPr algn="l">
              <a:lnSpc>
                <a:spcPts val="6870"/>
              </a:lnSpc>
            </a:pPr>
            <a:r>
              <a:rPr lang="en-US" sz="4905" dirty="0">
                <a:solidFill>
                  <a:srgbClr val="000000"/>
                </a:solidFill>
                <a:latin typeface="Poppins Bold" panose="00000800000000000000"/>
                <a:ea typeface="Poppins Bold" panose="00000800000000000000"/>
                <a:cs typeface="Poppins Bold" panose="00000800000000000000"/>
                <a:sym typeface="Poppins Bold" panose="00000800000000000000"/>
              </a:rPr>
              <a:t>LX5V Naming</a:t>
            </a:r>
            <a:endParaRPr lang="en-US" sz="4905" dirty="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15" name="TextBox 15"/>
          <p:cNvSpPr txBox="1"/>
          <p:nvPr/>
        </p:nvSpPr>
        <p:spPr>
          <a:xfrm>
            <a:off x="1677242" y="2409641"/>
            <a:ext cx="4379669" cy="445770"/>
          </a:xfrm>
          <a:prstGeom prst="rect">
            <a:avLst/>
          </a:prstGeom>
        </p:spPr>
        <p:txBody>
          <a:bodyPr lIns="0" tIns="0" rIns="0" bIns="0" rtlCol="0" anchor="t">
            <a:spAutoFit/>
          </a:bodyPr>
          <a:lstStyle/>
          <a:p>
            <a:pPr algn="l">
              <a:lnSpc>
                <a:spcPts val="3780"/>
              </a:lnSpc>
            </a:pPr>
            <a:r>
              <a:rPr lang="en-US" sz="2700" dirty="0">
                <a:solidFill>
                  <a:srgbClr val="726F6F"/>
                </a:solidFill>
                <a:latin typeface="Poppins Medium" panose="00000600000000000000"/>
                <a:ea typeface="Poppins Medium" panose="00000600000000000000"/>
                <a:cs typeface="Poppins Medium" panose="00000600000000000000"/>
                <a:sym typeface="Poppins Medium" panose="00000600000000000000"/>
              </a:rPr>
              <a:t>PLC Selection Guide</a:t>
            </a:r>
            <a:endParaRPr lang="en-US" sz="2700" dirty="0">
              <a:solidFill>
                <a:srgbClr val="726F6F"/>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17" name="TextBox 17"/>
          <p:cNvSpPr txBox="1"/>
          <p:nvPr/>
        </p:nvSpPr>
        <p:spPr>
          <a:xfrm>
            <a:off x="11565155" y="2397466"/>
            <a:ext cx="3080805" cy="445770"/>
          </a:xfrm>
          <a:prstGeom prst="rect">
            <a:avLst/>
          </a:prstGeom>
        </p:spPr>
        <p:txBody>
          <a:bodyPr lIns="0" tIns="0" rIns="0" bIns="0" rtlCol="0" anchor="t">
            <a:spAutoFit/>
          </a:bodyPr>
          <a:lstStyle/>
          <a:p>
            <a:pPr algn="l">
              <a:lnSpc>
                <a:spcPts val="3780"/>
              </a:lnSpc>
            </a:pPr>
            <a:r>
              <a:rPr lang="en-US" sz="27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rPr>
              <a:t>PLC Series</a:t>
            </a:r>
            <a:endParaRPr lang="en-US" sz="27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endParaRPr>
          </a:p>
        </p:txBody>
      </p:sp>
      <p:sp>
        <p:nvSpPr>
          <p:cNvPr id="18" name="TextBox 18"/>
          <p:cNvSpPr txBox="1"/>
          <p:nvPr/>
        </p:nvSpPr>
        <p:spPr>
          <a:xfrm>
            <a:off x="11565155" y="3854334"/>
            <a:ext cx="3080805" cy="445770"/>
          </a:xfrm>
          <a:prstGeom prst="rect">
            <a:avLst/>
          </a:prstGeom>
        </p:spPr>
        <p:txBody>
          <a:bodyPr lIns="0" tIns="0" rIns="0" bIns="0" rtlCol="0" anchor="t">
            <a:spAutoFit/>
          </a:bodyPr>
          <a:lstStyle/>
          <a:p>
            <a:pPr algn="l">
              <a:lnSpc>
                <a:spcPts val="3780"/>
              </a:lnSpc>
            </a:pPr>
            <a:r>
              <a:rPr lang="en-US" sz="27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rPr>
              <a:t>Input &amp; Output</a:t>
            </a:r>
            <a:endParaRPr lang="en-US" sz="27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endParaRPr>
          </a:p>
        </p:txBody>
      </p:sp>
      <p:sp>
        <p:nvSpPr>
          <p:cNvPr id="19" name="TextBox 19"/>
          <p:cNvSpPr txBox="1"/>
          <p:nvPr/>
        </p:nvSpPr>
        <p:spPr>
          <a:xfrm>
            <a:off x="11565155" y="5311383"/>
            <a:ext cx="3080805" cy="445770"/>
          </a:xfrm>
          <a:prstGeom prst="rect">
            <a:avLst/>
          </a:prstGeom>
        </p:spPr>
        <p:txBody>
          <a:bodyPr lIns="0" tIns="0" rIns="0" bIns="0" rtlCol="0" anchor="t">
            <a:spAutoFit/>
          </a:bodyPr>
          <a:lstStyle/>
          <a:p>
            <a:pPr algn="l">
              <a:lnSpc>
                <a:spcPts val="3780"/>
              </a:lnSpc>
            </a:pPr>
            <a:r>
              <a:rPr lang="en-US" sz="27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rPr>
              <a:t>General PLC</a:t>
            </a:r>
            <a:endParaRPr lang="en-US" sz="27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endParaRPr>
          </a:p>
        </p:txBody>
      </p:sp>
      <p:sp>
        <p:nvSpPr>
          <p:cNvPr id="20" name="TextBox 20"/>
          <p:cNvSpPr txBox="1"/>
          <p:nvPr/>
        </p:nvSpPr>
        <p:spPr>
          <a:xfrm>
            <a:off x="11542376" y="6768431"/>
            <a:ext cx="3080805" cy="445770"/>
          </a:xfrm>
          <a:prstGeom prst="rect">
            <a:avLst/>
          </a:prstGeom>
        </p:spPr>
        <p:txBody>
          <a:bodyPr lIns="0" tIns="0" rIns="0" bIns="0" rtlCol="0" anchor="t">
            <a:spAutoFit/>
          </a:bodyPr>
          <a:lstStyle/>
          <a:p>
            <a:pPr algn="l">
              <a:lnSpc>
                <a:spcPts val="3780"/>
              </a:lnSpc>
            </a:pPr>
            <a:r>
              <a:rPr lang="en-US" sz="27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rPr>
              <a:t>Type of output</a:t>
            </a:r>
            <a:endParaRPr lang="en-US" sz="27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endParaRPr>
          </a:p>
        </p:txBody>
      </p:sp>
      <p:sp>
        <p:nvSpPr>
          <p:cNvPr id="21" name="TextBox 21"/>
          <p:cNvSpPr txBox="1"/>
          <p:nvPr/>
        </p:nvSpPr>
        <p:spPr>
          <a:xfrm>
            <a:off x="11542376" y="8225480"/>
            <a:ext cx="3080805" cy="445770"/>
          </a:xfrm>
          <a:prstGeom prst="rect">
            <a:avLst/>
          </a:prstGeom>
        </p:spPr>
        <p:txBody>
          <a:bodyPr lIns="0" tIns="0" rIns="0" bIns="0" rtlCol="0" anchor="t">
            <a:spAutoFit/>
          </a:bodyPr>
          <a:lstStyle/>
          <a:p>
            <a:pPr algn="l">
              <a:lnSpc>
                <a:spcPts val="3780"/>
              </a:lnSpc>
            </a:pPr>
            <a:r>
              <a:rPr lang="en-US" sz="27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rPr>
              <a:t>Power supply</a:t>
            </a:r>
            <a:endParaRPr lang="en-US" sz="27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endParaRPr>
          </a:p>
        </p:txBody>
      </p:sp>
      <p:sp>
        <p:nvSpPr>
          <p:cNvPr id="22" name="TextBox 22"/>
          <p:cNvSpPr txBox="1"/>
          <p:nvPr/>
        </p:nvSpPr>
        <p:spPr>
          <a:xfrm>
            <a:off x="9887159" y="2417476"/>
            <a:ext cx="703902" cy="715127"/>
          </a:xfrm>
          <a:prstGeom prst="rect">
            <a:avLst/>
          </a:prstGeom>
        </p:spPr>
        <p:txBody>
          <a:bodyPr lIns="0" tIns="0" rIns="0" bIns="0" rtlCol="0" anchor="t">
            <a:spAutoFit/>
          </a:bodyPr>
          <a:lstStyle/>
          <a:p>
            <a:pPr algn="ctr">
              <a:lnSpc>
                <a:spcPts val="5870"/>
              </a:lnSpc>
            </a:pPr>
            <a:r>
              <a:rPr lang="en-US" sz="4190">
                <a:solidFill>
                  <a:srgbClr val="FFFFFF"/>
                </a:solidFill>
                <a:latin typeface="Open Sans Extra Bold" panose="020B0906030804020204"/>
                <a:ea typeface="Open Sans Extra Bold" panose="020B0906030804020204"/>
                <a:cs typeface="Open Sans Extra Bold" panose="020B0906030804020204"/>
                <a:sym typeface="Open Sans Extra Bold" panose="020B0906030804020204"/>
              </a:rPr>
              <a:t>a</a:t>
            </a:r>
            <a:endParaRPr lang="en-US" sz="4190">
              <a:solidFill>
                <a:srgbClr val="FFFFFF"/>
              </a:solidFill>
              <a:latin typeface="Open Sans Extra Bold" panose="020B0906030804020204"/>
              <a:ea typeface="Open Sans Extra Bold" panose="020B0906030804020204"/>
              <a:cs typeface="Open Sans Extra Bold" panose="020B0906030804020204"/>
              <a:sym typeface="Open Sans Extra Bold" panose="020B0906030804020204"/>
            </a:endParaRPr>
          </a:p>
        </p:txBody>
      </p:sp>
      <p:sp>
        <p:nvSpPr>
          <p:cNvPr id="23" name="TextBox 23"/>
          <p:cNvSpPr txBox="1"/>
          <p:nvPr/>
        </p:nvSpPr>
        <p:spPr>
          <a:xfrm>
            <a:off x="9887159" y="3874343"/>
            <a:ext cx="703902" cy="715127"/>
          </a:xfrm>
          <a:prstGeom prst="rect">
            <a:avLst/>
          </a:prstGeom>
        </p:spPr>
        <p:txBody>
          <a:bodyPr lIns="0" tIns="0" rIns="0" bIns="0" rtlCol="0" anchor="t">
            <a:spAutoFit/>
          </a:bodyPr>
          <a:lstStyle/>
          <a:p>
            <a:pPr algn="ctr">
              <a:lnSpc>
                <a:spcPts val="5870"/>
              </a:lnSpc>
            </a:pPr>
            <a:r>
              <a:rPr lang="en-US" sz="4190">
                <a:solidFill>
                  <a:srgbClr val="FFFFFF"/>
                </a:solidFill>
                <a:latin typeface="Open Sans Extra Bold" panose="020B0906030804020204"/>
                <a:ea typeface="Open Sans Extra Bold" panose="020B0906030804020204"/>
                <a:cs typeface="Open Sans Extra Bold" panose="020B0906030804020204"/>
                <a:sym typeface="Open Sans Extra Bold" panose="020B0906030804020204"/>
              </a:rPr>
              <a:t>b</a:t>
            </a:r>
            <a:endParaRPr lang="en-US" sz="4190">
              <a:solidFill>
                <a:srgbClr val="FFFFFF"/>
              </a:solidFill>
              <a:latin typeface="Open Sans Extra Bold" panose="020B0906030804020204"/>
              <a:ea typeface="Open Sans Extra Bold" panose="020B0906030804020204"/>
              <a:cs typeface="Open Sans Extra Bold" panose="020B0906030804020204"/>
              <a:sym typeface="Open Sans Extra Bold" panose="020B0906030804020204"/>
            </a:endParaRPr>
          </a:p>
        </p:txBody>
      </p:sp>
      <p:sp>
        <p:nvSpPr>
          <p:cNvPr id="24" name="TextBox 24"/>
          <p:cNvSpPr txBox="1"/>
          <p:nvPr/>
        </p:nvSpPr>
        <p:spPr>
          <a:xfrm>
            <a:off x="9887159" y="5331392"/>
            <a:ext cx="703902" cy="715127"/>
          </a:xfrm>
          <a:prstGeom prst="rect">
            <a:avLst/>
          </a:prstGeom>
        </p:spPr>
        <p:txBody>
          <a:bodyPr lIns="0" tIns="0" rIns="0" bIns="0" rtlCol="0" anchor="t">
            <a:spAutoFit/>
          </a:bodyPr>
          <a:lstStyle/>
          <a:p>
            <a:pPr algn="ctr">
              <a:lnSpc>
                <a:spcPts val="5870"/>
              </a:lnSpc>
            </a:pPr>
            <a:r>
              <a:rPr lang="en-US" sz="4190">
                <a:solidFill>
                  <a:srgbClr val="FFFFFF"/>
                </a:solidFill>
                <a:latin typeface="Open Sans Extra Bold" panose="020B0906030804020204"/>
                <a:ea typeface="Open Sans Extra Bold" panose="020B0906030804020204"/>
                <a:cs typeface="Open Sans Extra Bold" panose="020B0906030804020204"/>
                <a:sym typeface="Open Sans Extra Bold" panose="020B0906030804020204"/>
              </a:rPr>
              <a:t>c</a:t>
            </a:r>
            <a:endParaRPr lang="en-US" sz="4190">
              <a:solidFill>
                <a:srgbClr val="FFFFFF"/>
              </a:solidFill>
              <a:latin typeface="Open Sans Extra Bold" panose="020B0906030804020204"/>
              <a:ea typeface="Open Sans Extra Bold" panose="020B0906030804020204"/>
              <a:cs typeface="Open Sans Extra Bold" panose="020B0906030804020204"/>
              <a:sym typeface="Open Sans Extra Bold" panose="020B0906030804020204"/>
            </a:endParaRPr>
          </a:p>
        </p:txBody>
      </p:sp>
      <p:sp>
        <p:nvSpPr>
          <p:cNvPr id="25" name="TextBox 25"/>
          <p:cNvSpPr txBox="1"/>
          <p:nvPr/>
        </p:nvSpPr>
        <p:spPr>
          <a:xfrm>
            <a:off x="9864380" y="6788441"/>
            <a:ext cx="703902" cy="715127"/>
          </a:xfrm>
          <a:prstGeom prst="rect">
            <a:avLst/>
          </a:prstGeom>
        </p:spPr>
        <p:txBody>
          <a:bodyPr lIns="0" tIns="0" rIns="0" bIns="0" rtlCol="0" anchor="t">
            <a:spAutoFit/>
          </a:bodyPr>
          <a:lstStyle/>
          <a:p>
            <a:pPr algn="ctr">
              <a:lnSpc>
                <a:spcPts val="5870"/>
              </a:lnSpc>
            </a:pPr>
            <a:r>
              <a:rPr lang="en-US" sz="4190">
                <a:solidFill>
                  <a:srgbClr val="FFFFFF"/>
                </a:solidFill>
                <a:latin typeface="Open Sans Extra Bold" panose="020B0906030804020204"/>
                <a:ea typeface="Open Sans Extra Bold" panose="020B0906030804020204"/>
                <a:cs typeface="Open Sans Extra Bold" panose="020B0906030804020204"/>
                <a:sym typeface="Open Sans Extra Bold" panose="020B0906030804020204"/>
              </a:rPr>
              <a:t>d</a:t>
            </a:r>
            <a:endParaRPr lang="en-US" sz="4190">
              <a:solidFill>
                <a:srgbClr val="FFFFFF"/>
              </a:solidFill>
              <a:latin typeface="Open Sans Extra Bold" panose="020B0906030804020204"/>
              <a:ea typeface="Open Sans Extra Bold" panose="020B0906030804020204"/>
              <a:cs typeface="Open Sans Extra Bold" panose="020B0906030804020204"/>
              <a:sym typeface="Open Sans Extra Bold" panose="020B0906030804020204"/>
            </a:endParaRPr>
          </a:p>
        </p:txBody>
      </p:sp>
      <p:sp>
        <p:nvSpPr>
          <p:cNvPr id="26" name="TextBox 26"/>
          <p:cNvSpPr txBox="1"/>
          <p:nvPr/>
        </p:nvSpPr>
        <p:spPr>
          <a:xfrm>
            <a:off x="9864380" y="8245490"/>
            <a:ext cx="703902" cy="715127"/>
          </a:xfrm>
          <a:prstGeom prst="rect">
            <a:avLst/>
          </a:prstGeom>
        </p:spPr>
        <p:txBody>
          <a:bodyPr lIns="0" tIns="0" rIns="0" bIns="0" rtlCol="0" anchor="t">
            <a:spAutoFit/>
          </a:bodyPr>
          <a:lstStyle/>
          <a:p>
            <a:pPr algn="ctr">
              <a:lnSpc>
                <a:spcPts val="5870"/>
              </a:lnSpc>
            </a:pPr>
            <a:r>
              <a:rPr lang="en-US" sz="4190">
                <a:solidFill>
                  <a:srgbClr val="FFFFFF"/>
                </a:solidFill>
                <a:latin typeface="Open Sans Extra Bold" panose="020B0906030804020204"/>
                <a:ea typeface="Open Sans Extra Bold" panose="020B0906030804020204"/>
                <a:cs typeface="Open Sans Extra Bold" panose="020B0906030804020204"/>
                <a:sym typeface="Open Sans Extra Bold" panose="020B0906030804020204"/>
              </a:rPr>
              <a:t>e</a:t>
            </a:r>
            <a:endParaRPr lang="en-US" sz="4190">
              <a:solidFill>
                <a:srgbClr val="FFFFFF"/>
              </a:solidFill>
              <a:latin typeface="Open Sans Extra Bold" panose="020B0906030804020204"/>
              <a:ea typeface="Open Sans Extra Bold" panose="020B0906030804020204"/>
              <a:cs typeface="Open Sans Extra Bold" panose="020B0906030804020204"/>
              <a:sym typeface="Open Sans Extra Bold" panose="020B0906030804020204"/>
            </a:endParaRPr>
          </a:p>
        </p:txBody>
      </p:sp>
      <p:sp>
        <p:nvSpPr>
          <p:cNvPr id="27" name="TextBox 27"/>
          <p:cNvSpPr txBox="1"/>
          <p:nvPr/>
        </p:nvSpPr>
        <p:spPr>
          <a:xfrm>
            <a:off x="11565155" y="2895932"/>
            <a:ext cx="4714859" cy="282823"/>
          </a:xfrm>
          <a:prstGeom prst="rect">
            <a:avLst/>
          </a:prstGeom>
        </p:spPr>
        <p:txBody>
          <a:bodyPr lIns="0" tIns="0" rIns="0" bIns="0" rtlCol="0" anchor="t">
            <a:spAutoFit/>
          </a:bodyPr>
          <a:lstStyle/>
          <a:p>
            <a:pPr algn="l">
              <a:lnSpc>
                <a:spcPts val="2260"/>
              </a:lnSpc>
            </a:pPr>
            <a:r>
              <a:rPr lang="en-US" sz="1615" dirty="0">
                <a:solidFill>
                  <a:srgbClr val="000000"/>
                </a:solidFill>
                <a:latin typeface="Poppins Medium" panose="00000600000000000000"/>
                <a:ea typeface="Poppins Medium" panose="00000600000000000000"/>
                <a:cs typeface="Poppins Medium" panose="00000600000000000000"/>
                <a:sym typeface="Poppins Medium" panose="00000600000000000000"/>
              </a:rPr>
              <a:t>LX5V, LX5S</a:t>
            </a:r>
            <a:endParaRPr lang="en-US" sz="1615" dirty="0">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28" name="TextBox 28"/>
          <p:cNvSpPr txBox="1"/>
          <p:nvPr/>
        </p:nvSpPr>
        <p:spPr>
          <a:xfrm>
            <a:off x="11565155" y="4352799"/>
            <a:ext cx="4714859" cy="568573"/>
          </a:xfrm>
          <a:prstGeom prst="rect">
            <a:avLst/>
          </a:prstGeom>
        </p:spPr>
        <p:txBody>
          <a:bodyPr lIns="0" tIns="0" rIns="0" bIns="0" rtlCol="0" anchor="t">
            <a:spAutoFit/>
          </a:bodyPr>
          <a:lstStyle/>
          <a:p>
            <a:pPr algn="l">
              <a:lnSpc>
                <a:spcPts val="2260"/>
              </a:lnSpc>
            </a:pPr>
            <a:r>
              <a:rPr lang="en-US" sz="1615">
                <a:solidFill>
                  <a:srgbClr val="000000"/>
                </a:solidFill>
                <a:latin typeface="Poppins Medium" panose="00000600000000000000"/>
                <a:ea typeface="Poppins Medium" panose="00000600000000000000"/>
                <a:cs typeface="Poppins Medium" panose="00000600000000000000"/>
                <a:sym typeface="Poppins Medium" panose="00000600000000000000"/>
              </a:rPr>
              <a:t>X/Y Input and output</a:t>
            </a:r>
            <a:endParaRPr lang="en-US" sz="1615">
              <a:solidFill>
                <a:srgbClr val="000000"/>
              </a:solidFill>
              <a:latin typeface="Poppins Medium" panose="00000600000000000000"/>
              <a:ea typeface="Poppins Medium" panose="00000600000000000000"/>
              <a:cs typeface="Poppins Medium" panose="00000600000000000000"/>
              <a:sym typeface="Poppins Medium" panose="00000600000000000000"/>
            </a:endParaRPr>
          </a:p>
          <a:p>
            <a:pPr algn="l">
              <a:lnSpc>
                <a:spcPts val="2260"/>
              </a:lnSpc>
            </a:pPr>
            <a:r>
              <a:rPr lang="en-US" sz="1615">
                <a:solidFill>
                  <a:srgbClr val="000000"/>
                </a:solidFill>
                <a:latin typeface="Poppins Medium" panose="00000600000000000000"/>
                <a:ea typeface="Poppins Medium" panose="00000600000000000000"/>
                <a:cs typeface="Poppins Medium" panose="00000600000000000000"/>
                <a:sym typeface="Poppins Medium" panose="00000600000000000000"/>
              </a:rPr>
              <a:t>14/12 = 14 input / 12 output</a:t>
            </a:r>
            <a:endParaRPr lang="en-US" sz="1615">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29" name="TextBox 29"/>
          <p:cNvSpPr txBox="1"/>
          <p:nvPr/>
        </p:nvSpPr>
        <p:spPr>
          <a:xfrm>
            <a:off x="11565155" y="5809848"/>
            <a:ext cx="4714859" cy="282823"/>
          </a:xfrm>
          <a:prstGeom prst="rect">
            <a:avLst/>
          </a:prstGeom>
        </p:spPr>
        <p:txBody>
          <a:bodyPr lIns="0" tIns="0" rIns="0" bIns="0" rtlCol="0" anchor="t">
            <a:spAutoFit/>
          </a:bodyPr>
          <a:lstStyle/>
          <a:p>
            <a:pPr algn="l">
              <a:lnSpc>
                <a:spcPts val="2260"/>
              </a:lnSpc>
            </a:pPr>
            <a:r>
              <a:rPr lang="en-US" sz="1615">
                <a:solidFill>
                  <a:srgbClr val="000000"/>
                </a:solidFill>
                <a:latin typeface="Poppins Medium" panose="00000600000000000000"/>
                <a:ea typeface="Poppins Medium" panose="00000600000000000000"/>
                <a:cs typeface="Poppins Medium" panose="00000600000000000000"/>
                <a:sym typeface="Poppins Medium" panose="00000600000000000000"/>
              </a:rPr>
              <a:t>CPU Unit</a:t>
            </a:r>
            <a:endParaRPr lang="en-US" sz="1615">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30" name="TextBox 30"/>
          <p:cNvSpPr txBox="1"/>
          <p:nvPr/>
        </p:nvSpPr>
        <p:spPr>
          <a:xfrm>
            <a:off x="11542376" y="7266897"/>
            <a:ext cx="4714859" cy="568573"/>
          </a:xfrm>
          <a:prstGeom prst="rect">
            <a:avLst/>
          </a:prstGeom>
        </p:spPr>
        <p:txBody>
          <a:bodyPr lIns="0" tIns="0" rIns="0" bIns="0" rtlCol="0" anchor="t">
            <a:spAutoFit/>
          </a:bodyPr>
          <a:lstStyle/>
          <a:p>
            <a:pPr algn="l">
              <a:lnSpc>
                <a:spcPts val="2260"/>
              </a:lnSpc>
            </a:pPr>
            <a:r>
              <a:rPr lang="en-US" sz="1615">
                <a:solidFill>
                  <a:srgbClr val="000000"/>
                </a:solidFill>
                <a:latin typeface="Poppins Medium" panose="00000600000000000000"/>
                <a:ea typeface="Poppins Medium" panose="00000600000000000000"/>
                <a:cs typeface="Poppins Medium" panose="00000600000000000000"/>
                <a:sym typeface="Poppins Medium" panose="00000600000000000000"/>
              </a:rPr>
              <a:t>T : Transistor (NPN)</a:t>
            </a:r>
            <a:endParaRPr lang="en-US" sz="1615">
              <a:solidFill>
                <a:srgbClr val="000000"/>
              </a:solidFill>
              <a:latin typeface="Poppins Medium" panose="00000600000000000000"/>
              <a:ea typeface="Poppins Medium" panose="00000600000000000000"/>
              <a:cs typeface="Poppins Medium" panose="00000600000000000000"/>
              <a:sym typeface="Poppins Medium" panose="00000600000000000000"/>
            </a:endParaRPr>
          </a:p>
          <a:p>
            <a:pPr algn="l">
              <a:lnSpc>
                <a:spcPts val="2260"/>
              </a:lnSpc>
            </a:pPr>
            <a:r>
              <a:rPr lang="en-US" sz="1615">
                <a:solidFill>
                  <a:srgbClr val="000000"/>
                </a:solidFill>
                <a:latin typeface="Poppins Medium" panose="00000600000000000000"/>
                <a:ea typeface="Poppins Medium" panose="00000600000000000000"/>
                <a:cs typeface="Poppins Medium" panose="00000600000000000000"/>
                <a:sym typeface="Poppins Medium" panose="00000600000000000000"/>
              </a:rPr>
              <a:t>R : Relay</a:t>
            </a:r>
            <a:endParaRPr lang="en-US" sz="1615">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31" name="TextBox 31"/>
          <p:cNvSpPr txBox="1"/>
          <p:nvPr/>
        </p:nvSpPr>
        <p:spPr>
          <a:xfrm>
            <a:off x="11542376" y="8626685"/>
            <a:ext cx="4714859" cy="574196"/>
          </a:xfrm>
          <a:prstGeom prst="rect">
            <a:avLst/>
          </a:prstGeom>
        </p:spPr>
        <p:txBody>
          <a:bodyPr lIns="0" tIns="0" rIns="0" bIns="0" rtlCol="0" anchor="t">
            <a:spAutoFit/>
          </a:bodyPr>
          <a:lstStyle/>
          <a:p>
            <a:pPr algn="l">
              <a:lnSpc>
                <a:spcPts val="2260"/>
              </a:lnSpc>
            </a:pPr>
            <a:r>
              <a:rPr lang="en-US" sz="1615" dirty="0">
                <a:solidFill>
                  <a:srgbClr val="000000"/>
                </a:solidFill>
                <a:latin typeface="Poppins Medium" panose="00000600000000000000"/>
                <a:ea typeface="Poppins Medium" panose="00000600000000000000"/>
                <a:cs typeface="Poppins Medium" panose="00000600000000000000"/>
                <a:sym typeface="Poppins Medium" panose="00000600000000000000"/>
              </a:rPr>
              <a:t>A : AC 85..265V</a:t>
            </a:r>
            <a:endParaRPr lang="en-US" sz="1615" dirty="0">
              <a:solidFill>
                <a:srgbClr val="000000"/>
              </a:solidFill>
              <a:latin typeface="Poppins Medium" panose="00000600000000000000"/>
              <a:ea typeface="Poppins Medium" panose="00000600000000000000"/>
              <a:cs typeface="Poppins Medium" panose="00000600000000000000"/>
              <a:sym typeface="Poppins Medium" panose="00000600000000000000"/>
            </a:endParaRPr>
          </a:p>
          <a:p>
            <a:pPr algn="l">
              <a:lnSpc>
                <a:spcPts val="2260"/>
              </a:lnSpc>
            </a:pPr>
            <a:r>
              <a:rPr lang="en-US" sz="1615" dirty="0">
                <a:solidFill>
                  <a:srgbClr val="000000"/>
                </a:solidFill>
                <a:latin typeface="Poppins Medium" panose="00000600000000000000"/>
                <a:ea typeface="Poppins Medium" panose="00000600000000000000"/>
                <a:cs typeface="Poppins Medium" panose="00000600000000000000"/>
                <a:sym typeface="Poppins Medium" panose="00000600000000000000"/>
              </a:rPr>
              <a:t>D : DC 24V</a:t>
            </a:r>
            <a:endParaRPr lang="en-US" sz="1615" dirty="0">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grpSp>
        <p:nvGrpSpPr>
          <p:cNvPr id="32" name="Group 32"/>
          <p:cNvGrpSpPr/>
          <p:nvPr/>
        </p:nvGrpSpPr>
        <p:grpSpPr>
          <a:xfrm>
            <a:off x="1677242" y="-49885"/>
            <a:ext cx="885763" cy="1078585"/>
            <a:chOff x="0" y="0"/>
            <a:chExt cx="2771140" cy="3374390"/>
          </a:xfrm>
        </p:grpSpPr>
        <p:sp>
          <p:nvSpPr>
            <p:cNvPr id="33" name="Freeform 33"/>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0C9898"/>
            </a:solidFill>
          </p:spPr>
        </p:sp>
      </p:grpSp>
      <p:sp>
        <p:nvSpPr>
          <p:cNvPr id="34" name="Freeform 34"/>
          <p:cNvSpPr/>
          <p:nvPr/>
        </p:nvSpPr>
        <p:spPr>
          <a:xfrm>
            <a:off x="15036909" y="617558"/>
            <a:ext cx="2222391" cy="411142"/>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1"/>
            <a:stretch>
              <a:fillRect/>
            </a:stretch>
          </a:blipFill>
        </p:spPr>
      </p:sp>
      <p:sp>
        <p:nvSpPr>
          <p:cNvPr id="35" name="TextBox 35"/>
          <p:cNvSpPr txBox="1"/>
          <p:nvPr/>
        </p:nvSpPr>
        <p:spPr>
          <a:xfrm>
            <a:off x="585451" y="5198022"/>
            <a:ext cx="8835680" cy="1236345"/>
          </a:xfrm>
          <a:prstGeom prst="rect">
            <a:avLst/>
          </a:prstGeom>
        </p:spPr>
        <p:txBody>
          <a:bodyPr lIns="0" tIns="0" rIns="0" bIns="0" rtlCol="0" anchor="t">
            <a:spAutoFit/>
          </a:bodyPr>
          <a:lstStyle/>
          <a:p>
            <a:pPr algn="l">
              <a:lnSpc>
                <a:spcPts val="10080"/>
              </a:lnSpc>
            </a:pPr>
            <a:r>
              <a:rPr lang="en-US" sz="7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LX5V - 1412MT-DN</a:t>
            </a:r>
            <a:endParaRPr lang="en-US" sz="7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6" name="TextBox 36"/>
          <p:cNvSpPr txBox="1"/>
          <p:nvPr/>
        </p:nvSpPr>
        <p:spPr>
          <a:xfrm>
            <a:off x="1420617" y="6967358"/>
            <a:ext cx="703902" cy="715127"/>
          </a:xfrm>
          <a:prstGeom prst="rect">
            <a:avLst/>
          </a:prstGeom>
        </p:spPr>
        <p:txBody>
          <a:bodyPr lIns="0" tIns="0" rIns="0" bIns="0" rtlCol="0" anchor="t">
            <a:spAutoFit/>
          </a:bodyPr>
          <a:lstStyle/>
          <a:p>
            <a:pPr algn="ctr">
              <a:lnSpc>
                <a:spcPts val="5870"/>
              </a:lnSpc>
            </a:pPr>
            <a:r>
              <a:rPr lang="en-US" sz="4190">
                <a:solidFill>
                  <a:srgbClr val="0C9898"/>
                </a:solidFill>
                <a:latin typeface="Open Sans Extra Bold" panose="020B0906030804020204"/>
                <a:ea typeface="Open Sans Extra Bold" panose="020B0906030804020204"/>
                <a:cs typeface="Open Sans Extra Bold" panose="020B0906030804020204"/>
                <a:sym typeface="Open Sans Extra Bold" panose="020B0906030804020204"/>
              </a:rPr>
              <a:t>a</a:t>
            </a:r>
            <a:endParaRPr lang="en-US" sz="4190">
              <a:solidFill>
                <a:srgbClr val="0C9898"/>
              </a:solidFill>
              <a:latin typeface="Open Sans Extra Bold" panose="020B0906030804020204"/>
              <a:ea typeface="Open Sans Extra Bold" panose="020B0906030804020204"/>
              <a:cs typeface="Open Sans Extra Bold" panose="020B0906030804020204"/>
              <a:sym typeface="Open Sans Extra Bold" panose="020B0906030804020204"/>
            </a:endParaRPr>
          </a:p>
        </p:txBody>
      </p:sp>
      <p:sp>
        <p:nvSpPr>
          <p:cNvPr id="37" name="TextBox 37"/>
          <p:cNvSpPr txBox="1"/>
          <p:nvPr/>
        </p:nvSpPr>
        <p:spPr>
          <a:xfrm>
            <a:off x="3772599" y="6871506"/>
            <a:ext cx="703902" cy="715127"/>
          </a:xfrm>
          <a:prstGeom prst="rect">
            <a:avLst/>
          </a:prstGeom>
        </p:spPr>
        <p:txBody>
          <a:bodyPr lIns="0" tIns="0" rIns="0" bIns="0" rtlCol="0" anchor="t">
            <a:spAutoFit/>
          </a:bodyPr>
          <a:lstStyle/>
          <a:p>
            <a:pPr algn="ctr">
              <a:lnSpc>
                <a:spcPts val="5870"/>
              </a:lnSpc>
            </a:pPr>
            <a:r>
              <a:rPr lang="en-US" sz="4190">
                <a:solidFill>
                  <a:srgbClr val="0C9898"/>
                </a:solidFill>
                <a:latin typeface="Open Sans Extra Bold" panose="020B0906030804020204"/>
                <a:ea typeface="Open Sans Extra Bold" panose="020B0906030804020204"/>
                <a:cs typeface="Open Sans Extra Bold" panose="020B0906030804020204"/>
                <a:sym typeface="Open Sans Extra Bold" panose="020B0906030804020204"/>
              </a:rPr>
              <a:t>b</a:t>
            </a:r>
            <a:endParaRPr lang="en-US" sz="4190">
              <a:solidFill>
                <a:srgbClr val="0C9898"/>
              </a:solidFill>
              <a:latin typeface="Open Sans Extra Bold" panose="020B0906030804020204"/>
              <a:ea typeface="Open Sans Extra Bold" panose="020B0906030804020204"/>
              <a:cs typeface="Open Sans Extra Bold" panose="020B0906030804020204"/>
              <a:sym typeface="Open Sans Extra Bold" panose="020B0906030804020204"/>
            </a:endParaRPr>
          </a:p>
        </p:txBody>
      </p:sp>
      <p:sp>
        <p:nvSpPr>
          <p:cNvPr id="38" name="TextBox 38"/>
          <p:cNvSpPr txBox="1"/>
          <p:nvPr/>
        </p:nvSpPr>
        <p:spPr>
          <a:xfrm>
            <a:off x="4921488" y="6871506"/>
            <a:ext cx="703902" cy="715127"/>
          </a:xfrm>
          <a:prstGeom prst="rect">
            <a:avLst/>
          </a:prstGeom>
        </p:spPr>
        <p:txBody>
          <a:bodyPr lIns="0" tIns="0" rIns="0" bIns="0" rtlCol="0" anchor="t">
            <a:spAutoFit/>
          </a:bodyPr>
          <a:lstStyle/>
          <a:p>
            <a:pPr algn="ctr">
              <a:lnSpc>
                <a:spcPts val="5870"/>
              </a:lnSpc>
            </a:pPr>
            <a:r>
              <a:rPr lang="en-US" sz="4190">
                <a:solidFill>
                  <a:srgbClr val="0C9898"/>
                </a:solidFill>
                <a:latin typeface="Open Sans Extra Bold" panose="020B0906030804020204"/>
                <a:ea typeface="Open Sans Extra Bold" panose="020B0906030804020204"/>
                <a:cs typeface="Open Sans Extra Bold" panose="020B0906030804020204"/>
                <a:sym typeface="Open Sans Extra Bold" panose="020B0906030804020204"/>
              </a:rPr>
              <a:t>c</a:t>
            </a:r>
            <a:endParaRPr lang="en-US" sz="4190">
              <a:solidFill>
                <a:srgbClr val="0C9898"/>
              </a:solidFill>
              <a:latin typeface="Open Sans Extra Bold" panose="020B0906030804020204"/>
              <a:ea typeface="Open Sans Extra Bold" panose="020B0906030804020204"/>
              <a:cs typeface="Open Sans Extra Bold" panose="020B0906030804020204"/>
              <a:sym typeface="Open Sans Extra Bold" panose="020B0906030804020204"/>
            </a:endParaRPr>
          </a:p>
        </p:txBody>
      </p:sp>
      <p:sp>
        <p:nvSpPr>
          <p:cNvPr id="39" name="TextBox 39"/>
          <p:cNvSpPr txBox="1"/>
          <p:nvPr/>
        </p:nvSpPr>
        <p:spPr>
          <a:xfrm>
            <a:off x="5625389" y="6871506"/>
            <a:ext cx="703902" cy="715127"/>
          </a:xfrm>
          <a:prstGeom prst="rect">
            <a:avLst/>
          </a:prstGeom>
        </p:spPr>
        <p:txBody>
          <a:bodyPr lIns="0" tIns="0" rIns="0" bIns="0" rtlCol="0" anchor="t">
            <a:spAutoFit/>
          </a:bodyPr>
          <a:lstStyle/>
          <a:p>
            <a:pPr algn="ctr">
              <a:lnSpc>
                <a:spcPts val="5870"/>
              </a:lnSpc>
            </a:pPr>
            <a:r>
              <a:rPr lang="en-US" sz="4190">
                <a:solidFill>
                  <a:srgbClr val="0C9898"/>
                </a:solidFill>
                <a:latin typeface="Open Sans Extra Bold" panose="020B0906030804020204"/>
                <a:ea typeface="Open Sans Extra Bold" panose="020B0906030804020204"/>
                <a:cs typeface="Open Sans Extra Bold" panose="020B0906030804020204"/>
                <a:sym typeface="Open Sans Extra Bold" panose="020B0906030804020204"/>
              </a:rPr>
              <a:t>d</a:t>
            </a:r>
            <a:endParaRPr lang="en-US" sz="4190">
              <a:solidFill>
                <a:srgbClr val="0C9898"/>
              </a:solidFill>
              <a:latin typeface="Open Sans Extra Bold" panose="020B0906030804020204"/>
              <a:ea typeface="Open Sans Extra Bold" panose="020B0906030804020204"/>
              <a:cs typeface="Open Sans Extra Bold" panose="020B0906030804020204"/>
              <a:sym typeface="Open Sans Extra Bold" panose="020B0906030804020204"/>
            </a:endParaRPr>
          </a:p>
        </p:txBody>
      </p:sp>
      <p:sp>
        <p:nvSpPr>
          <p:cNvPr id="40" name="TextBox 40"/>
          <p:cNvSpPr txBox="1"/>
          <p:nvPr/>
        </p:nvSpPr>
        <p:spPr>
          <a:xfrm>
            <a:off x="6409584" y="6871506"/>
            <a:ext cx="703902" cy="715127"/>
          </a:xfrm>
          <a:prstGeom prst="rect">
            <a:avLst/>
          </a:prstGeom>
        </p:spPr>
        <p:txBody>
          <a:bodyPr lIns="0" tIns="0" rIns="0" bIns="0" rtlCol="0" anchor="t">
            <a:spAutoFit/>
          </a:bodyPr>
          <a:lstStyle/>
          <a:p>
            <a:pPr algn="ctr">
              <a:lnSpc>
                <a:spcPts val="5870"/>
              </a:lnSpc>
            </a:pPr>
            <a:r>
              <a:rPr lang="en-US" sz="4190">
                <a:solidFill>
                  <a:srgbClr val="0C9898"/>
                </a:solidFill>
                <a:latin typeface="Open Sans Extra Bold" panose="020B0906030804020204"/>
                <a:ea typeface="Open Sans Extra Bold" panose="020B0906030804020204"/>
                <a:cs typeface="Open Sans Extra Bold" panose="020B0906030804020204"/>
                <a:sym typeface="Open Sans Extra Bold" panose="020B0906030804020204"/>
              </a:rPr>
              <a:t>e</a:t>
            </a:r>
            <a:endParaRPr lang="en-US" sz="4190">
              <a:solidFill>
                <a:srgbClr val="0C9898"/>
              </a:solidFill>
              <a:latin typeface="Open Sans Extra Bold" panose="020B0906030804020204"/>
              <a:ea typeface="Open Sans Extra Bold" panose="020B0906030804020204"/>
              <a:cs typeface="Open Sans Extra Bold" panose="020B0906030804020204"/>
              <a:sym typeface="Open Sans Extra Bold" panose="020B0906030804020204"/>
            </a:endParaRPr>
          </a:p>
        </p:txBody>
      </p:sp>
      <p:sp>
        <p:nvSpPr>
          <p:cNvPr id="41" name="AutoShape 41"/>
          <p:cNvSpPr/>
          <p:nvPr/>
        </p:nvSpPr>
        <p:spPr>
          <a:xfrm flipH="1">
            <a:off x="1772568" y="6434367"/>
            <a:ext cx="0" cy="668782"/>
          </a:xfrm>
          <a:prstGeom prst="line">
            <a:avLst/>
          </a:prstGeom>
          <a:ln w="9525" cap="flat">
            <a:solidFill>
              <a:srgbClr val="000000"/>
            </a:solidFill>
            <a:prstDash val="solid"/>
            <a:headEnd type="none" w="sm" len="sm"/>
            <a:tailEnd type="none" w="sm" len="sm"/>
          </a:ln>
        </p:spPr>
      </p:sp>
      <p:sp>
        <p:nvSpPr>
          <p:cNvPr id="42" name="AutoShape 42"/>
          <p:cNvSpPr/>
          <p:nvPr/>
        </p:nvSpPr>
        <p:spPr>
          <a:xfrm flipH="1">
            <a:off x="4124550" y="6338515"/>
            <a:ext cx="0" cy="668782"/>
          </a:xfrm>
          <a:prstGeom prst="line">
            <a:avLst/>
          </a:prstGeom>
          <a:ln w="9525" cap="flat">
            <a:solidFill>
              <a:srgbClr val="000000"/>
            </a:solidFill>
            <a:prstDash val="solid"/>
            <a:headEnd type="none" w="sm" len="sm"/>
            <a:tailEnd type="none" w="sm" len="sm"/>
          </a:ln>
        </p:spPr>
      </p:sp>
      <p:sp>
        <p:nvSpPr>
          <p:cNvPr id="43" name="AutoShape 43"/>
          <p:cNvSpPr/>
          <p:nvPr/>
        </p:nvSpPr>
        <p:spPr>
          <a:xfrm flipH="1">
            <a:off x="5273439" y="6338514"/>
            <a:ext cx="0" cy="668782"/>
          </a:xfrm>
          <a:prstGeom prst="line">
            <a:avLst/>
          </a:prstGeom>
          <a:ln w="9525" cap="flat">
            <a:solidFill>
              <a:srgbClr val="000000"/>
            </a:solidFill>
            <a:prstDash val="solid"/>
            <a:headEnd type="none" w="sm" len="sm"/>
            <a:tailEnd type="none" w="sm" len="sm"/>
          </a:ln>
        </p:spPr>
      </p:sp>
      <p:sp>
        <p:nvSpPr>
          <p:cNvPr id="44" name="AutoShape 44"/>
          <p:cNvSpPr/>
          <p:nvPr/>
        </p:nvSpPr>
        <p:spPr>
          <a:xfrm flipH="1">
            <a:off x="5977340" y="6338514"/>
            <a:ext cx="0" cy="668782"/>
          </a:xfrm>
          <a:prstGeom prst="line">
            <a:avLst/>
          </a:prstGeom>
          <a:ln w="9525" cap="flat">
            <a:solidFill>
              <a:srgbClr val="000000"/>
            </a:solidFill>
            <a:prstDash val="solid"/>
            <a:headEnd type="none" w="sm" len="sm"/>
            <a:tailEnd type="none" w="sm" len="sm"/>
          </a:ln>
        </p:spPr>
      </p:sp>
      <p:sp>
        <p:nvSpPr>
          <p:cNvPr id="45" name="AutoShape 45"/>
          <p:cNvSpPr/>
          <p:nvPr/>
        </p:nvSpPr>
        <p:spPr>
          <a:xfrm flipH="1">
            <a:off x="6761535" y="6338515"/>
            <a:ext cx="0" cy="668782"/>
          </a:xfrm>
          <a:prstGeom prst="line">
            <a:avLst/>
          </a:prstGeom>
          <a:ln w="9525" cap="flat">
            <a:solidFill>
              <a:srgbClr val="000000"/>
            </a:solidFill>
            <a:prstDash val="solid"/>
            <a:headEnd type="none" w="sm" len="sm"/>
            <a:tailEnd type="none" w="sm" len="sm"/>
          </a:ln>
        </p:spPr>
      </p:sp>
      <p:sp>
        <p:nvSpPr>
          <p:cNvPr id="46" name="TextBox 46"/>
          <p:cNvSpPr txBox="1"/>
          <p:nvPr/>
        </p:nvSpPr>
        <p:spPr>
          <a:xfrm>
            <a:off x="1348396" y="9065823"/>
            <a:ext cx="7309791" cy="405765"/>
          </a:xfrm>
          <a:prstGeom prst="rect">
            <a:avLst/>
          </a:prstGeom>
        </p:spPr>
        <p:txBody>
          <a:bodyPr lIns="0" tIns="0" rIns="0" bIns="0" rtlCol="0" anchor="t">
            <a:spAutoFit/>
          </a:bodyPr>
          <a:lstStyle/>
          <a:p>
            <a:pPr algn="l">
              <a:lnSpc>
                <a:spcPts val="3360"/>
              </a:lnSpc>
            </a:pPr>
            <a:r>
              <a:rPr lang="en-US" sz="2400" dirty="0">
                <a:solidFill>
                  <a:srgbClr val="FF1616"/>
                </a:solidFill>
                <a:latin typeface="Poppins Bold" panose="00000800000000000000"/>
                <a:ea typeface="Poppins Bold" panose="00000800000000000000"/>
                <a:cs typeface="Poppins Bold" panose="00000800000000000000"/>
                <a:sym typeface="Poppins Bold" panose="00000800000000000000"/>
              </a:rPr>
              <a:t>** N - Option Ethernet port interface</a:t>
            </a:r>
            <a:endParaRPr lang="en-US" sz="2400" dirty="0">
              <a:solidFill>
                <a:srgbClr val="FF1616"/>
              </a:solidFill>
              <a:latin typeface="Poppins Bold" panose="00000800000000000000"/>
              <a:ea typeface="Poppins Bold" panose="00000800000000000000"/>
              <a:cs typeface="Poppins Bold" panose="00000800000000000000"/>
              <a:sym typeface="Poppins Bold" panose="00000800000000000000"/>
            </a:endParaRPr>
          </a:p>
        </p:txBody>
      </p:sp>
      <p:sp>
        <p:nvSpPr>
          <p:cNvPr id="47" name="TextBox 47"/>
          <p:cNvSpPr txBox="1"/>
          <p:nvPr/>
        </p:nvSpPr>
        <p:spPr>
          <a:xfrm>
            <a:off x="7621622" y="5403889"/>
            <a:ext cx="752580" cy="547370"/>
          </a:xfrm>
          <a:prstGeom prst="rect">
            <a:avLst/>
          </a:prstGeom>
        </p:spPr>
        <p:txBody>
          <a:bodyPr lIns="0" tIns="0" rIns="0" bIns="0" rtlCol="0" anchor="t">
            <a:spAutoFit/>
          </a:bodyPr>
          <a:lstStyle/>
          <a:p>
            <a:pPr algn="l">
              <a:lnSpc>
                <a:spcPts val="4480"/>
              </a:lnSpc>
            </a:pPr>
            <a:r>
              <a:rPr lang="en-US" sz="3200" dirty="0">
                <a:solidFill>
                  <a:srgbClr val="FF1616"/>
                </a:solidFill>
                <a:latin typeface="Poppins Bold" panose="00000800000000000000"/>
                <a:ea typeface="Poppins Bold" panose="00000800000000000000"/>
                <a:cs typeface="Poppins Bold" panose="00000800000000000000"/>
                <a:sym typeface="Poppins Bold" panose="00000800000000000000"/>
              </a:rPr>
              <a:t>**</a:t>
            </a:r>
            <a:endParaRPr lang="en-US" sz="3200" dirty="0">
              <a:solidFill>
                <a:srgbClr val="FF1616"/>
              </a:solidFill>
              <a:latin typeface="Poppins Bold" panose="00000800000000000000"/>
              <a:ea typeface="Poppins Bold" panose="00000800000000000000"/>
              <a:cs typeface="Poppins Bold" panose="00000800000000000000"/>
              <a:sym typeface="Poppins Bold" panose="0000080000000000000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E"/>
        </a:solidFill>
        <a:effectLst/>
      </p:bgPr>
    </p:bg>
    <p:spTree>
      <p:nvGrpSpPr>
        <p:cNvPr id="1" name=""/>
        <p:cNvGrpSpPr/>
        <p:nvPr/>
      </p:nvGrpSpPr>
      <p:grpSpPr>
        <a:xfrm>
          <a:off x="0" y="0"/>
          <a:ext cx="0" cy="0"/>
          <a:chOff x="0" y="0"/>
          <a:chExt cx="0" cy="0"/>
        </a:xfrm>
      </p:grpSpPr>
      <p:grpSp>
        <p:nvGrpSpPr>
          <p:cNvPr id="2" name="Group 2"/>
          <p:cNvGrpSpPr/>
          <p:nvPr/>
        </p:nvGrpSpPr>
        <p:grpSpPr>
          <a:xfrm>
            <a:off x="9562137" y="1352550"/>
            <a:ext cx="61787" cy="7905750"/>
            <a:chOff x="0" y="0"/>
            <a:chExt cx="16273" cy="2082173"/>
          </a:xfrm>
        </p:grpSpPr>
        <p:sp>
          <p:nvSpPr>
            <p:cNvPr id="3" name="Freeform 3"/>
            <p:cNvSpPr/>
            <p:nvPr/>
          </p:nvSpPr>
          <p:spPr>
            <a:xfrm>
              <a:off x="0" y="0"/>
              <a:ext cx="16273" cy="2082173"/>
            </a:xfrm>
            <a:custGeom>
              <a:avLst/>
              <a:gdLst/>
              <a:ahLst/>
              <a:cxnLst/>
              <a:rect l="l" t="t" r="r" b="b"/>
              <a:pathLst>
                <a:path w="16273" h="2082173">
                  <a:moveTo>
                    <a:pt x="0" y="0"/>
                  </a:moveTo>
                  <a:lnTo>
                    <a:pt x="16273" y="0"/>
                  </a:lnTo>
                  <a:lnTo>
                    <a:pt x="16273" y="2082173"/>
                  </a:lnTo>
                  <a:lnTo>
                    <a:pt x="0" y="2082173"/>
                  </a:lnTo>
                  <a:close/>
                </a:path>
              </a:pathLst>
            </a:custGeom>
            <a:solidFill>
              <a:srgbClr val="0C9898"/>
            </a:solidFill>
          </p:spPr>
        </p:sp>
        <p:sp>
          <p:nvSpPr>
            <p:cNvPr id="4" name="TextBox 4"/>
            <p:cNvSpPr txBox="1"/>
            <p:nvPr/>
          </p:nvSpPr>
          <p:spPr>
            <a:xfrm>
              <a:off x="0" y="-66675"/>
              <a:ext cx="16273" cy="2148848"/>
            </a:xfrm>
            <a:prstGeom prst="rect">
              <a:avLst/>
            </a:prstGeom>
          </p:spPr>
          <p:txBody>
            <a:bodyPr lIns="50800" tIns="50800" rIns="50800" bIns="50800" rtlCol="0" anchor="ctr"/>
            <a:lstStyle/>
            <a:p>
              <a:pPr algn="ctr">
                <a:lnSpc>
                  <a:spcPts val="3080"/>
                </a:lnSpc>
              </a:pPr>
            </a:p>
          </p:txBody>
        </p:sp>
      </p:grpSp>
      <p:sp>
        <p:nvSpPr>
          <p:cNvPr id="5" name="TextBox 5"/>
          <p:cNvSpPr txBox="1"/>
          <p:nvPr/>
        </p:nvSpPr>
        <p:spPr>
          <a:xfrm>
            <a:off x="1028700" y="2714422"/>
            <a:ext cx="8115300" cy="1024261"/>
          </a:xfrm>
          <a:prstGeom prst="rect">
            <a:avLst/>
          </a:prstGeom>
        </p:spPr>
        <p:txBody>
          <a:bodyPr lIns="0" tIns="0" rIns="0" bIns="0" rtlCol="0" anchor="t">
            <a:spAutoFit/>
          </a:bodyPr>
          <a:lstStyle/>
          <a:p>
            <a:pPr algn="l">
              <a:lnSpc>
                <a:spcPts val="7700"/>
              </a:lnSpc>
            </a:pPr>
            <a:r>
              <a:rPr lang="en-US" sz="7700" spc="-385">
                <a:solidFill>
                  <a:srgbClr val="000000"/>
                </a:solidFill>
                <a:latin typeface="Poppins Bold" panose="00000800000000000000"/>
                <a:ea typeface="Poppins Bold" panose="00000800000000000000"/>
                <a:cs typeface="Poppins Bold" panose="00000800000000000000"/>
                <a:sym typeface="Poppins Bold" panose="00000800000000000000"/>
              </a:rPr>
              <a:t>LX5S SERIES</a:t>
            </a:r>
            <a:endParaRPr lang="en-US" sz="7700" spc="-385">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grpSp>
        <p:nvGrpSpPr>
          <p:cNvPr id="6" name="Group 6"/>
          <p:cNvGrpSpPr/>
          <p:nvPr/>
        </p:nvGrpSpPr>
        <p:grpSpPr>
          <a:xfrm>
            <a:off x="9923822" y="1352550"/>
            <a:ext cx="2513947" cy="622300"/>
            <a:chOff x="0" y="0"/>
            <a:chExt cx="3351929" cy="829733"/>
          </a:xfrm>
        </p:grpSpPr>
        <p:sp>
          <p:nvSpPr>
            <p:cNvPr id="7" name="TextBox 7"/>
            <p:cNvSpPr txBox="1"/>
            <p:nvPr/>
          </p:nvSpPr>
          <p:spPr>
            <a:xfrm>
              <a:off x="0" y="411480"/>
              <a:ext cx="2393002" cy="418253"/>
            </a:xfrm>
            <a:prstGeom prst="rect">
              <a:avLst/>
            </a:prstGeom>
          </p:spPr>
          <p:txBody>
            <a:bodyPr lIns="0" tIns="0" rIns="0" bIns="0" rtlCol="0" anchor="t">
              <a:spAutoFit/>
            </a:bodyPr>
            <a:lstStyle/>
            <a:p>
              <a:pPr algn="l">
                <a:lnSpc>
                  <a:spcPts val="2660"/>
                </a:lnSpc>
              </a:pPr>
              <a:r>
                <a:rPr lang="en-US" sz="19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8 x DI , 6 x DO</a:t>
              </a:r>
              <a:endParaRPr lang="en-US" sz="19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8" name="TextBox 8"/>
            <p:cNvSpPr txBox="1"/>
            <p:nvPr/>
          </p:nvSpPr>
          <p:spPr>
            <a:xfrm>
              <a:off x="0" y="-38100"/>
              <a:ext cx="3351929" cy="418253"/>
            </a:xfrm>
            <a:prstGeom prst="rect">
              <a:avLst/>
            </a:prstGeom>
          </p:spPr>
          <p:txBody>
            <a:bodyPr lIns="0" tIns="0" rIns="0" bIns="0" rtlCol="0" anchor="t">
              <a:spAutoFit/>
            </a:bodyPr>
            <a:lstStyle/>
            <a:p>
              <a:pPr algn="l">
                <a:lnSpc>
                  <a:spcPts val="2660"/>
                </a:lnSpc>
              </a:pPr>
              <a:r>
                <a:rPr lang="en-US" sz="1900">
                  <a:solidFill>
                    <a:srgbClr val="000000"/>
                  </a:solidFill>
                  <a:latin typeface="Poppins Bold" panose="00000800000000000000"/>
                  <a:ea typeface="Poppins Bold" panose="00000800000000000000"/>
                  <a:cs typeface="Poppins Bold" panose="00000800000000000000"/>
                  <a:sym typeface="Poppins Bold" panose="00000800000000000000"/>
                </a:rPr>
                <a:t>LX5S-0806MT/MR</a:t>
              </a:r>
              <a:endParaRPr lang="en-US" sz="190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grpSp>
      <p:grpSp>
        <p:nvGrpSpPr>
          <p:cNvPr id="9" name="Group 9"/>
          <p:cNvGrpSpPr/>
          <p:nvPr/>
        </p:nvGrpSpPr>
        <p:grpSpPr>
          <a:xfrm>
            <a:off x="9923822" y="2566458"/>
            <a:ext cx="2513947" cy="622300"/>
            <a:chOff x="0" y="0"/>
            <a:chExt cx="3351929" cy="829733"/>
          </a:xfrm>
        </p:grpSpPr>
        <p:sp>
          <p:nvSpPr>
            <p:cNvPr id="10" name="TextBox 10"/>
            <p:cNvSpPr txBox="1"/>
            <p:nvPr/>
          </p:nvSpPr>
          <p:spPr>
            <a:xfrm>
              <a:off x="0" y="411480"/>
              <a:ext cx="2393002" cy="418253"/>
            </a:xfrm>
            <a:prstGeom prst="rect">
              <a:avLst/>
            </a:prstGeom>
          </p:spPr>
          <p:txBody>
            <a:bodyPr lIns="0" tIns="0" rIns="0" bIns="0" rtlCol="0" anchor="t">
              <a:spAutoFit/>
            </a:bodyPr>
            <a:lstStyle/>
            <a:p>
              <a:pPr algn="l">
                <a:lnSpc>
                  <a:spcPts val="2660"/>
                </a:lnSpc>
              </a:pPr>
              <a:r>
                <a:rPr lang="en-US" sz="19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12 x DI , 8 x DO</a:t>
              </a:r>
              <a:endParaRPr lang="en-US" sz="19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1" name="TextBox 11"/>
            <p:cNvSpPr txBox="1"/>
            <p:nvPr/>
          </p:nvSpPr>
          <p:spPr>
            <a:xfrm>
              <a:off x="0" y="-38100"/>
              <a:ext cx="3351929" cy="418253"/>
            </a:xfrm>
            <a:prstGeom prst="rect">
              <a:avLst/>
            </a:prstGeom>
          </p:spPr>
          <p:txBody>
            <a:bodyPr lIns="0" tIns="0" rIns="0" bIns="0" rtlCol="0" anchor="t">
              <a:spAutoFit/>
            </a:bodyPr>
            <a:lstStyle/>
            <a:p>
              <a:pPr algn="l">
                <a:lnSpc>
                  <a:spcPts val="2660"/>
                </a:lnSpc>
              </a:pPr>
              <a:r>
                <a:rPr lang="en-US" sz="1900">
                  <a:solidFill>
                    <a:srgbClr val="000000"/>
                  </a:solidFill>
                  <a:latin typeface="Poppins Bold" panose="00000800000000000000"/>
                  <a:ea typeface="Poppins Bold" panose="00000800000000000000"/>
                  <a:cs typeface="Poppins Bold" panose="00000800000000000000"/>
                  <a:sym typeface="Poppins Bold" panose="00000800000000000000"/>
                </a:rPr>
                <a:t>LX5S-1208MT/MR</a:t>
              </a:r>
              <a:endParaRPr lang="en-US" sz="190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grpSp>
      <p:grpSp>
        <p:nvGrpSpPr>
          <p:cNvPr id="12" name="Group 12"/>
          <p:cNvGrpSpPr/>
          <p:nvPr/>
        </p:nvGrpSpPr>
        <p:grpSpPr>
          <a:xfrm>
            <a:off x="9923822" y="3780367"/>
            <a:ext cx="3534201" cy="622300"/>
            <a:chOff x="0" y="0"/>
            <a:chExt cx="4712267" cy="829733"/>
          </a:xfrm>
        </p:grpSpPr>
        <p:sp>
          <p:nvSpPr>
            <p:cNvPr id="13" name="TextBox 13"/>
            <p:cNvSpPr txBox="1"/>
            <p:nvPr/>
          </p:nvSpPr>
          <p:spPr>
            <a:xfrm>
              <a:off x="0" y="411480"/>
              <a:ext cx="2393002" cy="418253"/>
            </a:xfrm>
            <a:prstGeom prst="rect">
              <a:avLst/>
            </a:prstGeom>
          </p:spPr>
          <p:txBody>
            <a:bodyPr lIns="0" tIns="0" rIns="0" bIns="0" rtlCol="0" anchor="t">
              <a:spAutoFit/>
            </a:bodyPr>
            <a:lstStyle/>
            <a:p>
              <a:pPr algn="l">
                <a:lnSpc>
                  <a:spcPts val="2660"/>
                </a:lnSpc>
              </a:pPr>
              <a:r>
                <a:rPr lang="en-US" sz="19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14 x DI , 12 x DO</a:t>
              </a:r>
              <a:endParaRPr lang="en-US" sz="19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4" name="TextBox 14"/>
            <p:cNvSpPr txBox="1"/>
            <p:nvPr/>
          </p:nvSpPr>
          <p:spPr>
            <a:xfrm>
              <a:off x="0" y="-38100"/>
              <a:ext cx="4712267" cy="418253"/>
            </a:xfrm>
            <a:prstGeom prst="rect">
              <a:avLst/>
            </a:prstGeom>
          </p:spPr>
          <p:txBody>
            <a:bodyPr lIns="0" tIns="0" rIns="0" bIns="0" rtlCol="0" anchor="t">
              <a:spAutoFit/>
            </a:bodyPr>
            <a:lstStyle/>
            <a:p>
              <a:pPr algn="l">
                <a:lnSpc>
                  <a:spcPts val="2660"/>
                </a:lnSpc>
              </a:pPr>
              <a:r>
                <a:rPr lang="en-US" sz="1900">
                  <a:solidFill>
                    <a:srgbClr val="000000"/>
                  </a:solidFill>
                  <a:latin typeface="Poppins Bold" panose="00000800000000000000"/>
                  <a:ea typeface="Poppins Bold" panose="00000800000000000000"/>
                  <a:cs typeface="Poppins Bold" panose="00000800000000000000"/>
                  <a:sym typeface="Poppins Bold" panose="00000800000000000000"/>
                </a:rPr>
                <a:t>LX5S-1412MT/MR (AN/DN)</a:t>
              </a:r>
              <a:endParaRPr lang="en-US" sz="190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grpSp>
      <p:grpSp>
        <p:nvGrpSpPr>
          <p:cNvPr id="15" name="Group 15"/>
          <p:cNvGrpSpPr/>
          <p:nvPr/>
        </p:nvGrpSpPr>
        <p:grpSpPr>
          <a:xfrm>
            <a:off x="9923822" y="4994275"/>
            <a:ext cx="3534201" cy="622300"/>
            <a:chOff x="0" y="0"/>
            <a:chExt cx="4712267" cy="829733"/>
          </a:xfrm>
        </p:grpSpPr>
        <p:sp>
          <p:nvSpPr>
            <p:cNvPr id="16" name="TextBox 16"/>
            <p:cNvSpPr txBox="1"/>
            <p:nvPr/>
          </p:nvSpPr>
          <p:spPr>
            <a:xfrm>
              <a:off x="0" y="411480"/>
              <a:ext cx="2393002" cy="418253"/>
            </a:xfrm>
            <a:prstGeom prst="rect">
              <a:avLst/>
            </a:prstGeom>
          </p:spPr>
          <p:txBody>
            <a:bodyPr lIns="0" tIns="0" rIns="0" bIns="0" rtlCol="0" anchor="t">
              <a:spAutoFit/>
            </a:bodyPr>
            <a:lstStyle/>
            <a:p>
              <a:pPr algn="l">
                <a:lnSpc>
                  <a:spcPts val="2660"/>
                </a:lnSpc>
              </a:pPr>
              <a:r>
                <a:rPr lang="en-US" sz="19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16 x DI , 16 x DO</a:t>
              </a:r>
              <a:endParaRPr lang="en-US" sz="19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7" name="TextBox 17"/>
            <p:cNvSpPr txBox="1"/>
            <p:nvPr/>
          </p:nvSpPr>
          <p:spPr>
            <a:xfrm>
              <a:off x="0" y="-38100"/>
              <a:ext cx="4712267" cy="418253"/>
            </a:xfrm>
            <a:prstGeom prst="rect">
              <a:avLst/>
            </a:prstGeom>
          </p:spPr>
          <p:txBody>
            <a:bodyPr lIns="0" tIns="0" rIns="0" bIns="0" rtlCol="0" anchor="t">
              <a:spAutoFit/>
            </a:bodyPr>
            <a:lstStyle/>
            <a:p>
              <a:pPr algn="l">
                <a:lnSpc>
                  <a:spcPts val="2660"/>
                </a:lnSpc>
              </a:pPr>
              <a:r>
                <a:rPr lang="en-US" sz="1900">
                  <a:solidFill>
                    <a:srgbClr val="000000"/>
                  </a:solidFill>
                  <a:latin typeface="Poppins Bold" panose="00000800000000000000"/>
                  <a:ea typeface="Poppins Bold" panose="00000800000000000000"/>
                  <a:cs typeface="Poppins Bold" panose="00000800000000000000"/>
                  <a:sym typeface="Poppins Bold" panose="00000800000000000000"/>
                </a:rPr>
                <a:t>LX5S-1616MT/MR (AN/DN)</a:t>
              </a:r>
              <a:endParaRPr lang="en-US" sz="190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grpSp>
      <p:grpSp>
        <p:nvGrpSpPr>
          <p:cNvPr id="18" name="Group 18"/>
          <p:cNvGrpSpPr/>
          <p:nvPr/>
        </p:nvGrpSpPr>
        <p:grpSpPr>
          <a:xfrm>
            <a:off x="9923822" y="6208183"/>
            <a:ext cx="3534201" cy="622300"/>
            <a:chOff x="0" y="0"/>
            <a:chExt cx="4712267" cy="829733"/>
          </a:xfrm>
        </p:grpSpPr>
        <p:sp>
          <p:nvSpPr>
            <p:cNvPr id="19" name="TextBox 19"/>
            <p:cNvSpPr txBox="1"/>
            <p:nvPr/>
          </p:nvSpPr>
          <p:spPr>
            <a:xfrm>
              <a:off x="0" y="411480"/>
              <a:ext cx="2393002" cy="418253"/>
            </a:xfrm>
            <a:prstGeom prst="rect">
              <a:avLst/>
            </a:prstGeom>
          </p:spPr>
          <p:txBody>
            <a:bodyPr lIns="0" tIns="0" rIns="0" bIns="0" rtlCol="0" anchor="t">
              <a:spAutoFit/>
            </a:bodyPr>
            <a:lstStyle/>
            <a:p>
              <a:pPr algn="l">
                <a:lnSpc>
                  <a:spcPts val="2660"/>
                </a:lnSpc>
              </a:pPr>
              <a:r>
                <a:rPr lang="en-US" sz="19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24 x DI , 16 x DO</a:t>
              </a:r>
              <a:endParaRPr lang="en-US" sz="19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0" name="TextBox 20"/>
            <p:cNvSpPr txBox="1"/>
            <p:nvPr/>
          </p:nvSpPr>
          <p:spPr>
            <a:xfrm>
              <a:off x="0" y="-38100"/>
              <a:ext cx="4712267" cy="418253"/>
            </a:xfrm>
            <a:prstGeom prst="rect">
              <a:avLst/>
            </a:prstGeom>
          </p:spPr>
          <p:txBody>
            <a:bodyPr lIns="0" tIns="0" rIns="0" bIns="0" rtlCol="0" anchor="t">
              <a:spAutoFit/>
            </a:bodyPr>
            <a:lstStyle/>
            <a:p>
              <a:pPr algn="l">
                <a:lnSpc>
                  <a:spcPts val="2660"/>
                </a:lnSpc>
              </a:pPr>
              <a:r>
                <a:rPr lang="en-US" sz="1900">
                  <a:solidFill>
                    <a:srgbClr val="000000"/>
                  </a:solidFill>
                  <a:latin typeface="Poppins Bold" panose="00000800000000000000"/>
                  <a:ea typeface="Poppins Bold" panose="00000800000000000000"/>
                  <a:cs typeface="Poppins Bold" panose="00000800000000000000"/>
                  <a:sym typeface="Poppins Bold" panose="00000800000000000000"/>
                </a:rPr>
                <a:t>LX5S-2416MT/MR (AN/DN)</a:t>
              </a:r>
              <a:endParaRPr lang="en-US" sz="190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grpSp>
      <p:grpSp>
        <p:nvGrpSpPr>
          <p:cNvPr id="21" name="Group 21"/>
          <p:cNvGrpSpPr/>
          <p:nvPr/>
        </p:nvGrpSpPr>
        <p:grpSpPr>
          <a:xfrm>
            <a:off x="9923822" y="7422092"/>
            <a:ext cx="3534201" cy="622300"/>
            <a:chOff x="0" y="0"/>
            <a:chExt cx="4712267" cy="829733"/>
          </a:xfrm>
        </p:grpSpPr>
        <p:sp>
          <p:nvSpPr>
            <p:cNvPr id="22" name="TextBox 22"/>
            <p:cNvSpPr txBox="1"/>
            <p:nvPr/>
          </p:nvSpPr>
          <p:spPr>
            <a:xfrm>
              <a:off x="0" y="411480"/>
              <a:ext cx="2393002" cy="418253"/>
            </a:xfrm>
            <a:prstGeom prst="rect">
              <a:avLst/>
            </a:prstGeom>
          </p:spPr>
          <p:txBody>
            <a:bodyPr lIns="0" tIns="0" rIns="0" bIns="0" rtlCol="0" anchor="t">
              <a:spAutoFit/>
            </a:bodyPr>
            <a:lstStyle/>
            <a:p>
              <a:pPr algn="l">
                <a:lnSpc>
                  <a:spcPts val="2660"/>
                </a:lnSpc>
              </a:pPr>
              <a:r>
                <a:rPr lang="en-US" sz="19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24 x DI , 24 x DO</a:t>
              </a:r>
              <a:endParaRPr lang="en-US" sz="19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3" name="TextBox 23"/>
            <p:cNvSpPr txBox="1"/>
            <p:nvPr/>
          </p:nvSpPr>
          <p:spPr>
            <a:xfrm>
              <a:off x="0" y="-38100"/>
              <a:ext cx="4712267" cy="418253"/>
            </a:xfrm>
            <a:prstGeom prst="rect">
              <a:avLst/>
            </a:prstGeom>
          </p:spPr>
          <p:txBody>
            <a:bodyPr lIns="0" tIns="0" rIns="0" bIns="0" rtlCol="0" anchor="t">
              <a:spAutoFit/>
            </a:bodyPr>
            <a:lstStyle/>
            <a:p>
              <a:pPr algn="l">
                <a:lnSpc>
                  <a:spcPts val="2660"/>
                </a:lnSpc>
              </a:pPr>
              <a:r>
                <a:rPr lang="en-US" sz="1900">
                  <a:solidFill>
                    <a:srgbClr val="000000"/>
                  </a:solidFill>
                  <a:latin typeface="Poppins Bold" panose="00000800000000000000"/>
                  <a:ea typeface="Poppins Bold" panose="00000800000000000000"/>
                  <a:cs typeface="Poppins Bold" panose="00000800000000000000"/>
                  <a:sym typeface="Poppins Bold" panose="00000800000000000000"/>
                </a:rPr>
                <a:t>LX5S-2424MT/MR (AN/DN)</a:t>
              </a:r>
              <a:endParaRPr lang="en-US" sz="190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grpSp>
      <p:grpSp>
        <p:nvGrpSpPr>
          <p:cNvPr id="24" name="Group 24"/>
          <p:cNvGrpSpPr/>
          <p:nvPr/>
        </p:nvGrpSpPr>
        <p:grpSpPr>
          <a:xfrm>
            <a:off x="9951473" y="8636000"/>
            <a:ext cx="3534201" cy="622300"/>
            <a:chOff x="0" y="0"/>
            <a:chExt cx="4712267" cy="829733"/>
          </a:xfrm>
        </p:grpSpPr>
        <p:sp>
          <p:nvSpPr>
            <p:cNvPr id="25" name="TextBox 25"/>
            <p:cNvSpPr txBox="1"/>
            <p:nvPr/>
          </p:nvSpPr>
          <p:spPr>
            <a:xfrm>
              <a:off x="0" y="411480"/>
              <a:ext cx="2393002" cy="418253"/>
            </a:xfrm>
            <a:prstGeom prst="rect">
              <a:avLst/>
            </a:prstGeom>
          </p:spPr>
          <p:txBody>
            <a:bodyPr lIns="0" tIns="0" rIns="0" bIns="0" rtlCol="0" anchor="t">
              <a:spAutoFit/>
            </a:bodyPr>
            <a:lstStyle/>
            <a:p>
              <a:pPr algn="l">
                <a:lnSpc>
                  <a:spcPts val="2660"/>
                </a:lnSpc>
              </a:pPr>
              <a:r>
                <a:rPr lang="en-US" sz="19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36 x DI , 24 x DO</a:t>
              </a:r>
              <a:endParaRPr lang="en-US" sz="19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6" name="TextBox 26"/>
            <p:cNvSpPr txBox="1"/>
            <p:nvPr/>
          </p:nvSpPr>
          <p:spPr>
            <a:xfrm>
              <a:off x="0" y="-38100"/>
              <a:ext cx="4712267" cy="418253"/>
            </a:xfrm>
            <a:prstGeom prst="rect">
              <a:avLst/>
            </a:prstGeom>
          </p:spPr>
          <p:txBody>
            <a:bodyPr lIns="0" tIns="0" rIns="0" bIns="0" rtlCol="0" anchor="t">
              <a:spAutoFit/>
            </a:bodyPr>
            <a:lstStyle/>
            <a:p>
              <a:pPr algn="l">
                <a:lnSpc>
                  <a:spcPts val="2660"/>
                </a:lnSpc>
              </a:pPr>
              <a:r>
                <a:rPr lang="en-US" sz="1900">
                  <a:solidFill>
                    <a:srgbClr val="000000"/>
                  </a:solidFill>
                  <a:latin typeface="Poppins Bold" panose="00000800000000000000"/>
                  <a:ea typeface="Poppins Bold" panose="00000800000000000000"/>
                  <a:cs typeface="Poppins Bold" panose="00000800000000000000"/>
                  <a:sym typeface="Poppins Bold" panose="00000800000000000000"/>
                </a:rPr>
                <a:t>LX5S-3624MT/MR (AN/DN)</a:t>
              </a:r>
              <a:endParaRPr lang="en-US" sz="190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grpSp>
      <p:sp>
        <p:nvSpPr>
          <p:cNvPr id="27" name="TextBox 27"/>
          <p:cNvSpPr txBox="1"/>
          <p:nvPr/>
        </p:nvSpPr>
        <p:spPr>
          <a:xfrm>
            <a:off x="1028700" y="2153082"/>
            <a:ext cx="8115300" cy="323215"/>
          </a:xfrm>
          <a:prstGeom prst="rect">
            <a:avLst/>
          </a:prstGeom>
        </p:spPr>
        <p:txBody>
          <a:bodyPr lIns="0" tIns="0" rIns="0" bIns="0" rtlCol="0" anchor="t">
            <a:spAutoFit/>
          </a:bodyPr>
          <a:lstStyle/>
          <a:p>
            <a:pPr algn="l">
              <a:lnSpc>
                <a:spcPts val="2660"/>
              </a:lnSpc>
            </a:pPr>
            <a:r>
              <a:rPr lang="en-US" sz="1900" spc="273">
                <a:solidFill>
                  <a:srgbClr val="2E2E2E"/>
                </a:solidFill>
                <a:latin typeface="Poppins Bold" panose="00000800000000000000"/>
                <a:ea typeface="Poppins Bold" panose="00000800000000000000"/>
                <a:cs typeface="Poppins Bold" panose="00000800000000000000"/>
                <a:sym typeface="Poppins Bold" panose="00000800000000000000"/>
              </a:rPr>
              <a:t>PLC MODEL</a:t>
            </a:r>
            <a:endParaRPr lang="en-US" sz="1900" spc="273">
              <a:solidFill>
                <a:srgbClr val="2E2E2E"/>
              </a:solidFill>
              <a:latin typeface="Poppins Bold" panose="00000800000000000000"/>
              <a:ea typeface="Poppins Bold" panose="00000800000000000000"/>
              <a:cs typeface="Poppins Bold" panose="00000800000000000000"/>
              <a:sym typeface="Poppins Bold" panose="00000800000000000000"/>
            </a:endParaRPr>
          </a:p>
        </p:txBody>
      </p:sp>
      <p:grpSp>
        <p:nvGrpSpPr>
          <p:cNvPr id="28" name="Group 28"/>
          <p:cNvGrpSpPr/>
          <p:nvPr/>
        </p:nvGrpSpPr>
        <p:grpSpPr>
          <a:xfrm>
            <a:off x="1677242" y="-49885"/>
            <a:ext cx="885763" cy="1078585"/>
            <a:chOff x="0" y="0"/>
            <a:chExt cx="2771140" cy="3374390"/>
          </a:xfrm>
        </p:grpSpPr>
        <p:sp>
          <p:nvSpPr>
            <p:cNvPr id="29" name="Freeform 29"/>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0C9898"/>
            </a:solidFill>
          </p:spPr>
        </p:sp>
      </p:grpSp>
      <p:sp>
        <p:nvSpPr>
          <p:cNvPr id="30" name="Freeform 30"/>
          <p:cNvSpPr/>
          <p:nvPr/>
        </p:nvSpPr>
        <p:spPr>
          <a:xfrm>
            <a:off x="15036909" y="617558"/>
            <a:ext cx="2222391" cy="411142"/>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1"/>
            <a:stretch>
              <a:fillRect/>
            </a:stretch>
          </a:blipFill>
        </p:spPr>
      </p:sp>
      <p:sp>
        <p:nvSpPr>
          <p:cNvPr id="31" name="Freeform 31"/>
          <p:cNvSpPr/>
          <p:nvPr/>
        </p:nvSpPr>
        <p:spPr>
          <a:xfrm>
            <a:off x="1028700" y="4287483"/>
            <a:ext cx="7208443" cy="4685110"/>
          </a:xfrm>
          <a:custGeom>
            <a:avLst/>
            <a:gdLst/>
            <a:ahLst/>
            <a:cxnLst/>
            <a:rect l="l" t="t" r="r" b="b"/>
            <a:pathLst>
              <a:path w="7208443" h="4685110">
                <a:moveTo>
                  <a:pt x="0" y="0"/>
                </a:moveTo>
                <a:lnTo>
                  <a:pt x="7208443" y="0"/>
                </a:lnTo>
                <a:lnTo>
                  <a:pt x="7208443" y="4685110"/>
                </a:lnTo>
                <a:lnTo>
                  <a:pt x="0" y="4685110"/>
                </a:lnTo>
                <a:lnTo>
                  <a:pt x="0" y="0"/>
                </a:lnTo>
                <a:close/>
              </a:path>
            </a:pathLst>
          </a:custGeom>
          <a:blipFill>
            <a:blip r:embed="rId2"/>
            <a:stretch>
              <a:fillRect t="-28869" b="-24989"/>
            </a:stretch>
          </a:blipFill>
        </p:spPr>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E"/>
        </a:solidFill>
        <a:effectLst/>
      </p:bgPr>
    </p:bg>
    <p:spTree>
      <p:nvGrpSpPr>
        <p:cNvPr id="1" name=""/>
        <p:cNvGrpSpPr/>
        <p:nvPr/>
      </p:nvGrpSpPr>
      <p:grpSpPr>
        <a:xfrm>
          <a:off x="0" y="0"/>
          <a:ext cx="0" cy="0"/>
          <a:chOff x="0" y="0"/>
          <a:chExt cx="0" cy="0"/>
        </a:xfrm>
      </p:grpSpPr>
      <p:sp>
        <p:nvSpPr>
          <p:cNvPr id="2" name="TextBox 2"/>
          <p:cNvSpPr txBox="1"/>
          <p:nvPr/>
        </p:nvSpPr>
        <p:spPr>
          <a:xfrm>
            <a:off x="1028700" y="2714422"/>
            <a:ext cx="8115300" cy="1024261"/>
          </a:xfrm>
          <a:prstGeom prst="rect">
            <a:avLst/>
          </a:prstGeom>
        </p:spPr>
        <p:txBody>
          <a:bodyPr lIns="0" tIns="0" rIns="0" bIns="0" rtlCol="0" anchor="t">
            <a:spAutoFit/>
          </a:bodyPr>
          <a:lstStyle/>
          <a:p>
            <a:pPr algn="l">
              <a:lnSpc>
                <a:spcPts val="7700"/>
              </a:lnSpc>
            </a:pPr>
            <a:r>
              <a:rPr lang="en-US" sz="7700" spc="-385">
                <a:solidFill>
                  <a:srgbClr val="000000"/>
                </a:solidFill>
                <a:latin typeface="Poppins Bold" panose="00000800000000000000"/>
                <a:ea typeface="Poppins Bold" panose="00000800000000000000"/>
                <a:cs typeface="Poppins Bold" panose="00000800000000000000"/>
                <a:sym typeface="Poppins Bold" panose="00000800000000000000"/>
              </a:rPr>
              <a:t>LX5V SERIES</a:t>
            </a:r>
            <a:endParaRPr lang="en-US" sz="7700" spc="-385">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grpSp>
        <p:nvGrpSpPr>
          <p:cNvPr id="3" name="Group 3"/>
          <p:cNvGrpSpPr/>
          <p:nvPr/>
        </p:nvGrpSpPr>
        <p:grpSpPr>
          <a:xfrm>
            <a:off x="9923822" y="2448040"/>
            <a:ext cx="3534201" cy="622300"/>
            <a:chOff x="0" y="0"/>
            <a:chExt cx="4712267" cy="829733"/>
          </a:xfrm>
        </p:grpSpPr>
        <p:sp>
          <p:nvSpPr>
            <p:cNvPr id="4" name="TextBox 4"/>
            <p:cNvSpPr txBox="1"/>
            <p:nvPr/>
          </p:nvSpPr>
          <p:spPr>
            <a:xfrm>
              <a:off x="0" y="411480"/>
              <a:ext cx="2393002" cy="418253"/>
            </a:xfrm>
            <a:prstGeom prst="rect">
              <a:avLst/>
            </a:prstGeom>
          </p:spPr>
          <p:txBody>
            <a:bodyPr lIns="0" tIns="0" rIns="0" bIns="0" rtlCol="0" anchor="t">
              <a:spAutoFit/>
            </a:bodyPr>
            <a:lstStyle/>
            <a:p>
              <a:pPr algn="l">
                <a:lnSpc>
                  <a:spcPts val="2660"/>
                </a:lnSpc>
              </a:pPr>
              <a:r>
                <a:rPr lang="en-US" sz="19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14 x DI , 12 x DO</a:t>
              </a:r>
              <a:endParaRPr lang="en-US" sz="19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5" name="TextBox 5"/>
            <p:cNvSpPr txBox="1"/>
            <p:nvPr/>
          </p:nvSpPr>
          <p:spPr>
            <a:xfrm>
              <a:off x="0" y="-38100"/>
              <a:ext cx="4712267" cy="418253"/>
            </a:xfrm>
            <a:prstGeom prst="rect">
              <a:avLst/>
            </a:prstGeom>
          </p:spPr>
          <p:txBody>
            <a:bodyPr lIns="0" tIns="0" rIns="0" bIns="0" rtlCol="0" anchor="t">
              <a:spAutoFit/>
            </a:bodyPr>
            <a:lstStyle/>
            <a:p>
              <a:pPr algn="l">
                <a:lnSpc>
                  <a:spcPts val="2660"/>
                </a:lnSpc>
              </a:pPr>
              <a:r>
                <a:rPr lang="en-US" sz="1900">
                  <a:solidFill>
                    <a:srgbClr val="000000"/>
                  </a:solidFill>
                  <a:latin typeface="Poppins Bold" panose="00000800000000000000"/>
                  <a:ea typeface="Poppins Bold" panose="00000800000000000000"/>
                  <a:cs typeface="Poppins Bold" panose="00000800000000000000"/>
                  <a:sym typeface="Poppins Bold" panose="00000800000000000000"/>
                </a:rPr>
                <a:t>LX5V-1412MT (AN/DN)</a:t>
              </a:r>
              <a:endParaRPr lang="en-US" sz="190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grpSp>
      <p:grpSp>
        <p:nvGrpSpPr>
          <p:cNvPr id="6" name="Group 6"/>
          <p:cNvGrpSpPr/>
          <p:nvPr/>
        </p:nvGrpSpPr>
        <p:grpSpPr>
          <a:xfrm>
            <a:off x="9923822" y="3959340"/>
            <a:ext cx="3534201" cy="622300"/>
            <a:chOff x="0" y="0"/>
            <a:chExt cx="4712267" cy="829733"/>
          </a:xfrm>
        </p:grpSpPr>
        <p:sp>
          <p:nvSpPr>
            <p:cNvPr id="7" name="TextBox 7"/>
            <p:cNvSpPr txBox="1"/>
            <p:nvPr/>
          </p:nvSpPr>
          <p:spPr>
            <a:xfrm>
              <a:off x="0" y="411480"/>
              <a:ext cx="2393002" cy="418253"/>
            </a:xfrm>
            <a:prstGeom prst="rect">
              <a:avLst/>
            </a:prstGeom>
          </p:spPr>
          <p:txBody>
            <a:bodyPr lIns="0" tIns="0" rIns="0" bIns="0" rtlCol="0" anchor="t">
              <a:spAutoFit/>
            </a:bodyPr>
            <a:lstStyle/>
            <a:p>
              <a:pPr algn="l">
                <a:lnSpc>
                  <a:spcPts val="2660"/>
                </a:lnSpc>
              </a:pPr>
              <a:r>
                <a:rPr lang="en-US" sz="19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16 x DI , 16 x DO</a:t>
              </a:r>
              <a:endParaRPr lang="en-US" sz="19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8" name="TextBox 8"/>
            <p:cNvSpPr txBox="1"/>
            <p:nvPr/>
          </p:nvSpPr>
          <p:spPr>
            <a:xfrm>
              <a:off x="0" y="-38100"/>
              <a:ext cx="4712267" cy="418253"/>
            </a:xfrm>
            <a:prstGeom prst="rect">
              <a:avLst/>
            </a:prstGeom>
          </p:spPr>
          <p:txBody>
            <a:bodyPr lIns="0" tIns="0" rIns="0" bIns="0" rtlCol="0" anchor="t">
              <a:spAutoFit/>
            </a:bodyPr>
            <a:lstStyle/>
            <a:p>
              <a:pPr algn="l">
                <a:lnSpc>
                  <a:spcPts val="2660"/>
                </a:lnSpc>
              </a:pPr>
              <a:r>
                <a:rPr lang="en-US" sz="1900">
                  <a:solidFill>
                    <a:srgbClr val="000000"/>
                  </a:solidFill>
                  <a:latin typeface="Poppins Bold" panose="00000800000000000000"/>
                  <a:ea typeface="Poppins Bold" panose="00000800000000000000"/>
                  <a:cs typeface="Poppins Bold" panose="00000800000000000000"/>
                  <a:sym typeface="Poppins Bold" panose="00000800000000000000"/>
                </a:rPr>
                <a:t>LX5V-1616MT (AN/DN)</a:t>
              </a:r>
              <a:endParaRPr lang="en-US" sz="190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grpSp>
      <p:grpSp>
        <p:nvGrpSpPr>
          <p:cNvPr id="9" name="Group 9"/>
          <p:cNvGrpSpPr/>
          <p:nvPr/>
        </p:nvGrpSpPr>
        <p:grpSpPr>
          <a:xfrm>
            <a:off x="9923822" y="5470640"/>
            <a:ext cx="3534201" cy="622300"/>
            <a:chOff x="0" y="0"/>
            <a:chExt cx="4712267" cy="829733"/>
          </a:xfrm>
        </p:grpSpPr>
        <p:sp>
          <p:nvSpPr>
            <p:cNvPr id="10" name="TextBox 10"/>
            <p:cNvSpPr txBox="1"/>
            <p:nvPr/>
          </p:nvSpPr>
          <p:spPr>
            <a:xfrm>
              <a:off x="0" y="411480"/>
              <a:ext cx="2393002" cy="418253"/>
            </a:xfrm>
            <a:prstGeom prst="rect">
              <a:avLst/>
            </a:prstGeom>
          </p:spPr>
          <p:txBody>
            <a:bodyPr lIns="0" tIns="0" rIns="0" bIns="0" rtlCol="0" anchor="t">
              <a:spAutoFit/>
            </a:bodyPr>
            <a:lstStyle/>
            <a:p>
              <a:pPr algn="l">
                <a:lnSpc>
                  <a:spcPts val="2660"/>
                </a:lnSpc>
              </a:pPr>
              <a:r>
                <a:rPr lang="en-US" sz="19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24 x DI , 16 x DO</a:t>
              </a:r>
              <a:endParaRPr lang="en-US" sz="19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1" name="TextBox 11"/>
            <p:cNvSpPr txBox="1"/>
            <p:nvPr/>
          </p:nvSpPr>
          <p:spPr>
            <a:xfrm>
              <a:off x="0" y="-38100"/>
              <a:ext cx="4712267" cy="418253"/>
            </a:xfrm>
            <a:prstGeom prst="rect">
              <a:avLst/>
            </a:prstGeom>
          </p:spPr>
          <p:txBody>
            <a:bodyPr lIns="0" tIns="0" rIns="0" bIns="0" rtlCol="0" anchor="t">
              <a:spAutoFit/>
            </a:bodyPr>
            <a:lstStyle/>
            <a:p>
              <a:pPr algn="l">
                <a:lnSpc>
                  <a:spcPts val="2660"/>
                </a:lnSpc>
              </a:pPr>
              <a:r>
                <a:rPr lang="en-US" sz="1900">
                  <a:solidFill>
                    <a:srgbClr val="000000"/>
                  </a:solidFill>
                  <a:latin typeface="Poppins Bold" panose="00000800000000000000"/>
                  <a:ea typeface="Poppins Bold" panose="00000800000000000000"/>
                  <a:cs typeface="Poppins Bold" panose="00000800000000000000"/>
                  <a:sym typeface="Poppins Bold" panose="00000800000000000000"/>
                </a:rPr>
                <a:t>LX5V-2416MT (AN/DN)</a:t>
              </a:r>
              <a:endParaRPr lang="en-US" sz="190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grpSp>
      <p:grpSp>
        <p:nvGrpSpPr>
          <p:cNvPr id="12" name="Group 12"/>
          <p:cNvGrpSpPr/>
          <p:nvPr/>
        </p:nvGrpSpPr>
        <p:grpSpPr>
          <a:xfrm>
            <a:off x="9923822" y="6981940"/>
            <a:ext cx="3534201" cy="622300"/>
            <a:chOff x="0" y="0"/>
            <a:chExt cx="4712267" cy="829733"/>
          </a:xfrm>
        </p:grpSpPr>
        <p:sp>
          <p:nvSpPr>
            <p:cNvPr id="13" name="TextBox 13"/>
            <p:cNvSpPr txBox="1"/>
            <p:nvPr/>
          </p:nvSpPr>
          <p:spPr>
            <a:xfrm>
              <a:off x="0" y="411480"/>
              <a:ext cx="2393002" cy="418253"/>
            </a:xfrm>
            <a:prstGeom prst="rect">
              <a:avLst/>
            </a:prstGeom>
          </p:spPr>
          <p:txBody>
            <a:bodyPr lIns="0" tIns="0" rIns="0" bIns="0" rtlCol="0" anchor="t">
              <a:spAutoFit/>
            </a:bodyPr>
            <a:lstStyle/>
            <a:p>
              <a:pPr algn="l">
                <a:lnSpc>
                  <a:spcPts val="2660"/>
                </a:lnSpc>
              </a:pPr>
              <a:r>
                <a:rPr lang="en-US" sz="19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24 x DI , 24 x DO</a:t>
              </a:r>
              <a:endParaRPr lang="en-US" sz="19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4" name="TextBox 14"/>
            <p:cNvSpPr txBox="1"/>
            <p:nvPr/>
          </p:nvSpPr>
          <p:spPr>
            <a:xfrm>
              <a:off x="0" y="-38100"/>
              <a:ext cx="4712267" cy="418253"/>
            </a:xfrm>
            <a:prstGeom prst="rect">
              <a:avLst/>
            </a:prstGeom>
          </p:spPr>
          <p:txBody>
            <a:bodyPr lIns="0" tIns="0" rIns="0" bIns="0" rtlCol="0" anchor="t">
              <a:spAutoFit/>
            </a:bodyPr>
            <a:lstStyle/>
            <a:p>
              <a:pPr algn="l">
                <a:lnSpc>
                  <a:spcPts val="2660"/>
                </a:lnSpc>
              </a:pPr>
              <a:r>
                <a:rPr lang="en-US" sz="1900">
                  <a:solidFill>
                    <a:srgbClr val="000000"/>
                  </a:solidFill>
                  <a:latin typeface="Poppins Bold" panose="00000800000000000000"/>
                  <a:ea typeface="Poppins Bold" panose="00000800000000000000"/>
                  <a:cs typeface="Poppins Bold" panose="00000800000000000000"/>
                  <a:sym typeface="Poppins Bold" panose="00000800000000000000"/>
                </a:rPr>
                <a:t>LX5V-2424MT (AN/DN)</a:t>
              </a:r>
              <a:endParaRPr lang="en-US" sz="190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grpSp>
      <p:grpSp>
        <p:nvGrpSpPr>
          <p:cNvPr id="15" name="Group 15"/>
          <p:cNvGrpSpPr/>
          <p:nvPr/>
        </p:nvGrpSpPr>
        <p:grpSpPr>
          <a:xfrm>
            <a:off x="9923822" y="8493240"/>
            <a:ext cx="3534201" cy="622300"/>
            <a:chOff x="0" y="0"/>
            <a:chExt cx="4712267" cy="829733"/>
          </a:xfrm>
        </p:grpSpPr>
        <p:sp>
          <p:nvSpPr>
            <p:cNvPr id="16" name="TextBox 16"/>
            <p:cNvSpPr txBox="1"/>
            <p:nvPr/>
          </p:nvSpPr>
          <p:spPr>
            <a:xfrm>
              <a:off x="0" y="411480"/>
              <a:ext cx="2393002" cy="418253"/>
            </a:xfrm>
            <a:prstGeom prst="rect">
              <a:avLst/>
            </a:prstGeom>
          </p:spPr>
          <p:txBody>
            <a:bodyPr lIns="0" tIns="0" rIns="0" bIns="0" rtlCol="0" anchor="t">
              <a:spAutoFit/>
            </a:bodyPr>
            <a:lstStyle/>
            <a:p>
              <a:pPr algn="l">
                <a:lnSpc>
                  <a:spcPts val="2660"/>
                </a:lnSpc>
              </a:pPr>
              <a:r>
                <a:rPr lang="en-US" sz="19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36 x DI , 24 x DO</a:t>
              </a:r>
              <a:endParaRPr lang="en-US" sz="19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7" name="TextBox 17"/>
            <p:cNvSpPr txBox="1"/>
            <p:nvPr/>
          </p:nvSpPr>
          <p:spPr>
            <a:xfrm>
              <a:off x="0" y="-38100"/>
              <a:ext cx="4712267" cy="418253"/>
            </a:xfrm>
            <a:prstGeom prst="rect">
              <a:avLst/>
            </a:prstGeom>
          </p:spPr>
          <p:txBody>
            <a:bodyPr lIns="0" tIns="0" rIns="0" bIns="0" rtlCol="0" anchor="t">
              <a:spAutoFit/>
            </a:bodyPr>
            <a:lstStyle/>
            <a:p>
              <a:pPr algn="l">
                <a:lnSpc>
                  <a:spcPts val="2660"/>
                </a:lnSpc>
              </a:pPr>
              <a:r>
                <a:rPr lang="en-US" sz="1900">
                  <a:solidFill>
                    <a:srgbClr val="000000"/>
                  </a:solidFill>
                  <a:latin typeface="Poppins Bold" panose="00000800000000000000"/>
                  <a:ea typeface="Poppins Bold" panose="00000800000000000000"/>
                  <a:cs typeface="Poppins Bold" panose="00000800000000000000"/>
                  <a:sym typeface="Poppins Bold" panose="00000800000000000000"/>
                </a:rPr>
                <a:t>LX5V-3624MT (AN/DN)</a:t>
              </a:r>
              <a:endParaRPr lang="en-US" sz="190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grpSp>
      <p:sp>
        <p:nvSpPr>
          <p:cNvPr id="18" name="TextBox 18"/>
          <p:cNvSpPr txBox="1"/>
          <p:nvPr/>
        </p:nvSpPr>
        <p:spPr>
          <a:xfrm>
            <a:off x="1028700" y="2153082"/>
            <a:ext cx="8115300" cy="323215"/>
          </a:xfrm>
          <a:prstGeom prst="rect">
            <a:avLst/>
          </a:prstGeom>
        </p:spPr>
        <p:txBody>
          <a:bodyPr lIns="0" tIns="0" rIns="0" bIns="0" rtlCol="0" anchor="t">
            <a:spAutoFit/>
          </a:bodyPr>
          <a:lstStyle/>
          <a:p>
            <a:pPr algn="l">
              <a:lnSpc>
                <a:spcPts val="2660"/>
              </a:lnSpc>
            </a:pPr>
            <a:r>
              <a:rPr lang="en-US" sz="1900" spc="273">
                <a:solidFill>
                  <a:srgbClr val="2E2E2E"/>
                </a:solidFill>
                <a:latin typeface="Poppins Bold" panose="00000800000000000000"/>
                <a:ea typeface="Poppins Bold" panose="00000800000000000000"/>
                <a:cs typeface="Poppins Bold" panose="00000800000000000000"/>
                <a:sym typeface="Poppins Bold" panose="00000800000000000000"/>
              </a:rPr>
              <a:t>PLC MODEL</a:t>
            </a:r>
            <a:endParaRPr lang="en-US" sz="1900" spc="273">
              <a:solidFill>
                <a:srgbClr val="2E2E2E"/>
              </a:solidFill>
              <a:latin typeface="Poppins Bold" panose="00000800000000000000"/>
              <a:ea typeface="Poppins Bold" panose="00000800000000000000"/>
              <a:cs typeface="Poppins Bold" panose="00000800000000000000"/>
              <a:sym typeface="Poppins Bold" panose="00000800000000000000"/>
            </a:endParaRPr>
          </a:p>
        </p:txBody>
      </p:sp>
      <p:grpSp>
        <p:nvGrpSpPr>
          <p:cNvPr id="19" name="Group 19"/>
          <p:cNvGrpSpPr/>
          <p:nvPr/>
        </p:nvGrpSpPr>
        <p:grpSpPr>
          <a:xfrm>
            <a:off x="1677242" y="-49885"/>
            <a:ext cx="885763" cy="1078585"/>
            <a:chOff x="0" y="0"/>
            <a:chExt cx="2771140" cy="3374390"/>
          </a:xfrm>
        </p:grpSpPr>
        <p:sp>
          <p:nvSpPr>
            <p:cNvPr id="20" name="Freeform 20"/>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0C9898"/>
            </a:solidFill>
          </p:spPr>
        </p:sp>
      </p:grpSp>
      <p:sp>
        <p:nvSpPr>
          <p:cNvPr id="21" name="Freeform 21"/>
          <p:cNvSpPr/>
          <p:nvPr/>
        </p:nvSpPr>
        <p:spPr>
          <a:xfrm>
            <a:off x="15036909" y="617558"/>
            <a:ext cx="2222391" cy="411142"/>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1"/>
            <a:stretch>
              <a:fillRect/>
            </a:stretch>
          </a:blipFill>
        </p:spPr>
      </p:sp>
      <p:sp>
        <p:nvSpPr>
          <p:cNvPr id="22" name="Freeform 22"/>
          <p:cNvSpPr/>
          <p:nvPr/>
        </p:nvSpPr>
        <p:spPr>
          <a:xfrm>
            <a:off x="1028700" y="3847913"/>
            <a:ext cx="7212263" cy="5267627"/>
          </a:xfrm>
          <a:custGeom>
            <a:avLst/>
            <a:gdLst/>
            <a:ahLst/>
            <a:cxnLst/>
            <a:rect l="l" t="t" r="r" b="b"/>
            <a:pathLst>
              <a:path w="7212263" h="5267627">
                <a:moveTo>
                  <a:pt x="0" y="0"/>
                </a:moveTo>
                <a:lnTo>
                  <a:pt x="7212263" y="0"/>
                </a:lnTo>
                <a:lnTo>
                  <a:pt x="7212263" y="5267627"/>
                </a:lnTo>
                <a:lnTo>
                  <a:pt x="0" y="5267627"/>
                </a:lnTo>
                <a:lnTo>
                  <a:pt x="0" y="0"/>
                </a:lnTo>
                <a:close/>
              </a:path>
            </a:pathLst>
          </a:custGeom>
          <a:blipFill>
            <a:blip r:embed="rId2"/>
            <a:stretch>
              <a:fillRect l="-38736" t="-29818" r="-61059" b="-23372"/>
            </a:stretch>
          </a:blipFill>
        </p:spPr>
      </p:sp>
      <p:grpSp>
        <p:nvGrpSpPr>
          <p:cNvPr id="23" name="Group 23"/>
          <p:cNvGrpSpPr/>
          <p:nvPr/>
        </p:nvGrpSpPr>
        <p:grpSpPr>
          <a:xfrm>
            <a:off x="9562137" y="2448040"/>
            <a:ext cx="61787" cy="6667500"/>
            <a:chOff x="0" y="0"/>
            <a:chExt cx="16273" cy="1756049"/>
          </a:xfrm>
        </p:grpSpPr>
        <p:sp>
          <p:nvSpPr>
            <p:cNvPr id="24" name="Freeform 24"/>
            <p:cNvSpPr/>
            <p:nvPr/>
          </p:nvSpPr>
          <p:spPr>
            <a:xfrm>
              <a:off x="0" y="0"/>
              <a:ext cx="16273" cy="1756049"/>
            </a:xfrm>
            <a:custGeom>
              <a:avLst/>
              <a:gdLst/>
              <a:ahLst/>
              <a:cxnLst/>
              <a:rect l="l" t="t" r="r" b="b"/>
              <a:pathLst>
                <a:path w="16273" h="1756049">
                  <a:moveTo>
                    <a:pt x="0" y="0"/>
                  </a:moveTo>
                  <a:lnTo>
                    <a:pt x="16273" y="0"/>
                  </a:lnTo>
                  <a:lnTo>
                    <a:pt x="16273" y="1756049"/>
                  </a:lnTo>
                  <a:lnTo>
                    <a:pt x="0" y="1756049"/>
                  </a:lnTo>
                  <a:close/>
                </a:path>
              </a:pathLst>
            </a:custGeom>
            <a:solidFill>
              <a:srgbClr val="0C9898"/>
            </a:solidFill>
          </p:spPr>
        </p:sp>
        <p:sp>
          <p:nvSpPr>
            <p:cNvPr id="25" name="TextBox 25"/>
            <p:cNvSpPr txBox="1"/>
            <p:nvPr/>
          </p:nvSpPr>
          <p:spPr>
            <a:xfrm>
              <a:off x="0" y="-66675"/>
              <a:ext cx="16273" cy="1822724"/>
            </a:xfrm>
            <a:prstGeom prst="rect">
              <a:avLst/>
            </a:prstGeom>
          </p:spPr>
          <p:txBody>
            <a:bodyPr lIns="50800" tIns="50800" rIns="50800" bIns="50800" rtlCol="0" anchor="ctr"/>
            <a:lstStyle/>
            <a:p>
              <a:pPr algn="ctr">
                <a:lnSpc>
                  <a:spcPts val="3080"/>
                </a:lnSpc>
              </a:p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657986" y="1964030"/>
            <a:ext cx="61787" cy="4417134"/>
            <a:chOff x="0" y="0"/>
            <a:chExt cx="16273" cy="1163360"/>
          </a:xfrm>
        </p:grpSpPr>
        <p:sp>
          <p:nvSpPr>
            <p:cNvPr id="3" name="Freeform 3"/>
            <p:cNvSpPr/>
            <p:nvPr/>
          </p:nvSpPr>
          <p:spPr>
            <a:xfrm>
              <a:off x="0" y="0"/>
              <a:ext cx="16273" cy="1163360"/>
            </a:xfrm>
            <a:custGeom>
              <a:avLst/>
              <a:gdLst/>
              <a:ahLst/>
              <a:cxnLst/>
              <a:rect l="l" t="t" r="r" b="b"/>
              <a:pathLst>
                <a:path w="16273" h="1163360">
                  <a:moveTo>
                    <a:pt x="0" y="0"/>
                  </a:moveTo>
                  <a:lnTo>
                    <a:pt x="16273" y="0"/>
                  </a:lnTo>
                  <a:lnTo>
                    <a:pt x="16273" y="1163360"/>
                  </a:lnTo>
                  <a:lnTo>
                    <a:pt x="0" y="1163360"/>
                  </a:lnTo>
                  <a:close/>
                </a:path>
              </a:pathLst>
            </a:custGeom>
            <a:solidFill>
              <a:srgbClr val="858C8B"/>
            </a:solidFill>
          </p:spPr>
        </p:sp>
        <p:sp>
          <p:nvSpPr>
            <p:cNvPr id="4" name="TextBox 4"/>
            <p:cNvSpPr txBox="1"/>
            <p:nvPr/>
          </p:nvSpPr>
          <p:spPr>
            <a:xfrm>
              <a:off x="0" y="-66675"/>
              <a:ext cx="16273" cy="1230035"/>
            </a:xfrm>
            <a:prstGeom prst="rect">
              <a:avLst/>
            </a:prstGeom>
          </p:spPr>
          <p:txBody>
            <a:bodyPr lIns="50800" tIns="50800" rIns="50800" bIns="50800" rtlCol="0" anchor="ctr"/>
            <a:lstStyle/>
            <a:p>
              <a:pPr algn="ctr">
                <a:lnSpc>
                  <a:spcPts val="3080"/>
                </a:lnSpc>
              </a:pPr>
            </a:p>
          </p:txBody>
        </p:sp>
      </p:grpSp>
      <p:sp>
        <p:nvSpPr>
          <p:cNvPr id="5" name="Freeform 5"/>
          <p:cNvSpPr/>
          <p:nvPr/>
        </p:nvSpPr>
        <p:spPr>
          <a:xfrm>
            <a:off x="826203" y="3600987"/>
            <a:ext cx="10006471" cy="5433425"/>
          </a:xfrm>
          <a:custGeom>
            <a:avLst/>
            <a:gdLst/>
            <a:ahLst/>
            <a:cxnLst/>
            <a:rect l="l" t="t" r="r" b="b"/>
            <a:pathLst>
              <a:path w="10006471" h="5433425">
                <a:moveTo>
                  <a:pt x="0" y="0"/>
                </a:moveTo>
                <a:lnTo>
                  <a:pt x="10006472" y="0"/>
                </a:lnTo>
                <a:lnTo>
                  <a:pt x="10006472" y="5433425"/>
                </a:lnTo>
                <a:lnTo>
                  <a:pt x="0" y="5433425"/>
                </a:lnTo>
                <a:lnTo>
                  <a:pt x="0" y="0"/>
                </a:lnTo>
                <a:close/>
              </a:path>
            </a:pathLst>
          </a:custGeom>
          <a:blipFill>
            <a:blip r:embed="rId1"/>
            <a:stretch>
              <a:fillRect/>
            </a:stretch>
          </a:blipFill>
        </p:spPr>
      </p:sp>
      <p:grpSp>
        <p:nvGrpSpPr>
          <p:cNvPr id="6" name="Group 6"/>
          <p:cNvGrpSpPr/>
          <p:nvPr/>
        </p:nvGrpSpPr>
        <p:grpSpPr>
          <a:xfrm>
            <a:off x="1677242" y="-49885"/>
            <a:ext cx="885763" cy="1078585"/>
            <a:chOff x="0" y="0"/>
            <a:chExt cx="2771140" cy="3374390"/>
          </a:xfrm>
        </p:grpSpPr>
        <p:sp>
          <p:nvSpPr>
            <p:cNvPr id="7" name="Freeform 7"/>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0C9898"/>
            </a:solidFill>
          </p:spPr>
        </p:sp>
      </p:grpSp>
      <p:sp>
        <p:nvSpPr>
          <p:cNvPr id="8" name="Freeform 8"/>
          <p:cNvSpPr/>
          <p:nvPr/>
        </p:nvSpPr>
        <p:spPr>
          <a:xfrm>
            <a:off x="15036909" y="617558"/>
            <a:ext cx="2222391" cy="411142"/>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2"/>
            <a:stretch>
              <a:fillRect/>
            </a:stretch>
          </a:blipFill>
        </p:spPr>
      </p:sp>
      <p:pic>
        <p:nvPicPr>
          <p:cNvPr id="9" name="Picture 9"/>
          <p:cNvPicPr>
            <a:picLocks noChangeAspect="1"/>
          </p:cNvPicPr>
          <p:nvPr/>
        </p:nvPicPr>
        <p:blipFill>
          <a:blip r:embed="rId3"/>
          <a:stretch>
            <a:fillRect/>
          </a:stretch>
        </p:blipFill>
        <p:spPr>
          <a:xfrm>
            <a:off x="11354106" y="7538470"/>
            <a:ext cx="1908293" cy="1908293"/>
          </a:xfrm>
          <a:prstGeom prst="rect">
            <a:avLst/>
          </a:prstGeom>
        </p:spPr>
      </p:pic>
      <p:pic>
        <p:nvPicPr>
          <p:cNvPr id="10" name="Picture 10"/>
          <p:cNvPicPr>
            <a:picLocks noChangeAspect="1"/>
          </p:cNvPicPr>
          <p:nvPr/>
        </p:nvPicPr>
        <p:blipFill>
          <a:blip r:embed="rId4"/>
          <a:stretch>
            <a:fillRect/>
          </a:stretch>
        </p:blipFill>
        <p:spPr>
          <a:xfrm>
            <a:off x="13624843" y="7538470"/>
            <a:ext cx="1908293" cy="1908293"/>
          </a:xfrm>
          <a:prstGeom prst="rect">
            <a:avLst/>
          </a:prstGeom>
        </p:spPr>
      </p:pic>
      <p:pic>
        <p:nvPicPr>
          <p:cNvPr id="11" name="Picture 11"/>
          <p:cNvPicPr>
            <a:picLocks noChangeAspect="1"/>
          </p:cNvPicPr>
          <p:nvPr/>
        </p:nvPicPr>
        <p:blipFill>
          <a:blip r:embed="rId5"/>
          <a:stretch>
            <a:fillRect/>
          </a:stretch>
        </p:blipFill>
        <p:spPr>
          <a:xfrm>
            <a:off x="15895579" y="7538470"/>
            <a:ext cx="1908293" cy="1908293"/>
          </a:xfrm>
          <a:prstGeom prst="rect">
            <a:avLst/>
          </a:prstGeom>
        </p:spPr>
      </p:pic>
      <p:sp>
        <p:nvSpPr>
          <p:cNvPr id="12" name="Freeform 12"/>
          <p:cNvSpPr/>
          <p:nvPr/>
        </p:nvSpPr>
        <p:spPr>
          <a:xfrm>
            <a:off x="5317834" y="5997362"/>
            <a:ext cx="1229643" cy="1201697"/>
          </a:xfrm>
          <a:custGeom>
            <a:avLst/>
            <a:gdLst/>
            <a:ahLst/>
            <a:cxnLst/>
            <a:rect l="l" t="t" r="r" b="b"/>
            <a:pathLst>
              <a:path w="1229643" h="1201697">
                <a:moveTo>
                  <a:pt x="0" y="0"/>
                </a:moveTo>
                <a:lnTo>
                  <a:pt x="1229643" y="0"/>
                </a:lnTo>
                <a:lnTo>
                  <a:pt x="1229643" y="1201697"/>
                </a:lnTo>
                <a:lnTo>
                  <a:pt x="0" y="1201697"/>
                </a:lnTo>
                <a:lnTo>
                  <a:pt x="0" y="0"/>
                </a:lnTo>
                <a:close/>
              </a:path>
            </a:pathLst>
          </a:custGeom>
          <a:blipFill>
            <a:blip r:embed="rId6"/>
            <a:stretch>
              <a:fillRect/>
            </a:stretch>
          </a:blipFill>
        </p:spPr>
      </p:sp>
      <p:sp>
        <p:nvSpPr>
          <p:cNvPr id="13" name="TextBox 13"/>
          <p:cNvSpPr txBox="1"/>
          <p:nvPr/>
        </p:nvSpPr>
        <p:spPr>
          <a:xfrm>
            <a:off x="800100" y="2333422"/>
            <a:ext cx="6552785" cy="1024261"/>
          </a:xfrm>
          <a:prstGeom prst="rect">
            <a:avLst/>
          </a:prstGeom>
        </p:spPr>
        <p:txBody>
          <a:bodyPr lIns="0" tIns="0" rIns="0" bIns="0" rtlCol="0" anchor="t">
            <a:spAutoFit/>
          </a:bodyPr>
          <a:lstStyle/>
          <a:p>
            <a:pPr algn="l">
              <a:lnSpc>
                <a:spcPts val="7700"/>
              </a:lnSpc>
            </a:pPr>
            <a:r>
              <a:rPr lang="en-US" sz="7700" spc="-385">
                <a:solidFill>
                  <a:srgbClr val="000000"/>
                </a:solidFill>
                <a:latin typeface="Poppins Bold" panose="00000800000000000000"/>
                <a:ea typeface="Poppins Bold" panose="00000800000000000000"/>
                <a:cs typeface="Poppins Bold" panose="00000800000000000000"/>
                <a:sym typeface="Poppins Bold" panose="00000800000000000000"/>
              </a:rPr>
              <a:t>PLC Editor 2</a:t>
            </a:r>
            <a:endParaRPr lang="en-US" sz="7700" spc="-385">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14" name="TextBox 14"/>
          <p:cNvSpPr txBox="1"/>
          <p:nvPr/>
        </p:nvSpPr>
        <p:spPr>
          <a:xfrm>
            <a:off x="800100" y="1772082"/>
            <a:ext cx="8115300" cy="323215"/>
          </a:xfrm>
          <a:prstGeom prst="rect">
            <a:avLst/>
          </a:prstGeom>
        </p:spPr>
        <p:txBody>
          <a:bodyPr lIns="0" tIns="0" rIns="0" bIns="0" rtlCol="0" anchor="t">
            <a:spAutoFit/>
          </a:bodyPr>
          <a:lstStyle/>
          <a:p>
            <a:pPr algn="l">
              <a:lnSpc>
                <a:spcPts val="2660"/>
              </a:lnSpc>
            </a:pPr>
            <a:r>
              <a:rPr lang="en-US" sz="1900" spc="273">
                <a:solidFill>
                  <a:srgbClr val="2E2E2E"/>
                </a:solidFill>
                <a:latin typeface="Poppins Bold" panose="00000800000000000000"/>
                <a:ea typeface="Poppins Bold" panose="00000800000000000000"/>
                <a:cs typeface="Poppins Bold" panose="00000800000000000000"/>
                <a:sym typeface="Poppins Bold" panose="00000800000000000000"/>
              </a:rPr>
              <a:t>LX5/LX6V/LX6S SOFTWARE</a:t>
            </a:r>
            <a:endParaRPr lang="en-US" sz="1900" spc="273">
              <a:solidFill>
                <a:srgbClr val="2E2E2E"/>
              </a:solidFill>
              <a:latin typeface="Poppins Bold" panose="00000800000000000000"/>
              <a:ea typeface="Poppins Bold" panose="00000800000000000000"/>
              <a:cs typeface="Poppins Bold" panose="00000800000000000000"/>
              <a:sym typeface="Poppins Bold" panose="00000800000000000000"/>
            </a:endParaRPr>
          </a:p>
        </p:txBody>
      </p:sp>
      <p:sp>
        <p:nvSpPr>
          <p:cNvPr id="15" name="TextBox 15"/>
          <p:cNvSpPr txBox="1"/>
          <p:nvPr/>
        </p:nvSpPr>
        <p:spPr>
          <a:xfrm>
            <a:off x="13019671" y="2263115"/>
            <a:ext cx="3304720" cy="324063"/>
          </a:xfrm>
          <a:prstGeom prst="rect">
            <a:avLst/>
          </a:prstGeom>
        </p:spPr>
        <p:txBody>
          <a:bodyPr wrap="square" lIns="0" tIns="0" rIns="0" bIns="0" rtlCol="0" anchor="t">
            <a:spAutoFit/>
          </a:bodyPr>
          <a:lstStyle/>
          <a:p>
            <a:pPr algn="l">
              <a:lnSpc>
                <a:spcPts val="2660"/>
              </a:lnSpc>
            </a:pPr>
            <a:r>
              <a:rPr lang="en-US" sz="19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Easy to start and programming</a:t>
            </a:r>
            <a:endParaRPr lang="en-US" sz="19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6" name="TextBox 16"/>
          <p:cNvSpPr txBox="1"/>
          <p:nvPr/>
        </p:nvSpPr>
        <p:spPr>
          <a:xfrm>
            <a:off x="13004567" y="3845580"/>
            <a:ext cx="2899833" cy="656590"/>
          </a:xfrm>
          <a:prstGeom prst="rect">
            <a:avLst/>
          </a:prstGeom>
        </p:spPr>
        <p:txBody>
          <a:bodyPr lIns="0" tIns="0" rIns="0" bIns="0" rtlCol="0" anchor="t">
            <a:spAutoFit/>
          </a:bodyPr>
          <a:lstStyle/>
          <a:p>
            <a:pPr algn="l">
              <a:lnSpc>
                <a:spcPts val="2660"/>
              </a:lnSpc>
            </a:pPr>
            <a:r>
              <a:rPr lang="en-US" sz="19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Nice design interface</a:t>
            </a:r>
            <a:endParaRPr lang="en-US" sz="19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a:lnSpc>
                <a:spcPts val="2660"/>
              </a:lnSpc>
            </a:pPr>
            <a:r>
              <a:rPr lang="en-US" sz="19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User friendly</a:t>
            </a:r>
            <a:endParaRPr lang="en-US" sz="19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7" name="TextBox 17"/>
          <p:cNvSpPr txBox="1"/>
          <p:nvPr/>
        </p:nvSpPr>
        <p:spPr>
          <a:xfrm>
            <a:off x="12931514" y="5428044"/>
            <a:ext cx="3918211" cy="989965"/>
          </a:xfrm>
          <a:prstGeom prst="rect">
            <a:avLst/>
          </a:prstGeom>
        </p:spPr>
        <p:txBody>
          <a:bodyPr lIns="0" tIns="0" rIns="0" bIns="0" rtlCol="0" anchor="t">
            <a:spAutoFit/>
          </a:bodyPr>
          <a:lstStyle/>
          <a:p>
            <a:pPr algn="l">
              <a:lnSpc>
                <a:spcPts val="2660"/>
              </a:lnSpc>
            </a:pPr>
            <a:r>
              <a:rPr lang="en-US" sz="19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Easy configuration network</a:t>
            </a:r>
            <a:endParaRPr lang="en-US" sz="19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a:lnSpc>
                <a:spcPts val="2660"/>
              </a:lnSpc>
            </a:pPr>
            <a:r>
              <a:rPr lang="en-US" sz="19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User interface configuration</a:t>
            </a:r>
            <a:endParaRPr lang="en-US" sz="19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a:lnSpc>
                <a:spcPts val="2660"/>
              </a:lnSpc>
            </a:pPr>
            <a:r>
              <a:rPr lang="en-US" sz="19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EtherCAT / Ethernet config support</a:t>
            </a:r>
            <a:endParaRPr lang="en-US" sz="19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8" name="TextBox 18"/>
          <p:cNvSpPr txBox="1"/>
          <p:nvPr/>
        </p:nvSpPr>
        <p:spPr>
          <a:xfrm>
            <a:off x="13019671" y="1925930"/>
            <a:ext cx="1794751" cy="323215"/>
          </a:xfrm>
          <a:prstGeom prst="rect">
            <a:avLst/>
          </a:prstGeom>
        </p:spPr>
        <p:txBody>
          <a:bodyPr lIns="0" tIns="0" rIns="0" bIns="0" rtlCol="0" anchor="t">
            <a:spAutoFit/>
          </a:bodyPr>
          <a:lstStyle/>
          <a:p>
            <a:pPr algn="l">
              <a:lnSpc>
                <a:spcPts val="2660"/>
              </a:lnSpc>
            </a:pPr>
            <a:r>
              <a:rPr lang="en-US" sz="1900">
                <a:solidFill>
                  <a:srgbClr val="000000"/>
                </a:solidFill>
                <a:latin typeface="Poppins Bold" panose="00000800000000000000"/>
                <a:ea typeface="Poppins Bold" panose="00000800000000000000"/>
                <a:cs typeface="Poppins Bold" panose="00000800000000000000"/>
                <a:sym typeface="Poppins Bold" panose="00000800000000000000"/>
              </a:rPr>
              <a:t>Programming</a:t>
            </a:r>
            <a:endParaRPr lang="en-US" sz="190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19" name="TextBox 19"/>
          <p:cNvSpPr txBox="1"/>
          <p:nvPr/>
        </p:nvSpPr>
        <p:spPr>
          <a:xfrm>
            <a:off x="13004567" y="3508395"/>
            <a:ext cx="3443398" cy="323215"/>
          </a:xfrm>
          <a:prstGeom prst="rect">
            <a:avLst/>
          </a:prstGeom>
        </p:spPr>
        <p:txBody>
          <a:bodyPr lIns="0" tIns="0" rIns="0" bIns="0" rtlCol="0" anchor="t">
            <a:spAutoFit/>
          </a:bodyPr>
          <a:lstStyle/>
          <a:p>
            <a:pPr algn="l">
              <a:lnSpc>
                <a:spcPts val="2660"/>
              </a:lnSpc>
            </a:pPr>
            <a:r>
              <a:rPr lang="en-US" sz="1900">
                <a:solidFill>
                  <a:srgbClr val="000000"/>
                </a:solidFill>
                <a:latin typeface="Poppins Bold" panose="00000800000000000000"/>
                <a:ea typeface="Poppins Bold" panose="00000800000000000000"/>
                <a:cs typeface="Poppins Bold" panose="00000800000000000000"/>
                <a:sym typeface="Poppins Bold" panose="00000800000000000000"/>
              </a:rPr>
              <a:t>New design UI interface</a:t>
            </a:r>
            <a:endParaRPr lang="en-US" sz="190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20" name="TextBox 20"/>
          <p:cNvSpPr txBox="1"/>
          <p:nvPr/>
        </p:nvSpPr>
        <p:spPr>
          <a:xfrm>
            <a:off x="12931514" y="5090859"/>
            <a:ext cx="1794751" cy="323215"/>
          </a:xfrm>
          <a:prstGeom prst="rect">
            <a:avLst/>
          </a:prstGeom>
        </p:spPr>
        <p:txBody>
          <a:bodyPr lIns="0" tIns="0" rIns="0" bIns="0" rtlCol="0" anchor="t">
            <a:spAutoFit/>
          </a:bodyPr>
          <a:lstStyle/>
          <a:p>
            <a:pPr algn="l">
              <a:lnSpc>
                <a:spcPts val="2660"/>
              </a:lnSpc>
            </a:pPr>
            <a:r>
              <a:rPr lang="en-US" sz="1900">
                <a:solidFill>
                  <a:srgbClr val="000000"/>
                </a:solidFill>
                <a:latin typeface="Poppins Bold" panose="00000800000000000000"/>
                <a:ea typeface="Poppins Bold" panose="00000800000000000000"/>
                <a:cs typeface="Poppins Bold" panose="00000800000000000000"/>
                <a:sym typeface="Poppins Bold" panose="00000800000000000000"/>
              </a:rPr>
              <a:t>Configuration</a:t>
            </a:r>
            <a:endParaRPr lang="en-US" sz="190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21" name="TextBox 21"/>
          <p:cNvSpPr txBox="1"/>
          <p:nvPr/>
        </p:nvSpPr>
        <p:spPr>
          <a:xfrm>
            <a:off x="11908053" y="8211628"/>
            <a:ext cx="800398" cy="504825"/>
          </a:xfrm>
          <a:prstGeom prst="rect">
            <a:avLst/>
          </a:prstGeom>
        </p:spPr>
        <p:txBody>
          <a:bodyPr lIns="0" tIns="0" rIns="0" bIns="0" rtlCol="0" anchor="t">
            <a:spAutoFit/>
          </a:bodyPr>
          <a:lstStyle/>
          <a:p>
            <a:pPr algn="ctr">
              <a:lnSpc>
                <a:spcPts val="4200"/>
              </a:lnSpc>
            </a:pPr>
            <a:r>
              <a:rPr lang="en-US" sz="3000">
                <a:solidFill>
                  <a:srgbClr val="000000"/>
                </a:solidFill>
                <a:latin typeface="Poppins Bold" panose="00000800000000000000"/>
                <a:ea typeface="Poppins Bold" panose="00000800000000000000"/>
                <a:cs typeface="Poppins Bold" panose="00000800000000000000"/>
                <a:sym typeface="Poppins Bold" panose="00000800000000000000"/>
              </a:rPr>
              <a:t>95%</a:t>
            </a:r>
            <a:endParaRPr lang="en-US" sz="300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22" name="TextBox 22"/>
          <p:cNvSpPr txBox="1"/>
          <p:nvPr/>
        </p:nvSpPr>
        <p:spPr>
          <a:xfrm>
            <a:off x="14178790" y="8211628"/>
            <a:ext cx="800398" cy="504825"/>
          </a:xfrm>
          <a:prstGeom prst="rect">
            <a:avLst/>
          </a:prstGeom>
        </p:spPr>
        <p:txBody>
          <a:bodyPr lIns="0" tIns="0" rIns="0" bIns="0" rtlCol="0" anchor="t">
            <a:spAutoFit/>
          </a:bodyPr>
          <a:lstStyle/>
          <a:p>
            <a:pPr algn="ctr">
              <a:lnSpc>
                <a:spcPts val="4200"/>
              </a:lnSpc>
            </a:pPr>
            <a:r>
              <a:rPr lang="en-US" sz="3000">
                <a:solidFill>
                  <a:srgbClr val="000000"/>
                </a:solidFill>
                <a:latin typeface="Poppins Bold" panose="00000800000000000000"/>
                <a:ea typeface="Poppins Bold" panose="00000800000000000000"/>
                <a:cs typeface="Poppins Bold" panose="00000800000000000000"/>
                <a:sym typeface="Poppins Bold" panose="00000800000000000000"/>
              </a:rPr>
              <a:t>95%</a:t>
            </a:r>
            <a:endParaRPr lang="en-US" sz="300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23" name="TextBox 23"/>
          <p:cNvSpPr txBox="1"/>
          <p:nvPr/>
        </p:nvSpPr>
        <p:spPr>
          <a:xfrm>
            <a:off x="16449526" y="8211628"/>
            <a:ext cx="800398" cy="504825"/>
          </a:xfrm>
          <a:prstGeom prst="rect">
            <a:avLst/>
          </a:prstGeom>
        </p:spPr>
        <p:txBody>
          <a:bodyPr lIns="0" tIns="0" rIns="0" bIns="0" rtlCol="0" anchor="t">
            <a:spAutoFit/>
          </a:bodyPr>
          <a:lstStyle/>
          <a:p>
            <a:pPr algn="ctr">
              <a:lnSpc>
                <a:spcPts val="4200"/>
              </a:lnSpc>
            </a:pPr>
            <a:r>
              <a:rPr lang="en-US" sz="3000">
                <a:solidFill>
                  <a:srgbClr val="000000"/>
                </a:solidFill>
                <a:latin typeface="Poppins Bold" panose="00000800000000000000"/>
                <a:ea typeface="Poppins Bold" panose="00000800000000000000"/>
                <a:cs typeface="Poppins Bold" panose="00000800000000000000"/>
                <a:sym typeface="Poppins Bold" panose="00000800000000000000"/>
              </a:rPr>
              <a:t>95%</a:t>
            </a:r>
            <a:endParaRPr lang="en-US" sz="300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24" name="TextBox 24"/>
          <p:cNvSpPr txBox="1"/>
          <p:nvPr/>
        </p:nvSpPr>
        <p:spPr>
          <a:xfrm>
            <a:off x="11289875" y="7141909"/>
            <a:ext cx="2036755" cy="346709"/>
          </a:xfrm>
          <a:prstGeom prst="rect">
            <a:avLst/>
          </a:prstGeom>
        </p:spPr>
        <p:txBody>
          <a:bodyPr lIns="0" tIns="0" rIns="0" bIns="0" rtlCol="0" anchor="t">
            <a:spAutoFit/>
          </a:bodyPr>
          <a:lstStyle/>
          <a:p>
            <a:pPr algn="ctr">
              <a:lnSpc>
                <a:spcPts val="2850"/>
              </a:lnSpc>
            </a:pPr>
            <a:r>
              <a:rPr lang="en-US" sz="1900">
                <a:solidFill>
                  <a:srgbClr val="000000"/>
                </a:solidFill>
                <a:latin typeface="Poppins Bold" panose="00000800000000000000"/>
                <a:ea typeface="Poppins Bold" panose="00000800000000000000"/>
                <a:cs typeface="Poppins Bold" panose="00000800000000000000"/>
                <a:sym typeface="Poppins Bold" panose="00000800000000000000"/>
              </a:rPr>
              <a:t>Performance</a:t>
            </a:r>
            <a:endParaRPr lang="en-US" sz="190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25" name="TextBox 25"/>
          <p:cNvSpPr txBox="1"/>
          <p:nvPr/>
        </p:nvSpPr>
        <p:spPr>
          <a:xfrm>
            <a:off x="13560611" y="7141909"/>
            <a:ext cx="2036755" cy="346709"/>
          </a:xfrm>
          <a:prstGeom prst="rect">
            <a:avLst/>
          </a:prstGeom>
        </p:spPr>
        <p:txBody>
          <a:bodyPr lIns="0" tIns="0" rIns="0" bIns="0" rtlCol="0" anchor="t">
            <a:spAutoFit/>
          </a:bodyPr>
          <a:lstStyle/>
          <a:p>
            <a:pPr algn="ctr">
              <a:lnSpc>
                <a:spcPts val="2850"/>
              </a:lnSpc>
            </a:pPr>
            <a:r>
              <a:rPr lang="en-US" sz="1900">
                <a:solidFill>
                  <a:srgbClr val="000000"/>
                </a:solidFill>
                <a:latin typeface="Poppins Bold" panose="00000800000000000000"/>
                <a:ea typeface="Poppins Bold" panose="00000800000000000000"/>
                <a:cs typeface="Poppins Bold" panose="00000800000000000000"/>
                <a:sym typeface="Poppins Bold" panose="00000800000000000000"/>
              </a:rPr>
              <a:t>Learning curve</a:t>
            </a:r>
            <a:endParaRPr lang="en-US" sz="190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26" name="TextBox 26"/>
          <p:cNvSpPr txBox="1"/>
          <p:nvPr/>
        </p:nvSpPr>
        <p:spPr>
          <a:xfrm>
            <a:off x="15831348" y="7141909"/>
            <a:ext cx="2036755" cy="346709"/>
          </a:xfrm>
          <a:prstGeom prst="rect">
            <a:avLst/>
          </a:prstGeom>
        </p:spPr>
        <p:txBody>
          <a:bodyPr lIns="0" tIns="0" rIns="0" bIns="0" rtlCol="0" anchor="t">
            <a:spAutoFit/>
          </a:bodyPr>
          <a:lstStyle/>
          <a:p>
            <a:pPr algn="ctr">
              <a:lnSpc>
                <a:spcPts val="2850"/>
              </a:lnSpc>
            </a:pPr>
            <a:r>
              <a:rPr lang="en-US" sz="1900">
                <a:solidFill>
                  <a:srgbClr val="000000"/>
                </a:solidFill>
                <a:latin typeface="Poppins Bold" panose="00000800000000000000"/>
                <a:ea typeface="Poppins Bold" panose="00000800000000000000"/>
                <a:cs typeface="Poppins Bold" panose="00000800000000000000"/>
                <a:sym typeface="Poppins Bold" panose="00000800000000000000"/>
              </a:rPr>
              <a:t>UI / Interface</a:t>
            </a:r>
            <a:endParaRPr lang="en-US" sz="190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C9898"/>
        </a:solidFill>
        <a:effectLst/>
      </p:bgPr>
    </p:bg>
    <p:spTree>
      <p:nvGrpSpPr>
        <p:cNvPr id="1" name=""/>
        <p:cNvGrpSpPr/>
        <p:nvPr/>
      </p:nvGrpSpPr>
      <p:grpSpPr>
        <a:xfrm>
          <a:off x="0" y="0"/>
          <a:ext cx="0" cy="0"/>
          <a:chOff x="0" y="0"/>
          <a:chExt cx="0" cy="0"/>
        </a:xfrm>
      </p:grpSpPr>
      <p:sp>
        <p:nvSpPr>
          <p:cNvPr id="2" name="Freeform 2"/>
          <p:cNvSpPr/>
          <p:nvPr/>
        </p:nvSpPr>
        <p:spPr>
          <a:xfrm>
            <a:off x="15036909" y="617558"/>
            <a:ext cx="2222391" cy="411142"/>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1"/>
            <a:stretch>
              <a:fillRect/>
            </a:stretch>
          </a:blipFill>
        </p:spPr>
      </p:sp>
      <p:sp>
        <p:nvSpPr>
          <p:cNvPr id="3" name="Freeform 3"/>
          <p:cNvSpPr/>
          <p:nvPr/>
        </p:nvSpPr>
        <p:spPr>
          <a:xfrm>
            <a:off x="598967" y="2863551"/>
            <a:ext cx="7413068" cy="3946327"/>
          </a:xfrm>
          <a:custGeom>
            <a:avLst/>
            <a:gdLst/>
            <a:ahLst/>
            <a:cxnLst/>
            <a:rect l="l" t="t" r="r" b="b"/>
            <a:pathLst>
              <a:path w="7413068" h="3946327">
                <a:moveTo>
                  <a:pt x="0" y="0"/>
                </a:moveTo>
                <a:lnTo>
                  <a:pt x="7413069" y="0"/>
                </a:lnTo>
                <a:lnTo>
                  <a:pt x="7413069" y="3946327"/>
                </a:lnTo>
                <a:lnTo>
                  <a:pt x="0" y="3946327"/>
                </a:lnTo>
                <a:lnTo>
                  <a:pt x="0" y="0"/>
                </a:lnTo>
                <a:close/>
              </a:path>
            </a:pathLst>
          </a:custGeom>
          <a:blipFill>
            <a:blip r:embed="rId2"/>
            <a:stretch>
              <a:fillRect l="-21406" t="-28818" r="-19801" b="-47576"/>
            </a:stretch>
          </a:blipFill>
        </p:spPr>
      </p:sp>
      <p:sp>
        <p:nvSpPr>
          <p:cNvPr id="4" name="TextBox 4"/>
          <p:cNvSpPr txBox="1"/>
          <p:nvPr/>
        </p:nvSpPr>
        <p:spPr>
          <a:xfrm>
            <a:off x="8606400" y="4438333"/>
            <a:ext cx="9370871" cy="2613025"/>
          </a:xfrm>
          <a:prstGeom prst="rect">
            <a:avLst/>
          </a:prstGeom>
        </p:spPr>
        <p:txBody>
          <a:bodyPr lIns="0" tIns="0" rIns="0" bIns="0" rtlCol="0" anchor="t">
            <a:spAutoFit/>
          </a:bodyPr>
          <a:lstStyle/>
          <a:p>
            <a:pPr algn="l">
              <a:lnSpc>
                <a:spcPts val="10400"/>
              </a:lnSpc>
            </a:pPr>
            <a:r>
              <a:rPr lang="en-US" sz="8000" spc="-400">
                <a:solidFill>
                  <a:srgbClr val="FFFFFF"/>
                </a:solidFill>
                <a:latin typeface="Poppins Bold" panose="00000800000000000000"/>
                <a:ea typeface="Poppins Bold" panose="00000800000000000000"/>
                <a:cs typeface="Poppins Bold" panose="00000800000000000000"/>
                <a:sym typeface="Poppins Bold" panose="00000800000000000000"/>
              </a:rPr>
              <a:t>Expansion module </a:t>
            </a:r>
            <a:endParaRPr lang="en-US" sz="8000" spc="-400">
              <a:solidFill>
                <a:srgbClr val="FFFFFF"/>
              </a:solidFill>
              <a:latin typeface="Poppins Bold" panose="00000800000000000000"/>
              <a:ea typeface="Poppins Bold" panose="00000800000000000000"/>
              <a:cs typeface="Poppins Bold" panose="00000800000000000000"/>
              <a:sym typeface="Poppins Bold" panose="00000800000000000000"/>
            </a:endParaRPr>
          </a:p>
          <a:p>
            <a:pPr algn="l">
              <a:lnSpc>
                <a:spcPts val="10400"/>
              </a:lnSpc>
            </a:pPr>
            <a:r>
              <a:rPr lang="en-US" sz="8000" spc="-400">
                <a:solidFill>
                  <a:srgbClr val="FFFFFF"/>
                </a:solidFill>
                <a:latin typeface="Poppins Bold" panose="00000800000000000000"/>
                <a:ea typeface="Poppins Bold" panose="00000800000000000000"/>
                <a:cs typeface="Poppins Bold" panose="00000800000000000000"/>
                <a:sym typeface="Poppins Bold" panose="00000800000000000000"/>
              </a:rPr>
              <a:t>BD board</a:t>
            </a:r>
            <a:endParaRPr lang="en-US" sz="8000" spc="-400">
              <a:solidFill>
                <a:srgbClr val="FFFFFF"/>
              </a:solidFill>
              <a:latin typeface="Poppins Bold" panose="00000800000000000000"/>
              <a:ea typeface="Poppins Bold" panose="00000800000000000000"/>
              <a:cs typeface="Poppins Bold" panose="00000800000000000000"/>
              <a:sym typeface="Poppins Bold" panose="00000800000000000000"/>
            </a:endParaRPr>
          </a:p>
        </p:txBody>
      </p:sp>
      <p:sp>
        <p:nvSpPr>
          <p:cNvPr id="5" name="TextBox 5"/>
          <p:cNvSpPr txBox="1"/>
          <p:nvPr/>
        </p:nvSpPr>
        <p:spPr>
          <a:xfrm>
            <a:off x="8698941" y="4200844"/>
            <a:ext cx="8095791" cy="323215"/>
          </a:xfrm>
          <a:prstGeom prst="rect">
            <a:avLst/>
          </a:prstGeom>
        </p:spPr>
        <p:txBody>
          <a:bodyPr lIns="0" tIns="0" rIns="0" bIns="0" rtlCol="0" anchor="t">
            <a:spAutoFit/>
          </a:bodyPr>
          <a:lstStyle/>
          <a:p>
            <a:pPr algn="l">
              <a:lnSpc>
                <a:spcPts val="2660"/>
              </a:lnSpc>
            </a:pPr>
            <a:r>
              <a:rPr lang="en-US" sz="1900" spc="273">
                <a:solidFill>
                  <a:srgbClr val="FFFFFF"/>
                </a:solidFill>
                <a:latin typeface="Poppins Bold" panose="00000800000000000000"/>
                <a:ea typeface="Poppins Bold" panose="00000800000000000000"/>
                <a:cs typeface="Poppins Bold" panose="00000800000000000000"/>
                <a:sym typeface="Poppins Bold" panose="00000800000000000000"/>
              </a:rPr>
              <a:t>PROGRAMMABLE LOGIC CONTROLLER</a:t>
            </a:r>
            <a:endParaRPr lang="en-US" sz="1900" spc="273">
              <a:solidFill>
                <a:srgbClr val="FFFFFF"/>
              </a:solidFill>
              <a:latin typeface="Poppins Bold" panose="00000800000000000000"/>
              <a:ea typeface="Poppins Bold" panose="00000800000000000000"/>
              <a:cs typeface="Poppins Bold" panose="00000800000000000000"/>
              <a:sym typeface="Poppins Bold" panose="00000800000000000000"/>
            </a:endParaRPr>
          </a:p>
        </p:txBody>
      </p:sp>
      <p:sp>
        <p:nvSpPr>
          <p:cNvPr id="6" name="TextBox 6"/>
          <p:cNvSpPr txBox="1"/>
          <p:nvPr/>
        </p:nvSpPr>
        <p:spPr>
          <a:xfrm>
            <a:off x="12946427" y="9420225"/>
            <a:ext cx="4312873" cy="306705"/>
          </a:xfrm>
          <a:prstGeom prst="rect">
            <a:avLst/>
          </a:prstGeom>
        </p:spPr>
        <p:txBody>
          <a:bodyPr lIns="0" tIns="0" rIns="0" bIns="0" rtlCol="0" anchor="t">
            <a:spAutoFit/>
          </a:bodyPr>
          <a:lstStyle/>
          <a:p>
            <a:pPr algn="r">
              <a:lnSpc>
                <a:spcPts val="2520"/>
              </a:lnSpc>
            </a:pPr>
            <a:r>
              <a:rPr lang="en-US" sz="180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High-performance small PLC</a:t>
            </a:r>
            <a:endParaRPr lang="en-US" sz="180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678442" y="5751610"/>
            <a:ext cx="3018070" cy="3430489"/>
            <a:chOff x="0" y="0"/>
            <a:chExt cx="1913890" cy="1913890"/>
          </a:xfrm>
        </p:grpSpPr>
        <p:sp>
          <p:nvSpPr>
            <p:cNvPr id="3" name="Freeform 3"/>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0C9898"/>
            </a:solidFill>
          </p:spPr>
        </p:sp>
      </p:grpSp>
      <p:grpSp>
        <p:nvGrpSpPr>
          <p:cNvPr id="4" name="Group 4"/>
          <p:cNvGrpSpPr/>
          <p:nvPr/>
        </p:nvGrpSpPr>
        <p:grpSpPr>
          <a:xfrm>
            <a:off x="9678442" y="1517319"/>
            <a:ext cx="3018070" cy="4527104"/>
            <a:chOff x="0" y="0"/>
            <a:chExt cx="6350000" cy="9525000"/>
          </a:xfrm>
        </p:grpSpPr>
        <p:sp>
          <p:nvSpPr>
            <p:cNvPr id="5" name="Freeform 5"/>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1"/>
              <a:stretch>
                <a:fillRect l="-28108" r="-21891"/>
              </a:stretch>
            </a:blipFill>
          </p:spPr>
        </p:sp>
      </p:grpSp>
      <p:grpSp>
        <p:nvGrpSpPr>
          <p:cNvPr id="6" name="Group 6"/>
          <p:cNvGrpSpPr/>
          <p:nvPr/>
        </p:nvGrpSpPr>
        <p:grpSpPr>
          <a:xfrm>
            <a:off x="1677242" y="-49885"/>
            <a:ext cx="885763" cy="1078585"/>
            <a:chOff x="0" y="0"/>
            <a:chExt cx="2771140" cy="3374390"/>
          </a:xfrm>
        </p:grpSpPr>
        <p:sp>
          <p:nvSpPr>
            <p:cNvPr id="7" name="Freeform 7"/>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0C9898"/>
            </a:solidFill>
          </p:spPr>
        </p:sp>
      </p:grpSp>
      <p:sp>
        <p:nvSpPr>
          <p:cNvPr id="8" name="Freeform 8"/>
          <p:cNvSpPr/>
          <p:nvPr/>
        </p:nvSpPr>
        <p:spPr>
          <a:xfrm>
            <a:off x="15036909" y="617558"/>
            <a:ext cx="2222391" cy="411142"/>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2"/>
            <a:stretch>
              <a:fillRect/>
            </a:stretch>
          </a:blipFill>
        </p:spPr>
      </p:sp>
      <p:grpSp>
        <p:nvGrpSpPr>
          <p:cNvPr id="9" name="Group 9"/>
          <p:cNvGrpSpPr/>
          <p:nvPr/>
        </p:nvGrpSpPr>
        <p:grpSpPr>
          <a:xfrm>
            <a:off x="13527875" y="5751611"/>
            <a:ext cx="3018070" cy="3430488"/>
            <a:chOff x="0" y="0"/>
            <a:chExt cx="1913890" cy="1913890"/>
          </a:xfrm>
        </p:grpSpPr>
        <p:sp>
          <p:nvSpPr>
            <p:cNvPr id="10" name="Freeform 10"/>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0C9898"/>
            </a:solidFill>
          </p:spPr>
        </p:sp>
      </p:grpSp>
      <p:grpSp>
        <p:nvGrpSpPr>
          <p:cNvPr id="11" name="Group 11"/>
          <p:cNvGrpSpPr/>
          <p:nvPr/>
        </p:nvGrpSpPr>
        <p:grpSpPr>
          <a:xfrm>
            <a:off x="13527875" y="1517319"/>
            <a:ext cx="3018070" cy="4527104"/>
            <a:chOff x="0" y="0"/>
            <a:chExt cx="6350000" cy="9525000"/>
          </a:xfrm>
        </p:grpSpPr>
        <p:sp>
          <p:nvSpPr>
            <p:cNvPr id="12" name="Freeform 12"/>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3"/>
              <a:stretch>
                <a:fillRect l="-77252" r="-62747"/>
              </a:stretch>
            </a:blipFill>
          </p:spPr>
        </p:sp>
      </p:grpSp>
      <p:sp>
        <p:nvSpPr>
          <p:cNvPr id="13" name="TextBox 13"/>
          <p:cNvSpPr txBox="1"/>
          <p:nvPr/>
        </p:nvSpPr>
        <p:spPr>
          <a:xfrm>
            <a:off x="1677242" y="3223621"/>
            <a:ext cx="6430977" cy="1013385"/>
          </a:xfrm>
          <a:prstGeom prst="rect">
            <a:avLst/>
          </a:prstGeom>
        </p:spPr>
        <p:txBody>
          <a:bodyPr lIns="0" tIns="0" rIns="0" bIns="0" rtlCol="0" anchor="t">
            <a:spAutoFit/>
          </a:bodyPr>
          <a:lstStyle/>
          <a:p>
            <a:pPr algn="l">
              <a:lnSpc>
                <a:spcPts val="8260"/>
              </a:lnSpc>
            </a:pPr>
            <a:r>
              <a:rPr lang="en-US" sz="5900">
                <a:solidFill>
                  <a:srgbClr val="000000"/>
                </a:solidFill>
                <a:latin typeface="Poppins Bold" panose="00000800000000000000"/>
                <a:ea typeface="Poppins Bold" panose="00000800000000000000"/>
                <a:cs typeface="Poppins Bold" panose="00000800000000000000"/>
                <a:sym typeface="Poppins Bold" panose="00000800000000000000"/>
              </a:rPr>
              <a:t>Module &amp; Board</a:t>
            </a:r>
            <a:endParaRPr lang="en-US" sz="590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14" name="TextBox 14"/>
          <p:cNvSpPr txBox="1"/>
          <p:nvPr/>
        </p:nvSpPr>
        <p:spPr>
          <a:xfrm>
            <a:off x="1677242" y="2392664"/>
            <a:ext cx="4379669" cy="445770"/>
          </a:xfrm>
          <a:prstGeom prst="rect">
            <a:avLst/>
          </a:prstGeom>
        </p:spPr>
        <p:txBody>
          <a:bodyPr lIns="0" tIns="0" rIns="0" bIns="0" rtlCol="0" anchor="t">
            <a:spAutoFit/>
          </a:bodyPr>
          <a:lstStyle/>
          <a:p>
            <a:pPr algn="l">
              <a:lnSpc>
                <a:spcPts val="3780"/>
              </a:lnSpc>
            </a:pPr>
            <a:r>
              <a:rPr lang="en-US" sz="2700">
                <a:solidFill>
                  <a:srgbClr val="726F6F"/>
                </a:solidFill>
                <a:latin typeface="Poppins Medium" panose="00000600000000000000"/>
                <a:ea typeface="Poppins Medium" panose="00000600000000000000"/>
                <a:cs typeface="Poppins Medium" panose="00000600000000000000"/>
                <a:sym typeface="Poppins Medium" panose="00000600000000000000"/>
              </a:rPr>
              <a:t>PLC Expansion module</a:t>
            </a:r>
            <a:endParaRPr lang="en-US" sz="2700">
              <a:solidFill>
                <a:srgbClr val="726F6F"/>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15" name="TextBox 15"/>
          <p:cNvSpPr txBox="1"/>
          <p:nvPr/>
        </p:nvSpPr>
        <p:spPr>
          <a:xfrm>
            <a:off x="10013496" y="6320780"/>
            <a:ext cx="2542726" cy="804505"/>
          </a:xfrm>
          <a:prstGeom prst="rect">
            <a:avLst/>
          </a:prstGeom>
        </p:spPr>
        <p:txBody>
          <a:bodyPr lIns="0" tIns="0" rIns="0" bIns="0" rtlCol="0" anchor="t">
            <a:spAutoFit/>
          </a:bodyPr>
          <a:lstStyle/>
          <a:p>
            <a:pPr algn="l">
              <a:lnSpc>
                <a:spcPts val="6580"/>
              </a:lnSpc>
            </a:pPr>
            <a:r>
              <a:rPr lang="en-US" sz="4700">
                <a:solidFill>
                  <a:srgbClr val="FFFFFF"/>
                </a:solidFill>
                <a:latin typeface="Roboto Condensed" panose="02000000000000000000"/>
                <a:ea typeface="Roboto Condensed" panose="02000000000000000000"/>
                <a:cs typeface="Roboto Condensed" panose="02000000000000000000"/>
                <a:sym typeface="Roboto Condensed" panose="02000000000000000000"/>
              </a:rPr>
              <a:t>MODULE</a:t>
            </a:r>
            <a:endParaRPr lang="en-US" sz="4700">
              <a:solidFill>
                <a:srgbClr val="FFFFFF"/>
              </a:solidFill>
              <a:latin typeface="Roboto Condensed" panose="02000000000000000000"/>
              <a:ea typeface="Roboto Condensed" panose="02000000000000000000"/>
              <a:cs typeface="Roboto Condensed" panose="02000000000000000000"/>
              <a:sym typeface="Roboto Condensed" panose="02000000000000000000"/>
            </a:endParaRPr>
          </a:p>
        </p:txBody>
      </p:sp>
      <p:sp>
        <p:nvSpPr>
          <p:cNvPr id="16" name="TextBox 16"/>
          <p:cNvSpPr txBox="1"/>
          <p:nvPr/>
        </p:nvSpPr>
        <p:spPr>
          <a:xfrm>
            <a:off x="9994204" y="7193971"/>
            <a:ext cx="2386546" cy="490644"/>
          </a:xfrm>
          <a:prstGeom prst="rect">
            <a:avLst/>
          </a:prstGeom>
        </p:spPr>
        <p:txBody>
          <a:bodyPr lIns="0" tIns="0" rIns="0" bIns="0" rtlCol="0" anchor="t">
            <a:spAutoFit/>
          </a:bodyPr>
          <a:lstStyle/>
          <a:p>
            <a:pPr algn="l">
              <a:lnSpc>
                <a:spcPts val="3930"/>
              </a:lnSpc>
            </a:pPr>
            <a:r>
              <a:rPr lang="en-US" sz="2810">
                <a:solidFill>
                  <a:srgbClr val="FFFFFF"/>
                </a:solidFill>
                <a:latin typeface="Roboto Condensed" panose="02000000000000000000"/>
                <a:ea typeface="Roboto Condensed" panose="02000000000000000000"/>
                <a:cs typeface="Roboto Condensed" panose="02000000000000000000"/>
                <a:sym typeface="Roboto Condensed" panose="02000000000000000000"/>
              </a:rPr>
              <a:t>3V/5V Series</a:t>
            </a:r>
            <a:endParaRPr lang="en-US" sz="2810">
              <a:solidFill>
                <a:srgbClr val="FFFFFF"/>
              </a:solidFill>
              <a:latin typeface="Roboto Condensed" panose="02000000000000000000"/>
              <a:ea typeface="Roboto Condensed" panose="02000000000000000000"/>
              <a:cs typeface="Roboto Condensed" panose="02000000000000000000"/>
              <a:sym typeface="Roboto Condensed" panose="02000000000000000000"/>
            </a:endParaRPr>
          </a:p>
        </p:txBody>
      </p:sp>
      <p:sp>
        <p:nvSpPr>
          <p:cNvPr id="17" name="TextBox 17"/>
          <p:cNvSpPr txBox="1"/>
          <p:nvPr/>
        </p:nvSpPr>
        <p:spPr>
          <a:xfrm>
            <a:off x="1677242" y="4576790"/>
            <a:ext cx="5652765" cy="1364797"/>
          </a:xfrm>
          <a:prstGeom prst="rect">
            <a:avLst/>
          </a:prstGeom>
        </p:spPr>
        <p:txBody>
          <a:bodyPr lIns="0" tIns="0" rIns="0" bIns="0" rtlCol="0" anchor="t">
            <a:spAutoFit/>
          </a:bodyPr>
          <a:lstStyle/>
          <a:p>
            <a:pPr algn="just">
              <a:lnSpc>
                <a:spcPts val="2745"/>
              </a:lnSpc>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LINE Seed Sans TH Bold" panose="020B0303020203020204"/>
              </a:rPr>
              <a:t>WECON PLC has standard industrial signal modules and receiver boards supporting them, including temperature sensors, standard analog signals, digital signals, and load cell sensors.</a:t>
            </a: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LINE Seed Sans TH Bold" panose="020B0303020203020204"/>
            </a:endParaRPr>
          </a:p>
        </p:txBody>
      </p:sp>
      <p:sp>
        <p:nvSpPr>
          <p:cNvPr id="18" name="TextBox 18"/>
          <p:cNvSpPr txBox="1"/>
          <p:nvPr/>
        </p:nvSpPr>
        <p:spPr>
          <a:xfrm>
            <a:off x="10013496" y="7718137"/>
            <a:ext cx="2160155" cy="1159163"/>
          </a:xfrm>
          <a:prstGeom prst="rect">
            <a:avLst/>
          </a:prstGeom>
        </p:spPr>
        <p:txBody>
          <a:bodyPr lIns="0" tIns="0" rIns="0" bIns="0" rtlCol="0" anchor="t">
            <a:spAutoFit/>
          </a:bodyPr>
          <a:lstStyle/>
          <a:p>
            <a:pPr algn="l">
              <a:lnSpc>
                <a:spcPts val="2320"/>
              </a:lnSpc>
            </a:pPr>
            <a:r>
              <a:rPr lang="en-US" sz="1655" dirty="0">
                <a:solidFill>
                  <a:srgbClr val="FFFFFF"/>
                </a:solidFill>
                <a:latin typeface="Roboto Condensed" panose="02000000000000000000"/>
                <a:ea typeface="Roboto Condensed" panose="02000000000000000000"/>
                <a:cs typeface="Roboto Condensed" panose="02000000000000000000"/>
                <a:sym typeface="Roboto Condensed" panose="02000000000000000000"/>
              </a:rPr>
              <a:t>Analog / Digital</a:t>
            </a:r>
            <a:endParaRPr lang="en-US" sz="1655" dirty="0">
              <a:solidFill>
                <a:srgbClr val="FFFFFF"/>
              </a:solidFill>
              <a:latin typeface="Roboto Condensed" panose="02000000000000000000"/>
              <a:ea typeface="Roboto Condensed" panose="02000000000000000000"/>
              <a:cs typeface="Roboto Condensed" panose="02000000000000000000"/>
              <a:sym typeface="Roboto Condensed" panose="02000000000000000000"/>
            </a:endParaRPr>
          </a:p>
          <a:p>
            <a:pPr algn="l">
              <a:lnSpc>
                <a:spcPts val="2320"/>
              </a:lnSpc>
            </a:pPr>
            <a:r>
              <a:rPr lang="en-US" sz="1655" dirty="0">
                <a:solidFill>
                  <a:srgbClr val="FFFFFF"/>
                </a:solidFill>
                <a:latin typeface="Roboto Condensed" panose="02000000000000000000"/>
                <a:ea typeface="Roboto Condensed" panose="02000000000000000000"/>
                <a:cs typeface="Roboto Condensed" panose="02000000000000000000"/>
                <a:sym typeface="Roboto Condensed" panose="02000000000000000000"/>
              </a:rPr>
              <a:t>Temperature</a:t>
            </a:r>
            <a:endParaRPr lang="en-US" sz="1655" dirty="0">
              <a:solidFill>
                <a:srgbClr val="FFFFFF"/>
              </a:solidFill>
              <a:latin typeface="Roboto Condensed" panose="02000000000000000000"/>
              <a:ea typeface="Roboto Condensed" panose="02000000000000000000"/>
              <a:cs typeface="Roboto Condensed" panose="02000000000000000000"/>
              <a:sym typeface="Roboto Condensed" panose="02000000000000000000"/>
            </a:endParaRPr>
          </a:p>
          <a:p>
            <a:pPr algn="l">
              <a:lnSpc>
                <a:spcPts val="2320"/>
              </a:lnSpc>
            </a:pPr>
            <a:r>
              <a:rPr lang="en-US" sz="1655" dirty="0">
                <a:solidFill>
                  <a:srgbClr val="FFFFFF"/>
                </a:solidFill>
                <a:latin typeface="Roboto Condensed" panose="02000000000000000000"/>
                <a:ea typeface="Roboto Condensed" panose="02000000000000000000"/>
                <a:cs typeface="Roboto Condensed" panose="02000000000000000000"/>
                <a:sym typeface="Roboto Condensed" panose="02000000000000000000"/>
              </a:rPr>
              <a:t>Remote</a:t>
            </a:r>
            <a:endParaRPr lang="en-US" sz="1655" dirty="0">
              <a:solidFill>
                <a:srgbClr val="FFFFFF"/>
              </a:solidFill>
              <a:latin typeface="Roboto Condensed" panose="02000000000000000000"/>
              <a:ea typeface="Roboto Condensed" panose="02000000000000000000"/>
              <a:cs typeface="Roboto Condensed" panose="02000000000000000000"/>
              <a:sym typeface="Roboto Condensed" panose="02000000000000000000"/>
            </a:endParaRPr>
          </a:p>
          <a:p>
            <a:pPr algn="l">
              <a:lnSpc>
                <a:spcPts val="2320"/>
              </a:lnSpc>
            </a:pPr>
            <a:r>
              <a:rPr lang="en-US" sz="1655" dirty="0">
                <a:solidFill>
                  <a:srgbClr val="FFFFFF"/>
                </a:solidFill>
                <a:latin typeface="Roboto Condensed" panose="02000000000000000000"/>
                <a:ea typeface="Roboto Condensed" panose="02000000000000000000"/>
                <a:cs typeface="Roboto Condensed" panose="02000000000000000000"/>
                <a:sym typeface="Roboto Condensed" panose="02000000000000000000"/>
              </a:rPr>
              <a:t>Weighing</a:t>
            </a:r>
            <a:endParaRPr lang="en-US" sz="1655" dirty="0">
              <a:solidFill>
                <a:srgbClr val="FFFFFF"/>
              </a:solidFill>
              <a:latin typeface="Roboto Condensed" panose="02000000000000000000"/>
              <a:ea typeface="Roboto Condensed" panose="02000000000000000000"/>
              <a:cs typeface="Roboto Condensed" panose="02000000000000000000"/>
              <a:sym typeface="Roboto Condensed" panose="02000000000000000000"/>
            </a:endParaRPr>
          </a:p>
        </p:txBody>
      </p:sp>
      <p:sp>
        <p:nvSpPr>
          <p:cNvPr id="19" name="TextBox 19"/>
          <p:cNvSpPr txBox="1"/>
          <p:nvPr/>
        </p:nvSpPr>
        <p:spPr>
          <a:xfrm>
            <a:off x="13843636" y="6320780"/>
            <a:ext cx="2683015" cy="804505"/>
          </a:xfrm>
          <a:prstGeom prst="rect">
            <a:avLst/>
          </a:prstGeom>
        </p:spPr>
        <p:txBody>
          <a:bodyPr lIns="0" tIns="0" rIns="0" bIns="0" rtlCol="0" anchor="t">
            <a:spAutoFit/>
          </a:bodyPr>
          <a:lstStyle/>
          <a:p>
            <a:pPr algn="l">
              <a:lnSpc>
                <a:spcPts val="6580"/>
              </a:lnSpc>
            </a:pPr>
            <a:r>
              <a:rPr lang="en-US" sz="4700" dirty="0">
                <a:solidFill>
                  <a:srgbClr val="FFFFFF"/>
                </a:solidFill>
                <a:latin typeface="Roboto Condensed" panose="02000000000000000000"/>
                <a:ea typeface="Roboto Condensed" panose="02000000000000000000"/>
                <a:cs typeface="Roboto Condensed" panose="02000000000000000000"/>
                <a:sym typeface="Roboto Condensed" panose="02000000000000000000"/>
              </a:rPr>
              <a:t>BD Module</a:t>
            </a:r>
            <a:endParaRPr lang="en-US" sz="4700" dirty="0">
              <a:solidFill>
                <a:srgbClr val="FFFFFF"/>
              </a:solidFill>
              <a:latin typeface="Roboto Condensed" panose="02000000000000000000"/>
              <a:ea typeface="Roboto Condensed" panose="02000000000000000000"/>
              <a:cs typeface="Roboto Condensed" panose="02000000000000000000"/>
              <a:sym typeface="Roboto Condensed" panose="02000000000000000000"/>
            </a:endParaRPr>
          </a:p>
        </p:txBody>
      </p:sp>
      <p:sp>
        <p:nvSpPr>
          <p:cNvPr id="20" name="TextBox 20"/>
          <p:cNvSpPr txBox="1"/>
          <p:nvPr/>
        </p:nvSpPr>
        <p:spPr>
          <a:xfrm>
            <a:off x="13843636" y="7193971"/>
            <a:ext cx="2386546" cy="490644"/>
          </a:xfrm>
          <a:prstGeom prst="rect">
            <a:avLst/>
          </a:prstGeom>
        </p:spPr>
        <p:txBody>
          <a:bodyPr lIns="0" tIns="0" rIns="0" bIns="0" rtlCol="0" anchor="t">
            <a:spAutoFit/>
          </a:bodyPr>
          <a:lstStyle/>
          <a:p>
            <a:pPr algn="l">
              <a:lnSpc>
                <a:spcPts val="3930"/>
              </a:lnSpc>
            </a:pPr>
            <a:r>
              <a:rPr lang="en-US" sz="2810">
                <a:solidFill>
                  <a:srgbClr val="FFFFFF"/>
                </a:solidFill>
                <a:latin typeface="Roboto Condensed" panose="02000000000000000000"/>
                <a:ea typeface="Roboto Condensed" panose="02000000000000000000"/>
                <a:cs typeface="Roboto Condensed" panose="02000000000000000000"/>
                <a:sym typeface="Roboto Condensed" panose="02000000000000000000"/>
              </a:rPr>
              <a:t>3V/5V Series</a:t>
            </a:r>
            <a:endParaRPr lang="en-US" sz="2810">
              <a:solidFill>
                <a:srgbClr val="FFFFFF"/>
              </a:solidFill>
              <a:latin typeface="Roboto Condensed" panose="02000000000000000000"/>
              <a:ea typeface="Roboto Condensed" panose="02000000000000000000"/>
              <a:cs typeface="Roboto Condensed" panose="02000000000000000000"/>
              <a:sym typeface="Roboto Condensed" panose="02000000000000000000"/>
            </a:endParaRPr>
          </a:p>
        </p:txBody>
      </p:sp>
      <p:sp>
        <p:nvSpPr>
          <p:cNvPr id="21" name="TextBox 21"/>
          <p:cNvSpPr txBox="1"/>
          <p:nvPr/>
        </p:nvSpPr>
        <p:spPr>
          <a:xfrm>
            <a:off x="13862929" y="7699560"/>
            <a:ext cx="2160155" cy="872940"/>
          </a:xfrm>
          <a:prstGeom prst="rect">
            <a:avLst/>
          </a:prstGeom>
        </p:spPr>
        <p:txBody>
          <a:bodyPr lIns="0" tIns="0" rIns="0" bIns="0" rtlCol="0" anchor="t">
            <a:spAutoFit/>
          </a:bodyPr>
          <a:lstStyle/>
          <a:p>
            <a:pPr algn="l">
              <a:lnSpc>
                <a:spcPts val="2320"/>
              </a:lnSpc>
            </a:pPr>
            <a:r>
              <a:rPr lang="en-US" sz="1655" dirty="0">
                <a:solidFill>
                  <a:srgbClr val="FFFFFF"/>
                </a:solidFill>
                <a:latin typeface="Roboto Condensed" panose="02000000000000000000"/>
                <a:ea typeface="Roboto Condensed" panose="02000000000000000000"/>
                <a:cs typeface="Roboto Condensed" panose="02000000000000000000"/>
                <a:sym typeface="Roboto Condensed" panose="02000000000000000000"/>
              </a:rPr>
              <a:t>Analog / Digital</a:t>
            </a:r>
            <a:endParaRPr lang="en-US" sz="1655" dirty="0">
              <a:solidFill>
                <a:srgbClr val="FFFFFF"/>
              </a:solidFill>
              <a:latin typeface="Roboto Condensed" panose="02000000000000000000"/>
              <a:ea typeface="Roboto Condensed" panose="02000000000000000000"/>
              <a:cs typeface="Roboto Condensed" panose="02000000000000000000"/>
              <a:sym typeface="Roboto Condensed" panose="02000000000000000000"/>
            </a:endParaRPr>
          </a:p>
          <a:p>
            <a:pPr algn="l">
              <a:lnSpc>
                <a:spcPts val="2320"/>
              </a:lnSpc>
            </a:pPr>
            <a:r>
              <a:rPr lang="en-US" sz="1655" dirty="0">
                <a:solidFill>
                  <a:srgbClr val="FFFFFF"/>
                </a:solidFill>
                <a:latin typeface="Roboto Condensed" panose="02000000000000000000"/>
                <a:ea typeface="Roboto Condensed" panose="02000000000000000000"/>
                <a:cs typeface="Roboto Condensed" panose="02000000000000000000"/>
                <a:sym typeface="Roboto Condensed" panose="02000000000000000000"/>
              </a:rPr>
              <a:t>Temperature</a:t>
            </a:r>
            <a:endParaRPr lang="en-US" sz="1655" dirty="0">
              <a:solidFill>
                <a:srgbClr val="FFFFFF"/>
              </a:solidFill>
              <a:latin typeface="Roboto Condensed" panose="02000000000000000000"/>
              <a:ea typeface="Roboto Condensed" panose="02000000000000000000"/>
              <a:cs typeface="Roboto Condensed" panose="02000000000000000000"/>
              <a:sym typeface="Roboto Condensed" panose="02000000000000000000"/>
            </a:endParaRPr>
          </a:p>
          <a:p>
            <a:pPr algn="l">
              <a:lnSpc>
                <a:spcPts val="2320"/>
              </a:lnSpc>
            </a:pPr>
            <a:r>
              <a:rPr lang="en-US" sz="1655" dirty="0">
                <a:solidFill>
                  <a:srgbClr val="FFFFFF"/>
                </a:solidFill>
                <a:latin typeface="Roboto Condensed" panose="02000000000000000000"/>
                <a:ea typeface="Roboto Condensed" panose="02000000000000000000"/>
                <a:cs typeface="Roboto Condensed" panose="02000000000000000000"/>
                <a:sym typeface="Roboto Condensed" panose="02000000000000000000"/>
              </a:rPr>
              <a:t>Communication</a:t>
            </a:r>
            <a:endParaRPr lang="en-US" sz="1655" dirty="0">
              <a:solidFill>
                <a:srgbClr val="FFFFFF"/>
              </a:solidFill>
              <a:latin typeface="Roboto Condensed" panose="02000000000000000000"/>
              <a:ea typeface="Roboto Condensed" panose="02000000000000000000"/>
              <a:cs typeface="Roboto Condensed" panose="02000000000000000000"/>
              <a:sym typeface="Roboto Condensed" panose="0200000000000000000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20124" y="3832025"/>
            <a:ext cx="2960459" cy="1339762"/>
            <a:chOff x="0" y="0"/>
            <a:chExt cx="898018" cy="406400"/>
          </a:xfrm>
        </p:grpSpPr>
        <p:sp>
          <p:nvSpPr>
            <p:cNvPr id="3" name="Freeform 3"/>
            <p:cNvSpPr/>
            <p:nvPr/>
          </p:nvSpPr>
          <p:spPr>
            <a:xfrm>
              <a:off x="17780" y="22860"/>
              <a:ext cx="872618" cy="360680"/>
            </a:xfrm>
            <a:custGeom>
              <a:avLst/>
              <a:gdLst/>
              <a:ahLst/>
              <a:cxnLst/>
              <a:rect l="l" t="t" r="r" b="b"/>
              <a:pathLst>
                <a:path w="872618" h="360680">
                  <a:moveTo>
                    <a:pt x="872618" y="180340"/>
                  </a:moveTo>
                  <a:cubicBezTo>
                    <a:pt x="872618" y="81280"/>
                    <a:pt x="792608" y="0"/>
                    <a:pt x="692278" y="0"/>
                  </a:cubicBezTo>
                  <a:lnTo>
                    <a:pt x="172720" y="0"/>
                  </a:lnTo>
                  <a:lnTo>
                    <a:pt x="172720" y="1270"/>
                  </a:lnTo>
                  <a:cubicBezTo>
                    <a:pt x="76200" y="5080"/>
                    <a:pt x="0" y="83820"/>
                    <a:pt x="0" y="180340"/>
                  </a:cubicBezTo>
                  <a:cubicBezTo>
                    <a:pt x="0" y="276860"/>
                    <a:pt x="77470" y="355600"/>
                    <a:pt x="172720" y="359410"/>
                  </a:cubicBezTo>
                  <a:lnTo>
                    <a:pt x="172720" y="360680"/>
                  </a:lnTo>
                  <a:lnTo>
                    <a:pt x="692278" y="360680"/>
                  </a:lnTo>
                  <a:cubicBezTo>
                    <a:pt x="791338" y="360680"/>
                    <a:pt x="872618" y="279400"/>
                    <a:pt x="872618" y="180340"/>
                  </a:cubicBezTo>
                  <a:close/>
                </a:path>
              </a:pathLst>
            </a:custGeom>
            <a:solidFill>
              <a:srgbClr val="0C9898"/>
            </a:solidFill>
          </p:spPr>
        </p:sp>
      </p:grpSp>
      <p:grpSp>
        <p:nvGrpSpPr>
          <p:cNvPr id="4" name="Group 4"/>
          <p:cNvGrpSpPr/>
          <p:nvPr/>
        </p:nvGrpSpPr>
        <p:grpSpPr>
          <a:xfrm>
            <a:off x="2120124" y="5398092"/>
            <a:ext cx="2960459" cy="1339762"/>
            <a:chOff x="0" y="0"/>
            <a:chExt cx="898018" cy="406400"/>
          </a:xfrm>
        </p:grpSpPr>
        <p:sp>
          <p:nvSpPr>
            <p:cNvPr id="5" name="Freeform 5"/>
            <p:cNvSpPr/>
            <p:nvPr/>
          </p:nvSpPr>
          <p:spPr>
            <a:xfrm>
              <a:off x="17780" y="22860"/>
              <a:ext cx="872618" cy="360680"/>
            </a:xfrm>
            <a:custGeom>
              <a:avLst/>
              <a:gdLst/>
              <a:ahLst/>
              <a:cxnLst/>
              <a:rect l="l" t="t" r="r" b="b"/>
              <a:pathLst>
                <a:path w="872618" h="360680">
                  <a:moveTo>
                    <a:pt x="872618" y="180340"/>
                  </a:moveTo>
                  <a:cubicBezTo>
                    <a:pt x="872618" y="81280"/>
                    <a:pt x="792608" y="0"/>
                    <a:pt x="692278" y="0"/>
                  </a:cubicBezTo>
                  <a:lnTo>
                    <a:pt x="172720" y="0"/>
                  </a:lnTo>
                  <a:lnTo>
                    <a:pt x="172720" y="1270"/>
                  </a:lnTo>
                  <a:cubicBezTo>
                    <a:pt x="76200" y="5080"/>
                    <a:pt x="0" y="83820"/>
                    <a:pt x="0" y="180340"/>
                  </a:cubicBezTo>
                  <a:cubicBezTo>
                    <a:pt x="0" y="276860"/>
                    <a:pt x="77470" y="355600"/>
                    <a:pt x="172720" y="359410"/>
                  </a:cubicBezTo>
                  <a:lnTo>
                    <a:pt x="172720" y="360680"/>
                  </a:lnTo>
                  <a:lnTo>
                    <a:pt x="692278" y="360680"/>
                  </a:lnTo>
                  <a:cubicBezTo>
                    <a:pt x="791338" y="360680"/>
                    <a:pt x="872618" y="279400"/>
                    <a:pt x="872618" y="180340"/>
                  </a:cubicBezTo>
                  <a:close/>
                </a:path>
              </a:pathLst>
            </a:custGeom>
            <a:solidFill>
              <a:srgbClr val="0C9898"/>
            </a:solidFill>
          </p:spPr>
        </p:sp>
      </p:grpSp>
      <p:grpSp>
        <p:nvGrpSpPr>
          <p:cNvPr id="6" name="Group 6"/>
          <p:cNvGrpSpPr/>
          <p:nvPr/>
        </p:nvGrpSpPr>
        <p:grpSpPr>
          <a:xfrm>
            <a:off x="2120124" y="6987833"/>
            <a:ext cx="2960459" cy="1339762"/>
            <a:chOff x="0" y="0"/>
            <a:chExt cx="898018" cy="406400"/>
          </a:xfrm>
        </p:grpSpPr>
        <p:sp>
          <p:nvSpPr>
            <p:cNvPr id="7" name="Freeform 7"/>
            <p:cNvSpPr/>
            <p:nvPr/>
          </p:nvSpPr>
          <p:spPr>
            <a:xfrm>
              <a:off x="17780" y="22860"/>
              <a:ext cx="872618" cy="360680"/>
            </a:xfrm>
            <a:custGeom>
              <a:avLst/>
              <a:gdLst/>
              <a:ahLst/>
              <a:cxnLst/>
              <a:rect l="l" t="t" r="r" b="b"/>
              <a:pathLst>
                <a:path w="872618" h="360680">
                  <a:moveTo>
                    <a:pt x="872618" y="180340"/>
                  </a:moveTo>
                  <a:cubicBezTo>
                    <a:pt x="872618" y="81280"/>
                    <a:pt x="792608" y="0"/>
                    <a:pt x="692278" y="0"/>
                  </a:cubicBezTo>
                  <a:lnTo>
                    <a:pt x="172720" y="0"/>
                  </a:lnTo>
                  <a:lnTo>
                    <a:pt x="172720" y="1270"/>
                  </a:lnTo>
                  <a:cubicBezTo>
                    <a:pt x="76200" y="5080"/>
                    <a:pt x="0" y="83820"/>
                    <a:pt x="0" y="180340"/>
                  </a:cubicBezTo>
                  <a:cubicBezTo>
                    <a:pt x="0" y="276860"/>
                    <a:pt x="77470" y="355600"/>
                    <a:pt x="172720" y="359410"/>
                  </a:cubicBezTo>
                  <a:lnTo>
                    <a:pt x="172720" y="360680"/>
                  </a:lnTo>
                  <a:lnTo>
                    <a:pt x="692278" y="360680"/>
                  </a:lnTo>
                  <a:cubicBezTo>
                    <a:pt x="791338" y="360680"/>
                    <a:pt x="872618" y="279400"/>
                    <a:pt x="872618" y="180340"/>
                  </a:cubicBezTo>
                  <a:close/>
                </a:path>
              </a:pathLst>
            </a:custGeom>
            <a:solidFill>
              <a:srgbClr val="0C9898"/>
            </a:solidFill>
          </p:spPr>
        </p:sp>
      </p:grpSp>
      <p:grpSp>
        <p:nvGrpSpPr>
          <p:cNvPr id="8" name="Group 8"/>
          <p:cNvGrpSpPr/>
          <p:nvPr/>
        </p:nvGrpSpPr>
        <p:grpSpPr>
          <a:xfrm>
            <a:off x="2169820" y="3916591"/>
            <a:ext cx="1163869" cy="1163865"/>
            <a:chOff x="0" y="0"/>
            <a:chExt cx="6350000" cy="6349975"/>
          </a:xfrm>
        </p:grpSpPr>
        <p:sp>
          <p:nvSpPr>
            <p:cNvPr id="9" name="Freeform 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
              <a:stretch>
                <a:fillRect/>
              </a:stretch>
            </a:blipFill>
          </p:spPr>
        </p:sp>
      </p:grpSp>
      <p:grpSp>
        <p:nvGrpSpPr>
          <p:cNvPr id="10" name="Group 10"/>
          <p:cNvGrpSpPr/>
          <p:nvPr/>
        </p:nvGrpSpPr>
        <p:grpSpPr>
          <a:xfrm>
            <a:off x="2169820" y="5496186"/>
            <a:ext cx="1163869" cy="1163865"/>
            <a:chOff x="0" y="0"/>
            <a:chExt cx="6350000" cy="6349975"/>
          </a:xfrm>
        </p:grpSpPr>
        <p:sp>
          <p:nvSpPr>
            <p:cNvPr id="11" name="Freeform 11"/>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26191" r="-52379"/>
              </a:stretch>
            </a:blipFill>
          </p:spPr>
        </p:sp>
      </p:grpSp>
      <p:grpSp>
        <p:nvGrpSpPr>
          <p:cNvPr id="12" name="Group 12"/>
          <p:cNvGrpSpPr/>
          <p:nvPr/>
        </p:nvGrpSpPr>
        <p:grpSpPr>
          <a:xfrm>
            <a:off x="2169820" y="7075782"/>
            <a:ext cx="1163869" cy="1163865"/>
            <a:chOff x="0" y="0"/>
            <a:chExt cx="6350000" cy="6349975"/>
          </a:xfrm>
        </p:grpSpPr>
        <p:sp>
          <p:nvSpPr>
            <p:cNvPr id="13" name="Freeform 13"/>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a:stretch>
            </a:blipFill>
          </p:spPr>
        </p:sp>
      </p:grpSp>
      <p:grpSp>
        <p:nvGrpSpPr>
          <p:cNvPr id="14" name="Group 14"/>
          <p:cNvGrpSpPr/>
          <p:nvPr/>
        </p:nvGrpSpPr>
        <p:grpSpPr>
          <a:xfrm>
            <a:off x="5531343" y="3791839"/>
            <a:ext cx="3149129" cy="1413369"/>
            <a:chOff x="0" y="0"/>
            <a:chExt cx="2521067" cy="1131487"/>
          </a:xfrm>
        </p:grpSpPr>
        <p:sp>
          <p:nvSpPr>
            <p:cNvPr id="15" name="Freeform 15"/>
            <p:cNvSpPr/>
            <p:nvPr/>
          </p:nvSpPr>
          <p:spPr>
            <a:xfrm>
              <a:off x="0" y="0"/>
              <a:ext cx="2521067" cy="1131487"/>
            </a:xfrm>
            <a:custGeom>
              <a:avLst/>
              <a:gdLst/>
              <a:ahLst/>
              <a:cxnLst/>
              <a:rect l="l" t="t" r="r" b="b"/>
              <a:pathLst>
                <a:path w="2521067" h="1131487">
                  <a:moveTo>
                    <a:pt x="2396607" y="1131487"/>
                  </a:moveTo>
                  <a:lnTo>
                    <a:pt x="124460" y="1131487"/>
                  </a:lnTo>
                  <a:cubicBezTo>
                    <a:pt x="55880" y="1131487"/>
                    <a:pt x="0" y="1075607"/>
                    <a:pt x="0" y="1007027"/>
                  </a:cubicBezTo>
                  <a:lnTo>
                    <a:pt x="0" y="124460"/>
                  </a:lnTo>
                  <a:cubicBezTo>
                    <a:pt x="0" y="55880"/>
                    <a:pt x="55880" y="0"/>
                    <a:pt x="124460" y="0"/>
                  </a:cubicBezTo>
                  <a:lnTo>
                    <a:pt x="2396607" y="0"/>
                  </a:lnTo>
                  <a:cubicBezTo>
                    <a:pt x="2465187" y="0"/>
                    <a:pt x="2521067" y="55880"/>
                    <a:pt x="2521067" y="124460"/>
                  </a:cubicBezTo>
                  <a:lnTo>
                    <a:pt x="2521067" y="1007027"/>
                  </a:lnTo>
                  <a:cubicBezTo>
                    <a:pt x="2521067" y="1075607"/>
                    <a:pt x="2465187" y="1131487"/>
                    <a:pt x="2396607" y="1131487"/>
                  </a:cubicBezTo>
                  <a:close/>
                </a:path>
              </a:pathLst>
            </a:custGeom>
            <a:solidFill>
              <a:srgbClr val="EDF0F2"/>
            </a:solidFill>
          </p:spPr>
        </p:sp>
      </p:grpSp>
      <p:grpSp>
        <p:nvGrpSpPr>
          <p:cNvPr id="16" name="Group 16"/>
          <p:cNvGrpSpPr/>
          <p:nvPr/>
        </p:nvGrpSpPr>
        <p:grpSpPr>
          <a:xfrm>
            <a:off x="5531343" y="5361288"/>
            <a:ext cx="3149129" cy="1413369"/>
            <a:chOff x="0" y="0"/>
            <a:chExt cx="2521067" cy="1131487"/>
          </a:xfrm>
        </p:grpSpPr>
        <p:sp>
          <p:nvSpPr>
            <p:cNvPr id="17" name="Freeform 17"/>
            <p:cNvSpPr/>
            <p:nvPr/>
          </p:nvSpPr>
          <p:spPr>
            <a:xfrm>
              <a:off x="0" y="0"/>
              <a:ext cx="2521067" cy="1131487"/>
            </a:xfrm>
            <a:custGeom>
              <a:avLst/>
              <a:gdLst/>
              <a:ahLst/>
              <a:cxnLst/>
              <a:rect l="l" t="t" r="r" b="b"/>
              <a:pathLst>
                <a:path w="2521067" h="1131487">
                  <a:moveTo>
                    <a:pt x="2396607" y="1131487"/>
                  </a:moveTo>
                  <a:lnTo>
                    <a:pt x="124460" y="1131487"/>
                  </a:lnTo>
                  <a:cubicBezTo>
                    <a:pt x="55880" y="1131487"/>
                    <a:pt x="0" y="1075607"/>
                    <a:pt x="0" y="1007027"/>
                  </a:cubicBezTo>
                  <a:lnTo>
                    <a:pt x="0" y="124460"/>
                  </a:lnTo>
                  <a:cubicBezTo>
                    <a:pt x="0" y="55880"/>
                    <a:pt x="55880" y="0"/>
                    <a:pt x="124460" y="0"/>
                  </a:cubicBezTo>
                  <a:lnTo>
                    <a:pt x="2396607" y="0"/>
                  </a:lnTo>
                  <a:cubicBezTo>
                    <a:pt x="2465187" y="0"/>
                    <a:pt x="2521067" y="55880"/>
                    <a:pt x="2521067" y="124460"/>
                  </a:cubicBezTo>
                  <a:lnTo>
                    <a:pt x="2521067" y="1007027"/>
                  </a:lnTo>
                  <a:cubicBezTo>
                    <a:pt x="2521067" y="1075607"/>
                    <a:pt x="2465187" y="1131487"/>
                    <a:pt x="2396607" y="1131487"/>
                  </a:cubicBezTo>
                  <a:close/>
                </a:path>
              </a:pathLst>
            </a:custGeom>
            <a:solidFill>
              <a:srgbClr val="EDF0F2"/>
            </a:solidFill>
          </p:spPr>
        </p:sp>
      </p:grpSp>
      <p:grpSp>
        <p:nvGrpSpPr>
          <p:cNvPr id="18" name="Group 18"/>
          <p:cNvGrpSpPr/>
          <p:nvPr/>
        </p:nvGrpSpPr>
        <p:grpSpPr>
          <a:xfrm>
            <a:off x="5531343" y="6958785"/>
            <a:ext cx="3149129" cy="1413369"/>
            <a:chOff x="0" y="0"/>
            <a:chExt cx="2521067" cy="1131487"/>
          </a:xfrm>
        </p:grpSpPr>
        <p:sp>
          <p:nvSpPr>
            <p:cNvPr id="19" name="Freeform 19"/>
            <p:cNvSpPr/>
            <p:nvPr/>
          </p:nvSpPr>
          <p:spPr>
            <a:xfrm>
              <a:off x="0" y="0"/>
              <a:ext cx="2521067" cy="1131487"/>
            </a:xfrm>
            <a:custGeom>
              <a:avLst/>
              <a:gdLst/>
              <a:ahLst/>
              <a:cxnLst/>
              <a:rect l="l" t="t" r="r" b="b"/>
              <a:pathLst>
                <a:path w="2521067" h="1131487">
                  <a:moveTo>
                    <a:pt x="2396607" y="1131487"/>
                  </a:moveTo>
                  <a:lnTo>
                    <a:pt x="124460" y="1131487"/>
                  </a:lnTo>
                  <a:cubicBezTo>
                    <a:pt x="55880" y="1131487"/>
                    <a:pt x="0" y="1075607"/>
                    <a:pt x="0" y="1007027"/>
                  </a:cubicBezTo>
                  <a:lnTo>
                    <a:pt x="0" y="124460"/>
                  </a:lnTo>
                  <a:cubicBezTo>
                    <a:pt x="0" y="55880"/>
                    <a:pt x="55880" y="0"/>
                    <a:pt x="124460" y="0"/>
                  </a:cubicBezTo>
                  <a:lnTo>
                    <a:pt x="2396607" y="0"/>
                  </a:lnTo>
                  <a:cubicBezTo>
                    <a:pt x="2465187" y="0"/>
                    <a:pt x="2521067" y="55880"/>
                    <a:pt x="2521067" y="124460"/>
                  </a:cubicBezTo>
                  <a:lnTo>
                    <a:pt x="2521067" y="1007027"/>
                  </a:lnTo>
                  <a:cubicBezTo>
                    <a:pt x="2521067" y="1075607"/>
                    <a:pt x="2465187" y="1131487"/>
                    <a:pt x="2396607" y="1131487"/>
                  </a:cubicBezTo>
                  <a:close/>
                </a:path>
              </a:pathLst>
            </a:custGeom>
            <a:solidFill>
              <a:srgbClr val="EDF0F2"/>
            </a:solidFill>
          </p:spPr>
        </p:sp>
      </p:grpSp>
      <p:grpSp>
        <p:nvGrpSpPr>
          <p:cNvPr id="20" name="Group 20"/>
          <p:cNvGrpSpPr/>
          <p:nvPr/>
        </p:nvGrpSpPr>
        <p:grpSpPr>
          <a:xfrm>
            <a:off x="8952497" y="3791839"/>
            <a:ext cx="3149129" cy="1413369"/>
            <a:chOff x="0" y="0"/>
            <a:chExt cx="2521067" cy="1131487"/>
          </a:xfrm>
        </p:grpSpPr>
        <p:sp>
          <p:nvSpPr>
            <p:cNvPr id="21" name="Freeform 21"/>
            <p:cNvSpPr/>
            <p:nvPr/>
          </p:nvSpPr>
          <p:spPr>
            <a:xfrm>
              <a:off x="0" y="0"/>
              <a:ext cx="2521067" cy="1131487"/>
            </a:xfrm>
            <a:custGeom>
              <a:avLst/>
              <a:gdLst/>
              <a:ahLst/>
              <a:cxnLst/>
              <a:rect l="l" t="t" r="r" b="b"/>
              <a:pathLst>
                <a:path w="2521067" h="1131487">
                  <a:moveTo>
                    <a:pt x="2396607" y="1131487"/>
                  </a:moveTo>
                  <a:lnTo>
                    <a:pt x="124460" y="1131487"/>
                  </a:lnTo>
                  <a:cubicBezTo>
                    <a:pt x="55880" y="1131487"/>
                    <a:pt x="0" y="1075607"/>
                    <a:pt x="0" y="1007027"/>
                  </a:cubicBezTo>
                  <a:lnTo>
                    <a:pt x="0" y="124460"/>
                  </a:lnTo>
                  <a:cubicBezTo>
                    <a:pt x="0" y="55880"/>
                    <a:pt x="55880" y="0"/>
                    <a:pt x="124460" y="0"/>
                  </a:cubicBezTo>
                  <a:lnTo>
                    <a:pt x="2396607" y="0"/>
                  </a:lnTo>
                  <a:cubicBezTo>
                    <a:pt x="2465187" y="0"/>
                    <a:pt x="2521067" y="55880"/>
                    <a:pt x="2521067" y="124460"/>
                  </a:cubicBezTo>
                  <a:lnTo>
                    <a:pt x="2521067" y="1007027"/>
                  </a:lnTo>
                  <a:cubicBezTo>
                    <a:pt x="2521067" y="1075607"/>
                    <a:pt x="2465187" y="1131487"/>
                    <a:pt x="2396607" y="1131487"/>
                  </a:cubicBezTo>
                  <a:close/>
                </a:path>
              </a:pathLst>
            </a:custGeom>
            <a:solidFill>
              <a:srgbClr val="EDF0F2"/>
            </a:solidFill>
          </p:spPr>
        </p:sp>
      </p:grpSp>
      <p:grpSp>
        <p:nvGrpSpPr>
          <p:cNvPr id="22" name="Group 22"/>
          <p:cNvGrpSpPr/>
          <p:nvPr/>
        </p:nvGrpSpPr>
        <p:grpSpPr>
          <a:xfrm>
            <a:off x="8952497" y="5361288"/>
            <a:ext cx="3149129" cy="1413369"/>
            <a:chOff x="0" y="0"/>
            <a:chExt cx="2521067" cy="1131487"/>
          </a:xfrm>
        </p:grpSpPr>
        <p:sp>
          <p:nvSpPr>
            <p:cNvPr id="23" name="Freeform 23"/>
            <p:cNvSpPr/>
            <p:nvPr/>
          </p:nvSpPr>
          <p:spPr>
            <a:xfrm>
              <a:off x="0" y="0"/>
              <a:ext cx="2521067" cy="1131487"/>
            </a:xfrm>
            <a:custGeom>
              <a:avLst/>
              <a:gdLst/>
              <a:ahLst/>
              <a:cxnLst/>
              <a:rect l="l" t="t" r="r" b="b"/>
              <a:pathLst>
                <a:path w="2521067" h="1131487">
                  <a:moveTo>
                    <a:pt x="2396607" y="1131487"/>
                  </a:moveTo>
                  <a:lnTo>
                    <a:pt x="124460" y="1131487"/>
                  </a:lnTo>
                  <a:cubicBezTo>
                    <a:pt x="55880" y="1131487"/>
                    <a:pt x="0" y="1075607"/>
                    <a:pt x="0" y="1007027"/>
                  </a:cubicBezTo>
                  <a:lnTo>
                    <a:pt x="0" y="124460"/>
                  </a:lnTo>
                  <a:cubicBezTo>
                    <a:pt x="0" y="55880"/>
                    <a:pt x="55880" y="0"/>
                    <a:pt x="124460" y="0"/>
                  </a:cubicBezTo>
                  <a:lnTo>
                    <a:pt x="2396607" y="0"/>
                  </a:lnTo>
                  <a:cubicBezTo>
                    <a:pt x="2465187" y="0"/>
                    <a:pt x="2521067" y="55880"/>
                    <a:pt x="2521067" y="124460"/>
                  </a:cubicBezTo>
                  <a:lnTo>
                    <a:pt x="2521067" y="1007027"/>
                  </a:lnTo>
                  <a:cubicBezTo>
                    <a:pt x="2521067" y="1075607"/>
                    <a:pt x="2465187" y="1131487"/>
                    <a:pt x="2396607" y="1131487"/>
                  </a:cubicBezTo>
                  <a:close/>
                </a:path>
              </a:pathLst>
            </a:custGeom>
            <a:solidFill>
              <a:srgbClr val="EDF0F2"/>
            </a:solidFill>
          </p:spPr>
        </p:sp>
      </p:grpSp>
      <p:grpSp>
        <p:nvGrpSpPr>
          <p:cNvPr id="24" name="Group 24"/>
          <p:cNvGrpSpPr/>
          <p:nvPr/>
        </p:nvGrpSpPr>
        <p:grpSpPr>
          <a:xfrm>
            <a:off x="8952497" y="6958785"/>
            <a:ext cx="3149129" cy="1413369"/>
            <a:chOff x="0" y="0"/>
            <a:chExt cx="2521067" cy="1131487"/>
          </a:xfrm>
        </p:grpSpPr>
        <p:sp>
          <p:nvSpPr>
            <p:cNvPr id="25" name="Freeform 25"/>
            <p:cNvSpPr/>
            <p:nvPr/>
          </p:nvSpPr>
          <p:spPr>
            <a:xfrm>
              <a:off x="0" y="0"/>
              <a:ext cx="2521067" cy="1131487"/>
            </a:xfrm>
            <a:custGeom>
              <a:avLst/>
              <a:gdLst/>
              <a:ahLst/>
              <a:cxnLst/>
              <a:rect l="l" t="t" r="r" b="b"/>
              <a:pathLst>
                <a:path w="2521067" h="1131487">
                  <a:moveTo>
                    <a:pt x="2396607" y="1131487"/>
                  </a:moveTo>
                  <a:lnTo>
                    <a:pt x="124460" y="1131487"/>
                  </a:lnTo>
                  <a:cubicBezTo>
                    <a:pt x="55880" y="1131487"/>
                    <a:pt x="0" y="1075607"/>
                    <a:pt x="0" y="1007027"/>
                  </a:cubicBezTo>
                  <a:lnTo>
                    <a:pt x="0" y="124460"/>
                  </a:lnTo>
                  <a:cubicBezTo>
                    <a:pt x="0" y="55880"/>
                    <a:pt x="55880" y="0"/>
                    <a:pt x="124460" y="0"/>
                  </a:cubicBezTo>
                  <a:lnTo>
                    <a:pt x="2396607" y="0"/>
                  </a:lnTo>
                  <a:cubicBezTo>
                    <a:pt x="2465187" y="0"/>
                    <a:pt x="2521067" y="55880"/>
                    <a:pt x="2521067" y="124460"/>
                  </a:cubicBezTo>
                  <a:lnTo>
                    <a:pt x="2521067" y="1007027"/>
                  </a:lnTo>
                  <a:cubicBezTo>
                    <a:pt x="2521067" y="1075607"/>
                    <a:pt x="2465187" y="1131487"/>
                    <a:pt x="2396607" y="1131487"/>
                  </a:cubicBezTo>
                  <a:close/>
                </a:path>
              </a:pathLst>
            </a:custGeom>
            <a:solidFill>
              <a:srgbClr val="EDF0F2"/>
            </a:solidFill>
          </p:spPr>
        </p:sp>
      </p:grpSp>
      <p:grpSp>
        <p:nvGrpSpPr>
          <p:cNvPr id="26" name="Group 26"/>
          <p:cNvGrpSpPr/>
          <p:nvPr/>
        </p:nvGrpSpPr>
        <p:grpSpPr>
          <a:xfrm>
            <a:off x="12371440" y="3791839"/>
            <a:ext cx="3149129" cy="1413369"/>
            <a:chOff x="0" y="0"/>
            <a:chExt cx="2521067" cy="1131487"/>
          </a:xfrm>
        </p:grpSpPr>
        <p:sp>
          <p:nvSpPr>
            <p:cNvPr id="27" name="Freeform 27"/>
            <p:cNvSpPr/>
            <p:nvPr/>
          </p:nvSpPr>
          <p:spPr>
            <a:xfrm>
              <a:off x="0" y="0"/>
              <a:ext cx="2521067" cy="1131487"/>
            </a:xfrm>
            <a:custGeom>
              <a:avLst/>
              <a:gdLst/>
              <a:ahLst/>
              <a:cxnLst/>
              <a:rect l="l" t="t" r="r" b="b"/>
              <a:pathLst>
                <a:path w="2521067" h="1131487">
                  <a:moveTo>
                    <a:pt x="2396607" y="1131487"/>
                  </a:moveTo>
                  <a:lnTo>
                    <a:pt x="124460" y="1131487"/>
                  </a:lnTo>
                  <a:cubicBezTo>
                    <a:pt x="55880" y="1131487"/>
                    <a:pt x="0" y="1075607"/>
                    <a:pt x="0" y="1007027"/>
                  </a:cubicBezTo>
                  <a:lnTo>
                    <a:pt x="0" y="124460"/>
                  </a:lnTo>
                  <a:cubicBezTo>
                    <a:pt x="0" y="55880"/>
                    <a:pt x="55880" y="0"/>
                    <a:pt x="124460" y="0"/>
                  </a:cubicBezTo>
                  <a:lnTo>
                    <a:pt x="2396607" y="0"/>
                  </a:lnTo>
                  <a:cubicBezTo>
                    <a:pt x="2465187" y="0"/>
                    <a:pt x="2521067" y="55880"/>
                    <a:pt x="2521067" y="124460"/>
                  </a:cubicBezTo>
                  <a:lnTo>
                    <a:pt x="2521067" y="1007027"/>
                  </a:lnTo>
                  <a:cubicBezTo>
                    <a:pt x="2521067" y="1075607"/>
                    <a:pt x="2465187" y="1131487"/>
                    <a:pt x="2396607" y="1131487"/>
                  </a:cubicBezTo>
                  <a:close/>
                </a:path>
              </a:pathLst>
            </a:custGeom>
            <a:solidFill>
              <a:srgbClr val="EDF0F2"/>
            </a:solidFill>
          </p:spPr>
        </p:sp>
      </p:grpSp>
      <p:grpSp>
        <p:nvGrpSpPr>
          <p:cNvPr id="28" name="Group 28"/>
          <p:cNvGrpSpPr/>
          <p:nvPr/>
        </p:nvGrpSpPr>
        <p:grpSpPr>
          <a:xfrm>
            <a:off x="12371440" y="5361288"/>
            <a:ext cx="3149129" cy="1413369"/>
            <a:chOff x="0" y="0"/>
            <a:chExt cx="2521067" cy="1131487"/>
          </a:xfrm>
        </p:grpSpPr>
        <p:sp>
          <p:nvSpPr>
            <p:cNvPr id="29" name="Freeform 29"/>
            <p:cNvSpPr/>
            <p:nvPr/>
          </p:nvSpPr>
          <p:spPr>
            <a:xfrm>
              <a:off x="0" y="0"/>
              <a:ext cx="2521067" cy="1131487"/>
            </a:xfrm>
            <a:custGeom>
              <a:avLst/>
              <a:gdLst/>
              <a:ahLst/>
              <a:cxnLst/>
              <a:rect l="l" t="t" r="r" b="b"/>
              <a:pathLst>
                <a:path w="2521067" h="1131487">
                  <a:moveTo>
                    <a:pt x="2396607" y="1131487"/>
                  </a:moveTo>
                  <a:lnTo>
                    <a:pt x="124460" y="1131487"/>
                  </a:lnTo>
                  <a:cubicBezTo>
                    <a:pt x="55880" y="1131487"/>
                    <a:pt x="0" y="1075607"/>
                    <a:pt x="0" y="1007027"/>
                  </a:cubicBezTo>
                  <a:lnTo>
                    <a:pt x="0" y="124460"/>
                  </a:lnTo>
                  <a:cubicBezTo>
                    <a:pt x="0" y="55880"/>
                    <a:pt x="55880" y="0"/>
                    <a:pt x="124460" y="0"/>
                  </a:cubicBezTo>
                  <a:lnTo>
                    <a:pt x="2396607" y="0"/>
                  </a:lnTo>
                  <a:cubicBezTo>
                    <a:pt x="2465187" y="0"/>
                    <a:pt x="2521067" y="55880"/>
                    <a:pt x="2521067" y="124460"/>
                  </a:cubicBezTo>
                  <a:lnTo>
                    <a:pt x="2521067" y="1007027"/>
                  </a:lnTo>
                  <a:cubicBezTo>
                    <a:pt x="2521067" y="1075607"/>
                    <a:pt x="2465187" y="1131487"/>
                    <a:pt x="2396607" y="1131487"/>
                  </a:cubicBezTo>
                  <a:close/>
                </a:path>
              </a:pathLst>
            </a:custGeom>
            <a:solidFill>
              <a:srgbClr val="EDF0F2"/>
            </a:solidFill>
          </p:spPr>
        </p:sp>
      </p:grpSp>
      <p:grpSp>
        <p:nvGrpSpPr>
          <p:cNvPr id="30" name="Group 30"/>
          <p:cNvGrpSpPr/>
          <p:nvPr/>
        </p:nvGrpSpPr>
        <p:grpSpPr>
          <a:xfrm>
            <a:off x="12371440" y="6958785"/>
            <a:ext cx="3149129" cy="1413369"/>
            <a:chOff x="0" y="0"/>
            <a:chExt cx="2521067" cy="1131487"/>
          </a:xfrm>
        </p:grpSpPr>
        <p:sp>
          <p:nvSpPr>
            <p:cNvPr id="31" name="Freeform 31"/>
            <p:cNvSpPr/>
            <p:nvPr/>
          </p:nvSpPr>
          <p:spPr>
            <a:xfrm>
              <a:off x="0" y="0"/>
              <a:ext cx="2521067" cy="1131487"/>
            </a:xfrm>
            <a:custGeom>
              <a:avLst/>
              <a:gdLst/>
              <a:ahLst/>
              <a:cxnLst/>
              <a:rect l="l" t="t" r="r" b="b"/>
              <a:pathLst>
                <a:path w="2521067" h="1131487">
                  <a:moveTo>
                    <a:pt x="2396607" y="1131487"/>
                  </a:moveTo>
                  <a:lnTo>
                    <a:pt x="124460" y="1131487"/>
                  </a:lnTo>
                  <a:cubicBezTo>
                    <a:pt x="55880" y="1131487"/>
                    <a:pt x="0" y="1075607"/>
                    <a:pt x="0" y="1007027"/>
                  </a:cubicBezTo>
                  <a:lnTo>
                    <a:pt x="0" y="124460"/>
                  </a:lnTo>
                  <a:cubicBezTo>
                    <a:pt x="0" y="55880"/>
                    <a:pt x="55880" y="0"/>
                    <a:pt x="124460" y="0"/>
                  </a:cubicBezTo>
                  <a:lnTo>
                    <a:pt x="2396607" y="0"/>
                  </a:lnTo>
                  <a:cubicBezTo>
                    <a:pt x="2465187" y="0"/>
                    <a:pt x="2521067" y="55880"/>
                    <a:pt x="2521067" y="124460"/>
                  </a:cubicBezTo>
                  <a:lnTo>
                    <a:pt x="2521067" y="1007027"/>
                  </a:lnTo>
                  <a:cubicBezTo>
                    <a:pt x="2521067" y="1075607"/>
                    <a:pt x="2465187" y="1131487"/>
                    <a:pt x="2396607" y="1131487"/>
                  </a:cubicBezTo>
                  <a:close/>
                </a:path>
              </a:pathLst>
            </a:custGeom>
            <a:solidFill>
              <a:srgbClr val="EDF0F2"/>
            </a:solidFill>
          </p:spPr>
        </p:sp>
      </p:grpSp>
      <p:grpSp>
        <p:nvGrpSpPr>
          <p:cNvPr id="32" name="Group 32"/>
          <p:cNvGrpSpPr/>
          <p:nvPr/>
        </p:nvGrpSpPr>
        <p:grpSpPr>
          <a:xfrm>
            <a:off x="5531343" y="2888950"/>
            <a:ext cx="3149129" cy="561975"/>
            <a:chOff x="0" y="0"/>
            <a:chExt cx="2277336" cy="406400"/>
          </a:xfrm>
        </p:grpSpPr>
        <p:sp>
          <p:nvSpPr>
            <p:cNvPr id="33" name="Freeform 33"/>
            <p:cNvSpPr/>
            <p:nvPr/>
          </p:nvSpPr>
          <p:spPr>
            <a:xfrm>
              <a:off x="17780" y="22860"/>
              <a:ext cx="2251936" cy="360680"/>
            </a:xfrm>
            <a:custGeom>
              <a:avLst/>
              <a:gdLst/>
              <a:ahLst/>
              <a:cxnLst/>
              <a:rect l="l" t="t" r="r" b="b"/>
              <a:pathLst>
                <a:path w="2251936" h="360680">
                  <a:moveTo>
                    <a:pt x="2251936" y="180340"/>
                  </a:moveTo>
                  <a:cubicBezTo>
                    <a:pt x="2251936" y="81280"/>
                    <a:pt x="2171926" y="0"/>
                    <a:pt x="2071596" y="0"/>
                  </a:cubicBezTo>
                  <a:lnTo>
                    <a:pt x="172720" y="0"/>
                  </a:lnTo>
                  <a:lnTo>
                    <a:pt x="172720" y="1270"/>
                  </a:lnTo>
                  <a:cubicBezTo>
                    <a:pt x="76200" y="5080"/>
                    <a:pt x="0" y="83820"/>
                    <a:pt x="0" y="180340"/>
                  </a:cubicBezTo>
                  <a:cubicBezTo>
                    <a:pt x="0" y="276860"/>
                    <a:pt x="77470" y="355600"/>
                    <a:pt x="172720" y="359410"/>
                  </a:cubicBezTo>
                  <a:lnTo>
                    <a:pt x="172720" y="360680"/>
                  </a:lnTo>
                  <a:lnTo>
                    <a:pt x="2071596" y="360680"/>
                  </a:lnTo>
                  <a:cubicBezTo>
                    <a:pt x="2170656" y="360680"/>
                    <a:pt x="2251936" y="279400"/>
                    <a:pt x="2251936" y="180340"/>
                  </a:cubicBezTo>
                  <a:close/>
                </a:path>
              </a:pathLst>
            </a:custGeom>
            <a:solidFill>
              <a:srgbClr val="0C9898"/>
            </a:solidFill>
          </p:spPr>
        </p:sp>
      </p:grpSp>
      <p:grpSp>
        <p:nvGrpSpPr>
          <p:cNvPr id="34" name="Group 34"/>
          <p:cNvGrpSpPr/>
          <p:nvPr/>
        </p:nvGrpSpPr>
        <p:grpSpPr>
          <a:xfrm>
            <a:off x="8978625" y="2888950"/>
            <a:ext cx="3149129" cy="561975"/>
            <a:chOff x="0" y="0"/>
            <a:chExt cx="2277336" cy="406400"/>
          </a:xfrm>
        </p:grpSpPr>
        <p:sp>
          <p:nvSpPr>
            <p:cNvPr id="35" name="Freeform 35"/>
            <p:cNvSpPr/>
            <p:nvPr/>
          </p:nvSpPr>
          <p:spPr>
            <a:xfrm>
              <a:off x="17780" y="22860"/>
              <a:ext cx="2251936" cy="360680"/>
            </a:xfrm>
            <a:custGeom>
              <a:avLst/>
              <a:gdLst/>
              <a:ahLst/>
              <a:cxnLst/>
              <a:rect l="l" t="t" r="r" b="b"/>
              <a:pathLst>
                <a:path w="2251936" h="360680">
                  <a:moveTo>
                    <a:pt x="2251936" y="180340"/>
                  </a:moveTo>
                  <a:cubicBezTo>
                    <a:pt x="2251936" y="81280"/>
                    <a:pt x="2171926" y="0"/>
                    <a:pt x="2071596" y="0"/>
                  </a:cubicBezTo>
                  <a:lnTo>
                    <a:pt x="172720" y="0"/>
                  </a:lnTo>
                  <a:lnTo>
                    <a:pt x="172720" y="1270"/>
                  </a:lnTo>
                  <a:cubicBezTo>
                    <a:pt x="76200" y="5080"/>
                    <a:pt x="0" y="83820"/>
                    <a:pt x="0" y="180340"/>
                  </a:cubicBezTo>
                  <a:cubicBezTo>
                    <a:pt x="0" y="276860"/>
                    <a:pt x="77470" y="355600"/>
                    <a:pt x="172720" y="359410"/>
                  </a:cubicBezTo>
                  <a:lnTo>
                    <a:pt x="172720" y="360680"/>
                  </a:lnTo>
                  <a:lnTo>
                    <a:pt x="2071596" y="360680"/>
                  </a:lnTo>
                  <a:cubicBezTo>
                    <a:pt x="2170656" y="360680"/>
                    <a:pt x="2251936" y="279400"/>
                    <a:pt x="2251936" y="180340"/>
                  </a:cubicBezTo>
                  <a:close/>
                </a:path>
              </a:pathLst>
            </a:custGeom>
            <a:solidFill>
              <a:srgbClr val="0C9898"/>
            </a:solidFill>
          </p:spPr>
        </p:sp>
      </p:grpSp>
      <p:grpSp>
        <p:nvGrpSpPr>
          <p:cNvPr id="36" name="Group 36"/>
          <p:cNvGrpSpPr/>
          <p:nvPr/>
        </p:nvGrpSpPr>
        <p:grpSpPr>
          <a:xfrm>
            <a:off x="12371440" y="2888950"/>
            <a:ext cx="3149129" cy="561975"/>
            <a:chOff x="0" y="0"/>
            <a:chExt cx="2277336" cy="406400"/>
          </a:xfrm>
        </p:grpSpPr>
        <p:sp>
          <p:nvSpPr>
            <p:cNvPr id="37" name="Freeform 37"/>
            <p:cNvSpPr/>
            <p:nvPr/>
          </p:nvSpPr>
          <p:spPr>
            <a:xfrm>
              <a:off x="17780" y="22860"/>
              <a:ext cx="2251936" cy="360680"/>
            </a:xfrm>
            <a:custGeom>
              <a:avLst/>
              <a:gdLst/>
              <a:ahLst/>
              <a:cxnLst/>
              <a:rect l="l" t="t" r="r" b="b"/>
              <a:pathLst>
                <a:path w="2251936" h="360680">
                  <a:moveTo>
                    <a:pt x="2251936" y="180340"/>
                  </a:moveTo>
                  <a:cubicBezTo>
                    <a:pt x="2251936" y="81280"/>
                    <a:pt x="2171926" y="0"/>
                    <a:pt x="2071596" y="0"/>
                  </a:cubicBezTo>
                  <a:lnTo>
                    <a:pt x="172720" y="0"/>
                  </a:lnTo>
                  <a:lnTo>
                    <a:pt x="172720" y="1270"/>
                  </a:lnTo>
                  <a:cubicBezTo>
                    <a:pt x="76200" y="5080"/>
                    <a:pt x="0" y="83820"/>
                    <a:pt x="0" y="180340"/>
                  </a:cubicBezTo>
                  <a:cubicBezTo>
                    <a:pt x="0" y="276860"/>
                    <a:pt x="77470" y="355600"/>
                    <a:pt x="172720" y="359410"/>
                  </a:cubicBezTo>
                  <a:lnTo>
                    <a:pt x="172720" y="360680"/>
                  </a:lnTo>
                  <a:lnTo>
                    <a:pt x="2071596" y="360680"/>
                  </a:lnTo>
                  <a:cubicBezTo>
                    <a:pt x="2170656" y="360680"/>
                    <a:pt x="2251936" y="279400"/>
                    <a:pt x="2251936" y="180340"/>
                  </a:cubicBezTo>
                  <a:close/>
                </a:path>
              </a:pathLst>
            </a:custGeom>
            <a:solidFill>
              <a:srgbClr val="0C9898"/>
            </a:solidFill>
          </p:spPr>
        </p:sp>
      </p:grpSp>
      <p:sp>
        <p:nvSpPr>
          <p:cNvPr id="38" name="Freeform 38"/>
          <p:cNvSpPr/>
          <p:nvPr/>
        </p:nvSpPr>
        <p:spPr>
          <a:xfrm>
            <a:off x="15036909" y="617558"/>
            <a:ext cx="2222391" cy="411142"/>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4"/>
            <a:stretch>
              <a:fillRect/>
            </a:stretch>
          </a:blipFill>
        </p:spPr>
      </p:sp>
      <p:grpSp>
        <p:nvGrpSpPr>
          <p:cNvPr id="39" name="Group 39"/>
          <p:cNvGrpSpPr/>
          <p:nvPr/>
        </p:nvGrpSpPr>
        <p:grpSpPr>
          <a:xfrm>
            <a:off x="1677242" y="-49885"/>
            <a:ext cx="885763" cy="1078585"/>
            <a:chOff x="0" y="0"/>
            <a:chExt cx="2771140" cy="3374390"/>
          </a:xfrm>
        </p:grpSpPr>
        <p:sp>
          <p:nvSpPr>
            <p:cNvPr id="40" name="Freeform 40"/>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0C9898"/>
            </a:solidFill>
          </p:spPr>
        </p:sp>
      </p:grpSp>
      <p:sp>
        <p:nvSpPr>
          <p:cNvPr id="41" name="Freeform 41"/>
          <p:cNvSpPr/>
          <p:nvPr/>
        </p:nvSpPr>
        <p:spPr>
          <a:xfrm>
            <a:off x="7642437" y="6491178"/>
            <a:ext cx="420254" cy="765839"/>
          </a:xfrm>
          <a:custGeom>
            <a:avLst/>
            <a:gdLst/>
            <a:ahLst/>
            <a:cxnLst/>
            <a:rect l="l" t="t" r="r" b="b"/>
            <a:pathLst>
              <a:path w="420254" h="765839">
                <a:moveTo>
                  <a:pt x="0" y="0"/>
                </a:moveTo>
                <a:lnTo>
                  <a:pt x="420254" y="0"/>
                </a:lnTo>
                <a:lnTo>
                  <a:pt x="420254" y="765839"/>
                </a:lnTo>
                <a:lnTo>
                  <a:pt x="0" y="7658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2" name="TextBox 42"/>
          <p:cNvSpPr txBox="1"/>
          <p:nvPr/>
        </p:nvSpPr>
        <p:spPr>
          <a:xfrm>
            <a:off x="5795675" y="3000075"/>
            <a:ext cx="2672719" cy="339725"/>
          </a:xfrm>
          <a:prstGeom prst="rect">
            <a:avLst/>
          </a:prstGeom>
        </p:spPr>
        <p:txBody>
          <a:bodyPr lIns="0" tIns="0" rIns="0" bIns="0" rtlCol="0" anchor="t">
            <a:spAutoFit/>
          </a:bodyPr>
          <a:lstStyle/>
          <a:p>
            <a:pPr algn="ctr">
              <a:lnSpc>
                <a:spcPts val="2800"/>
              </a:lnSpc>
              <a:spcBef>
                <a:spcPct val="0"/>
              </a:spcBef>
            </a:pPr>
            <a:r>
              <a:rPr lang="en-US" sz="2000">
                <a:solidFill>
                  <a:srgbClr val="FFFFFF"/>
                </a:solidFill>
                <a:latin typeface="Poppins Bold" panose="00000800000000000000"/>
                <a:ea typeface="Poppins Bold" panose="00000800000000000000"/>
                <a:cs typeface="Poppins Bold" panose="00000800000000000000"/>
                <a:sym typeface="Poppins Bold" panose="00000800000000000000"/>
              </a:rPr>
              <a:t>CPU</a:t>
            </a:r>
            <a:endParaRPr lang="en-US" sz="2000">
              <a:solidFill>
                <a:srgbClr val="FFFFFF"/>
              </a:solidFill>
              <a:latin typeface="Poppins Bold" panose="00000800000000000000"/>
              <a:ea typeface="Poppins Bold" panose="00000800000000000000"/>
              <a:cs typeface="Poppins Bold" panose="00000800000000000000"/>
              <a:sym typeface="Poppins Bold" panose="00000800000000000000"/>
            </a:endParaRPr>
          </a:p>
        </p:txBody>
      </p:sp>
      <p:sp>
        <p:nvSpPr>
          <p:cNvPr id="43" name="TextBox 43"/>
          <p:cNvSpPr txBox="1"/>
          <p:nvPr/>
        </p:nvSpPr>
        <p:spPr>
          <a:xfrm>
            <a:off x="3533678" y="4328661"/>
            <a:ext cx="1354328" cy="339725"/>
          </a:xfrm>
          <a:prstGeom prst="rect">
            <a:avLst/>
          </a:prstGeom>
        </p:spPr>
        <p:txBody>
          <a:bodyPr lIns="0" tIns="0" rIns="0" bIns="0" rtlCol="0" anchor="t">
            <a:spAutoFit/>
          </a:bodyPr>
          <a:lstStyle/>
          <a:p>
            <a:pPr algn="l">
              <a:lnSpc>
                <a:spcPts val="2800"/>
              </a:lnSpc>
              <a:spcBef>
                <a:spcPct val="0"/>
              </a:spcBef>
            </a:pPr>
            <a:r>
              <a:rPr lang="en-US" sz="2000">
                <a:solidFill>
                  <a:srgbClr val="FFFFFF"/>
                </a:solidFill>
                <a:latin typeface="Poppins Bold" panose="00000800000000000000"/>
                <a:ea typeface="Poppins Bold" panose="00000800000000000000"/>
                <a:cs typeface="Poppins Bold" panose="00000800000000000000"/>
                <a:sym typeface="Poppins Bold" panose="00000800000000000000"/>
              </a:rPr>
              <a:t>LX6V</a:t>
            </a:r>
            <a:endParaRPr lang="en-US" sz="2000">
              <a:solidFill>
                <a:srgbClr val="FFFFFF"/>
              </a:solidFill>
              <a:latin typeface="Poppins Bold" panose="00000800000000000000"/>
              <a:ea typeface="Poppins Bold" panose="00000800000000000000"/>
              <a:cs typeface="Poppins Bold" panose="00000800000000000000"/>
              <a:sym typeface="Poppins Bold" panose="00000800000000000000"/>
            </a:endParaRPr>
          </a:p>
        </p:txBody>
      </p:sp>
      <p:sp>
        <p:nvSpPr>
          <p:cNvPr id="44" name="TextBox 44"/>
          <p:cNvSpPr txBox="1"/>
          <p:nvPr/>
        </p:nvSpPr>
        <p:spPr>
          <a:xfrm>
            <a:off x="3533678" y="5945518"/>
            <a:ext cx="1354328" cy="339725"/>
          </a:xfrm>
          <a:prstGeom prst="rect">
            <a:avLst/>
          </a:prstGeom>
        </p:spPr>
        <p:txBody>
          <a:bodyPr lIns="0" tIns="0" rIns="0" bIns="0" rtlCol="0" anchor="t">
            <a:spAutoFit/>
          </a:bodyPr>
          <a:lstStyle/>
          <a:p>
            <a:pPr algn="l">
              <a:lnSpc>
                <a:spcPts val="2800"/>
              </a:lnSpc>
              <a:spcBef>
                <a:spcPct val="0"/>
              </a:spcBef>
            </a:pPr>
            <a:r>
              <a:rPr lang="en-US" sz="2000">
                <a:solidFill>
                  <a:srgbClr val="FFFFFF"/>
                </a:solidFill>
                <a:latin typeface="Poppins Bold" panose="00000800000000000000"/>
                <a:ea typeface="Poppins Bold" panose="00000800000000000000"/>
                <a:cs typeface="Poppins Bold" panose="00000800000000000000"/>
                <a:sym typeface="Poppins Bold" panose="00000800000000000000"/>
              </a:rPr>
              <a:t>LX5V</a:t>
            </a:r>
            <a:endParaRPr lang="en-US" sz="2000">
              <a:solidFill>
                <a:srgbClr val="FFFFFF"/>
              </a:solidFill>
              <a:latin typeface="Poppins Bold" panose="00000800000000000000"/>
              <a:ea typeface="Poppins Bold" panose="00000800000000000000"/>
              <a:cs typeface="Poppins Bold" panose="00000800000000000000"/>
              <a:sym typeface="Poppins Bold" panose="00000800000000000000"/>
            </a:endParaRPr>
          </a:p>
        </p:txBody>
      </p:sp>
      <p:sp>
        <p:nvSpPr>
          <p:cNvPr id="45" name="TextBox 45"/>
          <p:cNvSpPr txBox="1"/>
          <p:nvPr/>
        </p:nvSpPr>
        <p:spPr>
          <a:xfrm>
            <a:off x="3533678" y="7543015"/>
            <a:ext cx="1354328" cy="339725"/>
          </a:xfrm>
          <a:prstGeom prst="rect">
            <a:avLst/>
          </a:prstGeom>
        </p:spPr>
        <p:txBody>
          <a:bodyPr lIns="0" tIns="0" rIns="0" bIns="0" rtlCol="0" anchor="t">
            <a:spAutoFit/>
          </a:bodyPr>
          <a:lstStyle/>
          <a:p>
            <a:pPr algn="l">
              <a:lnSpc>
                <a:spcPts val="2800"/>
              </a:lnSpc>
              <a:spcBef>
                <a:spcPct val="0"/>
              </a:spcBef>
            </a:pPr>
            <a:r>
              <a:rPr lang="en-US" sz="2000">
                <a:solidFill>
                  <a:srgbClr val="FFFFFF"/>
                </a:solidFill>
                <a:latin typeface="Poppins Bold" panose="00000800000000000000"/>
                <a:ea typeface="Poppins Bold" panose="00000800000000000000"/>
                <a:cs typeface="Poppins Bold" panose="00000800000000000000"/>
                <a:sym typeface="Poppins Bold" panose="00000800000000000000"/>
              </a:rPr>
              <a:t>LX3V</a:t>
            </a:r>
            <a:endParaRPr lang="en-US" sz="2000">
              <a:solidFill>
                <a:srgbClr val="FFFFFF"/>
              </a:solidFill>
              <a:latin typeface="Poppins Bold" panose="00000800000000000000"/>
              <a:ea typeface="Poppins Bold" panose="00000800000000000000"/>
              <a:cs typeface="Poppins Bold" panose="00000800000000000000"/>
              <a:sym typeface="Poppins Bold" panose="00000800000000000000"/>
            </a:endParaRPr>
          </a:p>
        </p:txBody>
      </p:sp>
      <p:sp>
        <p:nvSpPr>
          <p:cNvPr id="46" name="TextBox 46"/>
          <p:cNvSpPr txBox="1"/>
          <p:nvPr/>
        </p:nvSpPr>
        <p:spPr>
          <a:xfrm>
            <a:off x="5902551" y="4136725"/>
            <a:ext cx="2458969" cy="628762"/>
          </a:xfrm>
          <a:prstGeom prst="rect">
            <a:avLst/>
          </a:prstGeom>
        </p:spPr>
        <p:txBody>
          <a:bodyPr lIns="0" tIns="0" rIns="0" bIns="0" rtlCol="0" anchor="t">
            <a:spAutoFit/>
          </a:bodyPr>
          <a:lstStyle/>
          <a:p>
            <a:pPr algn="l">
              <a:lnSpc>
                <a:spcPts val="2520"/>
              </a:lnSpc>
            </a:pP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ARMCortex</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A53</a:t>
            </a: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a:lnSpc>
                <a:spcPts val="2520"/>
              </a:lnSpc>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CPU 1.8GHz x 4</a:t>
            </a: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7" name="TextBox 47"/>
          <p:cNvSpPr txBox="1"/>
          <p:nvPr/>
        </p:nvSpPr>
        <p:spPr>
          <a:xfrm>
            <a:off x="9323705" y="4188009"/>
            <a:ext cx="2458969" cy="628762"/>
          </a:xfrm>
          <a:prstGeom prst="rect">
            <a:avLst/>
          </a:prstGeom>
        </p:spPr>
        <p:txBody>
          <a:bodyPr lIns="0" tIns="0" rIns="0" bIns="0" rtlCol="0" anchor="t">
            <a:spAutoFit/>
          </a:bodyPr>
          <a:lstStyle/>
          <a:p>
            <a:pPr algn="ctr">
              <a:lnSpc>
                <a:spcPts val="2520"/>
              </a:lnSpc>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2GB</a:t>
            </a: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ctr">
              <a:lnSpc>
                <a:spcPts val="2520"/>
              </a:lnSpc>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DDR4</a:t>
            </a: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8" name="TextBox 48"/>
          <p:cNvSpPr txBox="1"/>
          <p:nvPr/>
        </p:nvSpPr>
        <p:spPr>
          <a:xfrm>
            <a:off x="12692176" y="4326121"/>
            <a:ext cx="2458969" cy="306705"/>
          </a:xfrm>
          <a:prstGeom prst="rect">
            <a:avLst/>
          </a:prstGeom>
        </p:spPr>
        <p:txBody>
          <a:bodyPr lIns="0" tIns="0" rIns="0" bIns="0" rtlCol="0" anchor="t">
            <a:spAutoFit/>
          </a:bodyPr>
          <a:lstStyle/>
          <a:p>
            <a:pPr algn="ctr">
              <a:lnSpc>
                <a:spcPts val="2520"/>
              </a:lnSpc>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4GB</a:t>
            </a: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9" name="TextBox 49"/>
          <p:cNvSpPr txBox="1"/>
          <p:nvPr/>
        </p:nvSpPr>
        <p:spPr>
          <a:xfrm>
            <a:off x="9216830" y="3000075"/>
            <a:ext cx="2672719" cy="339725"/>
          </a:xfrm>
          <a:prstGeom prst="rect">
            <a:avLst/>
          </a:prstGeom>
        </p:spPr>
        <p:txBody>
          <a:bodyPr lIns="0" tIns="0" rIns="0" bIns="0" rtlCol="0" anchor="t">
            <a:spAutoFit/>
          </a:bodyPr>
          <a:lstStyle/>
          <a:p>
            <a:pPr marL="0" lvl="0" indent="0" algn="ctr">
              <a:lnSpc>
                <a:spcPts val="2800"/>
              </a:lnSpc>
              <a:spcBef>
                <a:spcPct val="0"/>
              </a:spcBef>
            </a:pPr>
            <a:r>
              <a:rPr lang="en-US" sz="2000">
                <a:solidFill>
                  <a:srgbClr val="FFFFFF"/>
                </a:solidFill>
                <a:latin typeface="Poppins Bold" panose="00000800000000000000"/>
                <a:ea typeface="Poppins Bold" panose="00000800000000000000"/>
                <a:cs typeface="Poppins Bold" panose="00000800000000000000"/>
                <a:sym typeface="Poppins Bold" panose="00000800000000000000"/>
              </a:rPr>
              <a:t>RAM</a:t>
            </a:r>
            <a:endParaRPr lang="en-US" sz="2000">
              <a:solidFill>
                <a:srgbClr val="FFFFFF"/>
              </a:solidFill>
              <a:latin typeface="Poppins Bold" panose="00000800000000000000"/>
              <a:ea typeface="Poppins Bold" panose="00000800000000000000"/>
              <a:cs typeface="Poppins Bold" panose="00000800000000000000"/>
              <a:sym typeface="Poppins Bold" panose="00000800000000000000"/>
            </a:endParaRPr>
          </a:p>
        </p:txBody>
      </p:sp>
      <p:sp>
        <p:nvSpPr>
          <p:cNvPr id="50" name="TextBox 50"/>
          <p:cNvSpPr txBox="1"/>
          <p:nvPr/>
        </p:nvSpPr>
        <p:spPr>
          <a:xfrm>
            <a:off x="12609645" y="3000075"/>
            <a:ext cx="2672719" cy="339725"/>
          </a:xfrm>
          <a:prstGeom prst="rect">
            <a:avLst/>
          </a:prstGeom>
        </p:spPr>
        <p:txBody>
          <a:bodyPr lIns="0" tIns="0" rIns="0" bIns="0" rtlCol="0" anchor="t">
            <a:spAutoFit/>
          </a:bodyPr>
          <a:lstStyle/>
          <a:p>
            <a:pPr marL="0" lvl="0" indent="0" algn="ctr">
              <a:lnSpc>
                <a:spcPts val="2800"/>
              </a:lnSpc>
              <a:spcBef>
                <a:spcPct val="0"/>
              </a:spcBef>
            </a:pPr>
            <a:r>
              <a:rPr lang="en-US" sz="2000">
                <a:solidFill>
                  <a:srgbClr val="FFFFFF"/>
                </a:solidFill>
                <a:latin typeface="Poppins Bold" panose="00000800000000000000"/>
                <a:ea typeface="Poppins Bold" panose="00000800000000000000"/>
                <a:cs typeface="Poppins Bold" panose="00000800000000000000"/>
                <a:sym typeface="Poppins Bold" panose="00000800000000000000"/>
              </a:rPr>
              <a:t>FLASH</a:t>
            </a:r>
            <a:endParaRPr lang="en-US" sz="2000">
              <a:solidFill>
                <a:srgbClr val="FFFFFF"/>
              </a:solidFill>
              <a:latin typeface="Poppins Bold" panose="00000800000000000000"/>
              <a:ea typeface="Poppins Bold" panose="00000800000000000000"/>
              <a:cs typeface="Poppins Bold" panose="00000800000000000000"/>
              <a:sym typeface="Poppins Bold" panose="00000800000000000000"/>
            </a:endParaRPr>
          </a:p>
        </p:txBody>
      </p:sp>
      <p:sp>
        <p:nvSpPr>
          <p:cNvPr id="51" name="TextBox 51"/>
          <p:cNvSpPr txBox="1"/>
          <p:nvPr/>
        </p:nvSpPr>
        <p:spPr>
          <a:xfrm>
            <a:off x="1677242" y="1187630"/>
            <a:ext cx="5235751" cy="977821"/>
          </a:xfrm>
          <a:prstGeom prst="rect">
            <a:avLst/>
          </a:prstGeom>
        </p:spPr>
        <p:txBody>
          <a:bodyPr lIns="0" tIns="0" rIns="0" bIns="0" rtlCol="0" anchor="t">
            <a:spAutoFit/>
          </a:bodyPr>
          <a:lstStyle/>
          <a:p>
            <a:pPr algn="l">
              <a:lnSpc>
                <a:spcPts val="8055"/>
              </a:lnSpc>
            </a:pPr>
            <a:r>
              <a:rPr lang="en-US" sz="5755">
                <a:solidFill>
                  <a:srgbClr val="000000"/>
                </a:solidFill>
                <a:latin typeface="Poppins Bold" panose="00000800000000000000"/>
                <a:ea typeface="Poppins Bold" panose="00000800000000000000"/>
                <a:cs typeface="Poppins Bold" panose="00000800000000000000"/>
                <a:sym typeface="Poppins Bold" panose="00000800000000000000"/>
              </a:rPr>
              <a:t>Performance</a:t>
            </a:r>
            <a:endParaRPr lang="en-US" sz="5755">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52" name="TextBox 52"/>
          <p:cNvSpPr txBox="1"/>
          <p:nvPr/>
        </p:nvSpPr>
        <p:spPr>
          <a:xfrm>
            <a:off x="5902551" y="5752432"/>
            <a:ext cx="2458969" cy="628762"/>
          </a:xfrm>
          <a:prstGeom prst="rect">
            <a:avLst/>
          </a:prstGeom>
        </p:spPr>
        <p:txBody>
          <a:bodyPr lIns="0" tIns="0" rIns="0" bIns="0" rtlCol="0" anchor="t">
            <a:spAutoFit/>
          </a:bodyPr>
          <a:lstStyle/>
          <a:p>
            <a:pPr algn="l">
              <a:lnSpc>
                <a:spcPts val="2520"/>
              </a:lnSpc>
            </a:pP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ARMCortex</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M7</a:t>
            </a: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a:lnSpc>
                <a:spcPts val="2520"/>
              </a:lnSpc>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CPU 600MHz</a:t>
            </a: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53" name="TextBox 53"/>
          <p:cNvSpPr txBox="1"/>
          <p:nvPr/>
        </p:nvSpPr>
        <p:spPr>
          <a:xfrm>
            <a:off x="9328172" y="5909594"/>
            <a:ext cx="2458969" cy="306705"/>
          </a:xfrm>
          <a:prstGeom prst="rect">
            <a:avLst/>
          </a:prstGeom>
        </p:spPr>
        <p:txBody>
          <a:bodyPr lIns="0" tIns="0" rIns="0" bIns="0" rtlCol="0" anchor="t">
            <a:spAutoFit/>
          </a:bodyPr>
          <a:lstStyle/>
          <a:p>
            <a:pPr algn="ctr">
              <a:lnSpc>
                <a:spcPts val="2520"/>
              </a:lnSpc>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1MB</a:t>
            </a: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54" name="TextBox 54"/>
          <p:cNvSpPr txBox="1"/>
          <p:nvPr/>
        </p:nvSpPr>
        <p:spPr>
          <a:xfrm>
            <a:off x="12692176" y="5962028"/>
            <a:ext cx="2458969" cy="306705"/>
          </a:xfrm>
          <a:prstGeom prst="rect">
            <a:avLst/>
          </a:prstGeom>
        </p:spPr>
        <p:txBody>
          <a:bodyPr lIns="0" tIns="0" rIns="0" bIns="0" rtlCol="0" anchor="t">
            <a:spAutoFit/>
          </a:bodyPr>
          <a:lstStyle/>
          <a:p>
            <a:pPr algn="ctr">
              <a:lnSpc>
                <a:spcPts val="2520"/>
              </a:lnSpc>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16MB</a:t>
            </a: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55" name="TextBox 55"/>
          <p:cNvSpPr txBox="1"/>
          <p:nvPr/>
        </p:nvSpPr>
        <p:spPr>
          <a:xfrm>
            <a:off x="5902551" y="7336632"/>
            <a:ext cx="2458969" cy="628762"/>
          </a:xfrm>
          <a:prstGeom prst="rect">
            <a:avLst/>
          </a:prstGeom>
        </p:spPr>
        <p:txBody>
          <a:bodyPr lIns="0" tIns="0" rIns="0" bIns="0" rtlCol="0" anchor="t">
            <a:spAutoFit/>
          </a:bodyPr>
          <a:lstStyle/>
          <a:p>
            <a:pPr algn="l">
              <a:lnSpc>
                <a:spcPts val="2520"/>
              </a:lnSpc>
            </a:pP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ARMCortex</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M3</a:t>
            </a: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a:lnSpc>
                <a:spcPts val="2520"/>
              </a:lnSpc>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CPU: 72MHz</a:t>
            </a: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56" name="TextBox 56"/>
          <p:cNvSpPr txBox="1"/>
          <p:nvPr/>
        </p:nvSpPr>
        <p:spPr>
          <a:xfrm>
            <a:off x="9297577" y="7493795"/>
            <a:ext cx="2458969" cy="306705"/>
          </a:xfrm>
          <a:prstGeom prst="rect">
            <a:avLst/>
          </a:prstGeom>
        </p:spPr>
        <p:txBody>
          <a:bodyPr lIns="0" tIns="0" rIns="0" bIns="0" rtlCol="0" anchor="t">
            <a:spAutoFit/>
          </a:bodyPr>
          <a:lstStyle/>
          <a:p>
            <a:pPr algn="ctr">
              <a:lnSpc>
                <a:spcPts val="2520"/>
              </a:lnSpc>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64KB</a:t>
            </a: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57" name="TextBox 57"/>
          <p:cNvSpPr txBox="1"/>
          <p:nvPr/>
        </p:nvSpPr>
        <p:spPr>
          <a:xfrm>
            <a:off x="12716520" y="7493067"/>
            <a:ext cx="2458969" cy="306705"/>
          </a:xfrm>
          <a:prstGeom prst="rect">
            <a:avLst/>
          </a:prstGeom>
        </p:spPr>
        <p:txBody>
          <a:bodyPr lIns="0" tIns="0" rIns="0" bIns="0" rtlCol="0" anchor="t">
            <a:spAutoFit/>
          </a:bodyPr>
          <a:lstStyle/>
          <a:p>
            <a:pPr algn="ctr">
              <a:lnSpc>
                <a:spcPts val="2520"/>
              </a:lnSpc>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512KB</a:t>
            </a: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58" name="TextBox 58"/>
          <p:cNvSpPr txBox="1"/>
          <p:nvPr/>
        </p:nvSpPr>
        <p:spPr>
          <a:xfrm>
            <a:off x="7852564" y="6086805"/>
            <a:ext cx="714675" cy="436017"/>
          </a:xfrm>
          <a:prstGeom prst="rect">
            <a:avLst/>
          </a:prstGeom>
        </p:spPr>
        <p:txBody>
          <a:bodyPr lIns="0" tIns="0" rIns="0" bIns="0" rtlCol="0" anchor="t">
            <a:spAutoFit/>
          </a:bodyPr>
          <a:lstStyle/>
          <a:p>
            <a:pPr algn="ctr">
              <a:lnSpc>
                <a:spcPts val="3360"/>
              </a:lnSpc>
            </a:pPr>
            <a:r>
              <a:rPr lang="en-US" sz="3200" b="1" dirty="0">
                <a:solidFill>
                  <a:srgbClr val="1A502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x8</a:t>
            </a:r>
            <a:endParaRPr lang="en-US" sz="2400" b="1" dirty="0">
              <a:solidFill>
                <a:srgbClr val="1A502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59" name="Freeform 59"/>
          <p:cNvSpPr/>
          <p:nvPr/>
        </p:nvSpPr>
        <p:spPr>
          <a:xfrm>
            <a:off x="7642437" y="4823037"/>
            <a:ext cx="420254" cy="765839"/>
          </a:xfrm>
          <a:custGeom>
            <a:avLst/>
            <a:gdLst/>
            <a:ahLst/>
            <a:cxnLst/>
            <a:rect l="l" t="t" r="r" b="b"/>
            <a:pathLst>
              <a:path w="420254" h="765839">
                <a:moveTo>
                  <a:pt x="0" y="0"/>
                </a:moveTo>
                <a:lnTo>
                  <a:pt x="420254" y="0"/>
                </a:lnTo>
                <a:lnTo>
                  <a:pt x="420254" y="765839"/>
                </a:lnTo>
                <a:lnTo>
                  <a:pt x="0" y="7658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0" name="TextBox 60"/>
          <p:cNvSpPr txBox="1"/>
          <p:nvPr/>
        </p:nvSpPr>
        <p:spPr>
          <a:xfrm>
            <a:off x="7852564" y="4418665"/>
            <a:ext cx="714675" cy="436017"/>
          </a:xfrm>
          <a:prstGeom prst="rect">
            <a:avLst/>
          </a:prstGeom>
        </p:spPr>
        <p:txBody>
          <a:bodyPr lIns="0" tIns="0" rIns="0" bIns="0" rtlCol="0" anchor="t">
            <a:spAutoFit/>
          </a:bodyPr>
          <a:lstStyle/>
          <a:p>
            <a:pPr algn="ctr">
              <a:lnSpc>
                <a:spcPts val="3360"/>
              </a:lnSpc>
            </a:pPr>
            <a:r>
              <a:rPr lang="en-US" sz="3200" b="1" dirty="0">
                <a:solidFill>
                  <a:srgbClr val="1A502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x12</a:t>
            </a:r>
            <a:endParaRPr lang="en-US" sz="3200" b="1" dirty="0">
              <a:solidFill>
                <a:srgbClr val="1A502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61" name="Freeform 61"/>
          <p:cNvSpPr/>
          <p:nvPr/>
        </p:nvSpPr>
        <p:spPr>
          <a:xfrm>
            <a:off x="11252222" y="6577219"/>
            <a:ext cx="420254" cy="765839"/>
          </a:xfrm>
          <a:custGeom>
            <a:avLst/>
            <a:gdLst/>
            <a:ahLst/>
            <a:cxnLst/>
            <a:rect l="l" t="t" r="r" b="b"/>
            <a:pathLst>
              <a:path w="420254" h="765839">
                <a:moveTo>
                  <a:pt x="0" y="0"/>
                </a:moveTo>
                <a:lnTo>
                  <a:pt x="420254" y="0"/>
                </a:lnTo>
                <a:lnTo>
                  <a:pt x="420254" y="765839"/>
                </a:lnTo>
                <a:lnTo>
                  <a:pt x="0" y="7658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2" name="TextBox 62"/>
          <p:cNvSpPr txBox="1"/>
          <p:nvPr/>
        </p:nvSpPr>
        <p:spPr>
          <a:xfrm>
            <a:off x="11462349" y="6172847"/>
            <a:ext cx="714675" cy="436017"/>
          </a:xfrm>
          <a:prstGeom prst="rect">
            <a:avLst/>
          </a:prstGeom>
        </p:spPr>
        <p:txBody>
          <a:bodyPr lIns="0" tIns="0" rIns="0" bIns="0" rtlCol="0" anchor="t">
            <a:spAutoFit/>
          </a:bodyPr>
          <a:lstStyle/>
          <a:p>
            <a:pPr algn="ctr">
              <a:lnSpc>
                <a:spcPts val="3360"/>
              </a:lnSpc>
            </a:pPr>
            <a:r>
              <a:rPr lang="en-US" sz="3200" b="1" dirty="0">
                <a:solidFill>
                  <a:srgbClr val="1A502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x16</a:t>
            </a:r>
            <a:endParaRPr lang="en-US" sz="2400" b="1" dirty="0">
              <a:solidFill>
                <a:srgbClr val="1A502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63" name="Freeform 63"/>
          <p:cNvSpPr/>
          <p:nvPr/>
        </p:nvSpPr>
        <p:spPr>
          <a:xfrm>
            <a:off x="11252222" y="4909078"/>
            <a:ext cx="420254" cy="765839"/>
          </a:xfrm>
          <a:custGeom>
            <a:avLst/>
            <a:gdLst/>
            <a:ahLst/>
            <a:cxnLst/>
            <a:rect l="l" t="t" r="r" b="b"/>
            <a:pathLst>
              <a:path w="420254" h="765839">
                <a:moveTo>
                  <a:pt x="0" y="0"/>
                </a:moveTo>
                <a:lnTo>
                  <a:pt x="420254" y="0"/>
                </a:lnTo>
                <a:lnTo>
                  <a:pt x="420254" y="765839"/>
                </a:lnTo>
                <a:lnTo>
                  <a:pt x="0" y="7658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4" name="TextBox 64"/>
          <p:cNvSpPr txBox="1"/>
          <p:nvPr/>
        </p:nvSpPr>
        <p:spPr>
          <a:xfrm>
            <a:off x="11462349" y="4504706"/>
            <a:ext cx="1147296" cy="436017"/>
          </a:xfrm>
          <a:prstGeom prst="rect">
            <a:avLst/>
          </a:prstGeom>
        </p:spPr>
        <p:txBody>
          <a:bodyPr lIns="0" tIns="0" rIns="0" bIns="0" rtlCol="0" anchor="t">
            <a:spAutoFit/>
          </a:bodyPr>
          <a:lstStyle/>
          <a:p>
            <a:pPr algn="ctr">
              <a:lnSpc>
                <a:spcPts val="3360"/>
              </a:lnSpc>
            </a:pPr>
            <a:r>
              <a:rPr lang="en-US" sz="3200" b="1" dirty="0">
                <a:solidFill>
                  <a:srgbClr val="1A502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x2048</a:t>
            </a:r>
            <a:endParaRPr lang="en-US" sz="3200" b="1" dirty="0">
              <a:solidFill>
                <a:srgbClr val="1A502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65" name="Freeform 65"/>
          <p:cNvSpPr/>
          <p:nvPr/>
        </p:nvSpPr>
        <p:spPr>
          <a:xfrm>
            <a:off x="14841857" y="6608894"/>
            <a:ext cx="420254" cy="765839"/>
          </a:xfrm>
          <a:custGeom>
            <a:avLst/>
            <a:gdLst/>
            <a:ahLst/>
            <a:cxnLst/>
            <a:rect l="l" t="t" r="r" b="b"/>
            <a:pathLst>
              <a:path w="420254" h="765839">
                <a:moveTo>
                  <a:pt x="0" y="0"/>
                </a:moveTo>
                <a:lnTo>
                  <a:pt x="420254" y="0"/>
                </a:lnTo>
                <a:lnTo>
                  <a:pt x="420254" y="765838"/>
                </a:lnTo>
                <a:lnTo>
                  <a:pt x="0" y="7658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6" name="TextBox 66"/>
          <p:cNvSpPr txBox="1"/>
          <p:nvPr/>
        </p:nvSpPr>
        <p:spPr>
          <a:xfrm>
            <a:off x="15051984" y="6204521"/>
            <a:ext cx="714675" cy="436017"/>
          </a:xfrm>
          <a:prstGeom prst="rect">
            <a:avLst/>
          </a:prstGeom>
        </p:spPr>
        <p:txBody>
          <a:bodyPr lIns="0" tIns="0" rIns="0" bIns="0" rtlCol="0" anchor="t">
            <a:spAutoFit/>
          </a:bodyPr>
          <a:lstStyle/>
          <a:p>
            <a:pPr algn="ctr">
              <a:lnSpc>
                <a:spcPts val="3360"/>
              </a:lnSpc>
            </a:pPr>
            <a:r>
              <a:rPr lang="en-US" sz="3200" b="1" dirty="0">
                <a:solidFill>
                  <a:srgbClr val="1A502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x32</a:t>
            </a:r>
            <a:endParaRPr lang="en-US" sz="2400" b="1" dirty="0">
              <a:solidFill>
                <a:srgbClr val="1A502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67" name="Freeform 67"/>
          <p:cNvSpPr/>
          <p:nvPr/>
        </p:nvSpPr>
        <p:spPr>
          <a:xfrm>
            <a:off x="14841857" y="4940753"/>
            <a:ext cx="420254" cy="765839"/>
          </a:xfrm>
          <a:custGeom>
            <a:avLst/>
            <a:gdLst/>
            <a:ahLst/>
            <a:cxnLst/>
            <a:rect l="l" t="t" r="r" b="b"/>
            <a:pathLst>
              <a:path w="420254" h="765839">
                <a:moveTo>
                  <a:pt x="0" y="0"/>
                </a:moveTo>
                <a:lnTo>
                  <a:pt x="420254" y="0"/>
                </a:lnTo>
                <a:lnTo>
                  <a:pt x="420254" y="765839"/>
                </a:lnTo>
                <a:lnTo>
                  <a:pt x="0" y="7658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8" name="TextBox 68"/>
          <p:cNvSpPr txBox="1"/>
          <p:nvPr/>
        </p:nvSpPr>
        <p:spPr>
          <a:xfrm>
            <a:off x="15051984" y="4536380"/>
            <a:ext cx="959689" cy="436017"/>
          </a:xfrm>
          <a:prstGeom prst="rect">
            <a:avLst/>
          </a:prstGeom>
        </p:spPr>
        <p:txBody>
          <a:bodyPr lIns="0" tIns="0" rIns="0" bIns="0" rtlCol="0" anchor="t">
            <a:spAutoFit/>
          </a:bodyPr>
          <a:lstStyle/>
          <a:p>
            <a:pPr algn="ctr">
              <a:lnSpc>
                <a:spcPts val="3360"/>
              </a:lnSpc>
            </a:pPr>
            <a:r>
              <a:rPr lang="en-US" sz="3200" b="1" dirty="0">
                <a:solidFill>
                  <a:srgbClr val="1A502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x128</a:t>
            </a:r>
            <a:endParaRPr lang="en-US" sz="2400" b="1" dirty="0">
              <a:solidFill>
                <a:srgbClr val="1A502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06943" y="7154103"/>
            <a:ext cx="2611028" cy="4114800"/>
          </a:xfrm>
          <a:custGeom>
            <a:avLst/>
            <a:gdLst/>
            <a:ahLst/>
            <a:cxnLst/>
            <a:rect l="l" t="t" r="r" b="b"/>
            <a:pathLst>
              <a:path w="2611028" h="4114800">
                <a:moveTo>
                  <a:pt x="0" y="0"/>
                </a:moveTo>
                <a:lnTo>
                  <a:pt x="2611027" y="0"/>
                </a:lnTo>
                <a:lnTo>
                  <a:pt x="2611027" y="4114800"/>
                </a:lnTo>
                <a:lnTo>
                  <a:pt x="0" y="4114800"/>
                </a:lnTo>
                <a:lnTo>
                  <a:pt x="0" y="0"/>
                </a:lnTo>
                <a:close/>
              </a:path>
            </a:pathLst>
          </a:custGeom>
          <a:blipFill>
            <a:blip r:embed="rId1"/>
            <a:stretch>
              <a:fillRect/>
            </a:stretch>
          </a:blipFill>
        </p:spPr>
      </p:sp>
      <p:sp>
        <p:nvSpPr>
          <p:cNvPr id="3" name="Freeform 3"/>
          <p:cNvSpPr/>
          <p:nvPr/>
        </p:nvSpPr>
        <p:spPr>
          <a:xfrm>
            <a:off x="16982486" y="37786"/>
            <a:ext cx="2611028" cy="4114800"/>
          </a:xfrm>
          <a:custGeom>
            <a:avLst/>
            <a:gdLst/>
            <a:ahLst/>
            <a:cxnLst/>
            <a:rect l="l" t="t" r="r" b="b"/>
            <a:pathLst>
              <a:path w="2611028" h="4114800">
                <a:moveTo>
                  <a:pt x="0" y="0"/>
                </a:moveTo>
                <a:lnTo>
                  <a:pt x="2611028" y="0"/>
                </a:lnTo>
                <a:lnTo>
                  <a:pt x="2611028" y="4114800"/>
                </a:lnTo>
                <a:lnTo>
                  <a:pt x="0" y="4114800"/>
                </a:lnTo>
                <a:lnTo>
                  <a:pt x="0" y="0"/>
                </a:lnTo>
                <a:close/>
              </a:path>
            </a:pathLst>
          </a:custGeom>
          <a:blipFill>
            <a:blip r:embed="rId1"/>
            <a:stretch>
              <a:fillRect/>
            </a:stretch>
          </a:blipFill>
        </p:spPr>
      </p:sp>
      <p:grpSp>
        <p:nvGrpSpPr>
          <p:cNvPr id="4" name="Group 4"/>
          <p:cNvGrpSpPr/>
          <p:nvPr/>
        </p:nvGrpSpPr>
        <p:grpSpPr>
          <a:xfrm>
            <a:off x="1067830" y="1779017"/>
            <a:ext cx="3354065" cy="3354065"/>
            <a:chOff x="0" y="0"/>
            <a:chExt cx="812800" cy="812800"/>
          </a:xfrm>
        </p:grpSpPr>
        <p:sp>
          <p:nvSpPr>
            <p:cNvPr id="5" name="Freeform 5"/>
            <p:cNvSpPr/>
            <p:nvPr/>
          </p:nvSpPr>
          <p:spPr>
            <a:xfrm>
              <a:off x="0" y="0"/>
              <a:ext cx="812800" cy="812800"/>
            </a:xfrm>
            <a:custGeom>
              <a:avLst/>
              <a:gdLst/>
              <a:ahLst/>
              <a:cxnLst/>
              <a:rect l="l" t="t" r="r" b="b"/>
              <a:pathLst>
                <a:path w="812800" h="812800">
                  <a:moveTo>
                    <a:pt x="34623" y="0"/>
                  </a:moveTo>
                  <a:lnTo>
                    <a:pt x="778177" y="0"/>
                  </a:lnTo>
                  <a:cubicBezTo>
                    <a:pt x="797299" y="0"/>
                    <a:pt x="812800" y="15501"/>
                    <a:pt x="812800" y="34623"/>
                  </a:cubicBezTo>
                  <a:lnTo>
                    <a:pt x="812800" y="778177"/>
                  </a:lnTo>
                  <a:cubicBezTo>
                    <a:pt x="812800" y="797299"/>
                    <a:pt x="797299" y="812800"/>
                    <a:pt x="778177" y="812800"/>
                  </a:cubicBezTo>
                  <a:lnTo>
                    <a:pt x="34623" y="812800"/>
                  </a:lnTo>
                  <a:cubicBezTo>
                    <a:pt x="15501" y="812800"/>
                    <a:pt x="0" y="797299"/>
                    <a:pt x="0" y="778177"/>
                  </a:cubicBezTo>
                  <a:lnTo>
                    <a:pt x="0" y="34623"/>
                  </a:lnTo>
                  <a:cubicBezTo>
                    <a:pt x="0" y="15501"/>
                    <a:pt x="15501" y="0"/>
                    <a:pt x="34623" y="0"/>
                  </a:cubicBezTo>
                  <a:close/>
                </a:path>
              </a:pathLst>
            </a:custGeom>
            <a:solidFill>
              <a:srgbClr val="F6F6F7"/>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60"/>
                </a:lnSpc>
              </a:pPr>
              <a:endParaRPr sz="2000"/>
            </a:p>
          </p:txBody>
        </p:sp>
      </p:grpSp>
      <p:grpSp>
        <p:nvGrpSpPr>
          <p:cNvPr id="7" name="Group 7"/>
          <p:cNvGrpSpPr/>
          <p:nvPr/>
        </p:nvGrpSpPr>
        <p:grpSpPr>
          <a:xfrm>
            <a:off x="1028700" y="5775422"/>
            <a:ext cx="3354065" cy="3354065"/>
            <a:chOff x="0" y="0"/>
            <a:chExt cx="812800" cy="812800"/>
          </a:xfrm>
        </p:grpSpPr>
        <p:sp>
          <p:nvSpPr>
            <p:cNvPr id="8" name="Freeform 8"/>
            <p:cNvSpPr/>
            <p:nvPr/>
          </p:nvSpPr>
          <p:spPr>
            <a:xfrm>
              <a:off x="0" y="0"/>
              <a:ext cx="812800" cy="812800"/>
            </a:xfrm>
            <a:custGeom>
              <a:avLst/>
              <a:gdLst/>
              <a:ahLst/>
              <a:cxnLst/>
              <a:rect l="l" t="t" r="r" b="b"/>
              <a:pathLst>
                <a:path w="812800" h="812800">
                  <a:moveTo>
                    <a:pt x="34623" y="0"/>
                  </a:moveTo>
                  <a:lnTo>
                    <a:pt x="778177" y="0"/>
                  </a:lnTo>
                  <a:cubicBezTo>
                    <a:pt x="797299" y="0"/>
                    <a:pt x="812800" y="15501"/>
                    <a:pt x="812800" y="34623"/>
                  </a:cubicBezTo>
                  <a:lnTo>
                    <a:pt x="812800" y="778177"/>
                  </a:lnTo>
                  <a:cubicBezTo>
                    <a:pt x="812800" y="797299"/>
                    <a:pt x="797299" y="812800"/>
                    <a:pt x="778177" y="812800"/>
                  </a:cubicBezTo>
                  <a:lnTo>
                    <a:pt x="34623" y="812800"/>
                  </a:lnTo>
                  <a:cubicBezTo>
                    <a:pt x="15501" y="812800"/>
                    <a:pt x="0" y="797299"/>
                    <a:pt x="0" y="778177"/>
                  </a:cubicBezTo>
                  <a:lnTo>
                    <a:pt x="0" y="34623"/>
                  </a:lnTo>
                  <a:cubicBezTo>
                    <a:pt x="0" y="15501"/>
                    <a:pt x="15501" y="0"/>
                    <a:pt x="34623" y="0"/>
                  </a:cubicBezTo>
                  <a:close/>
                </a:path>
              </a:pathLst>
            </a:custGeom>
            <a:solidFill>
              <a:srgbClr val="F6F6F7"/>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60"/>
                </a:lnSpc>
              </a:pPr>
            </a:p>
          </p:txBody>
        </p:sp>
      </p:grpSp>
      <p:grpSp>
        <p:nvGrpSpPr>
          <p:cNvPr id="10" name="Group 10"/>
          <p:cNvGrpSpPr/>
          <p:nvPr/>
        </p:nvGrpSpPr>
        <p:grpSpPr>
          <a:xfrm>
            <a:off x="5003888" y="1797133"/>
            <a:ext cx="3354065" cy="3354065"/>
            <a:chOff x="0" y="0"/>
            <a:chExt cx="812800" cy="812800"/>
          </a:xfrm>
        </p:grpSpPr>
        <p:sp>
          <p:nvSpPr>
            <p:cNvPr id="11" name="Freeform 11"/>
            <p:cNvSpPr/>
            <p:nvPr/>
          </p:nvSpPr>
          <p:spPr>
            <a:xfrm>
              <a:off x="0" y="0"/>
              <a:ext cx="812800" cy="812800"/>
            </a:xfrm>
            <a:custGeom>
              <a:avLst/>
              <a:gdLst/>
              <a:ahLst/>
              <a:cxnLst/>
              <a:rect l="l" t="t" r="r" b="b"/>
              <a:pathLst>
                <a:path w="812800" h="812800">
                  <a:moveTo>
                    <a:pt x="34623" y="0"/>
                  </a:moveTo>
                  <a:lnTo>
                    <a:pt x="778177" y="0"/>
                  </a:lnTo>
                  <a:cubicBezTo>
                    <a:pt x="797299" y="0"/>
                    <a:pt x="812800" y="15501"/>
                    <a:pt x="812800" y="34623"/>
                  </a:cubicBezTo>
                  <a:lnTo>
                    <a:pt x="812800" y="778177"/>
                  </a:lnTo>
                  <a:cubicBezTo>
                    <a:pt x="812800" y="797299"/>
                    <a:pt x="797299" y="812800"/>
                    <a:pt x="778177" y="812800"/>
                  </a:cubicBezTo>
                  <a:lnTo>
                    <a:pt x="34623" y="812800"/>
                  </a:lnTo>
                  <a:cubicBezTo>
                    <a:pt x="15501" y="812800"/>
                    <a:pt x="0" y="797299"/>
                    <a:pt x="0" y="778177"/>
                  </a:cubicBezTo>
                  <a:lnTo>
                    <a:pt x="0" y="34623"/>
                  </a:lnTo>
                  <a:cubicBezTo>
                    <a:pt x="0" y="15501"/>
                    <a:pt x="15501" y="0"/>
                    <a:pt x="34623" y="0"/>
                  </a:cubicBezTo>
                  <a:close/>
                </a:path>
              </a:pathLst>
            </a:custGeom>
            <a:solidFill>
              <a:srgbClr val="F6F6F7"/>
            </a:solidFill>
          </p:spPr>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60"/>
                </a:lnSpc>
              </a:pPr>
              <a:endParaRPr sz="2000"/>
            </a:p>
          </p:txBody>
        </p:sp>
      </p:grpSp>
      <p:grpSp>
        <p:nvGrpSpPr>
          <p:cNvPr id="13" name="Group 13"/>
          <p:cNvGrpSpPr/>
          <p:nvPr/>
        </p:nvGrpSpPr>
        <p:grpSpPr>
          <a:xfrm>
            <a:off x="5003888" y="5775422"/>
            <a:ext cx="3354065" cy="3354065"/>
            <a:chOff x="0" y="0"/>
            <a:chExt cx="812800" cy="812800"/>
          </a:xfrm>
        </p:grpSpPr>
        <p:sp>
          <p:nvSpPr>
            <p:cNvPr id="14" name="Freeform 14"/>
            <p:cNvSpPr/>
            <p:nvPr/>
          </p:nvSpPr>
          <p:spPr>
            <a:xfrm>
              <a:off x="0" y="0"/>
              <a:ext cx="812800" cy="812800"/>
            </a:xfrm>
            <a:custGeom>
              <a:avLst/>
              <a:gdLst/>
              <a:ahLst/>
              <a:cxnLst/>
              <a:rect l="l" t="t" r="r" b="b"/>
              <a:pathLst>
                <a:path w="812800" h="812800">
                  <a:moveTo>
                    <a:pt x="34623" y="0"/>
                  </a:moveTo>
                  <a:lnTo>
                    <a:pt x="778177" y="0"/>
                  </a:lnTo>
                  <a:cubicBezTo>
                    <a:pt x="797299" y="0"/>
                    <a:pt x="812800" y="15501"/>
                    <a:pt x="812800" y="34623"/>
                  </a:cubicBezTo>
                  <a:lnTo>
                    <a:pt x="812800" y="778177"/>
                  </a:lnTo>
                  <a:cubicBezTo>
                    <a:pt x="812800" y="797299"/>
                    <a:pt x="797299" y="812800"/>
                    <a:pt x="778177" y="812800"/>
                  </a:cubicBezTo>
                  <a:lnTo>
                    <a:pt x="34623" y="812800"/>
                  </a:lnTo>
                  <a:cubicBezTo>
                    <a:pt x="15501" y="812800"/>
                    <a:pt x="0" y="797299"/>
                    <a:pt x="0" y="778177"/>
                  </a:cubicBezTo>
                  <a:lnTo>
                    <a:pt x="0" y="34623"/>
                  </a:lnTo>
                  <a:cubicBezTo>
                    <a:pt x="0" y="15501"/>
                    <a:pt x="15501" y="0"/>
                    <a:pt x="34623" y="0"/>
                  </a:cubicBezTo>
                  <a:close/>
                </a:path>
              </a:pathLst>
            </a:custGeom>
            <a:solidFill>
              <a:srgbClr val="F6F6F7"/>
            </a:solidFill>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60"/>
                </a:lnSpc>
              </a:pPr>
            </a:p>
          </p:txBody>
        </p:sp>
      </p:grpSp>
      <p:sp>
        <p:nvSpPr>
          <p:cNvPr id="16" name="AutoShape 16"/>
          <p:cNvSpPr/>
          <p:nvPr/>
        </p:nvSpPr>
        <p:spPr>
          <a:xfrm>
            <a:off x="9462853" y="4520235"/>
            <a:ext cx="7091597" cy="0"/>
          </a:xfrm>
          <a:prstGeom prst="line">
            <a:avLst/>
          </a:prstGeom>
          <a:ln w="9525" cap="flat">
            <a:solidFill>
              <a:srgbClr val="90A0B5"/>
            </a:solidFill>
            <a:prstDash val="solid"/>
            <a:headEnd type="none" w="sm" len="sm"/>
            <a:tailEnd type="none" w="sm" len="sm"/>
          </a:ln>
        </p:spPr>
      </p:sp>
      <p:sp>
        <p:nvSpPr>
          <p:cNvPr id="17" name="AutoShape 17"/>
          <p:cNvSpPr/>
          <p:nvPr/>
        </p:nvSpPr>
        <p:spPr>
          <a:xfrm>
            <a:off x="9462853" y="5091766"/>
            <a:ext cx="7091597" cy="0"/>
          </a:xfrm>
          <a:prstGeom prst="line">
            <a:avLst/>
          </a:prstGeom>
          <a:ln w="9525" cap="flat">
            <a:solidFill>
              <a:srgbClr val="90A0B5"/>
            </a:solidFill>
            <a:prstDash val="solid"/>
            <a:headEnd type="none" w="sm" len="sm"/>
            <a:tailEnd type="none" w="sm" len="sm"/>
          </a:ln>
        </p:spPr>
      </p:sp>
      <p:sp>
        <p:nvSpPr>
          <p:cNvPr id="18" name="AutoShape 18"/>
          <p:cNvSpPr/>
          <p:nvPr/>
        </p:nvSpPr>
        <p:spPr>
          <a:xfrm>
            <a:off x="9462853" y="5661053"/>
            <a:ext cx="7091597" cy="0"/>
          </a:xfrm>
          <a:prstGeom prst="line">
            <a:avLst/>
          </a:prstGeom>
          <a:ln w="9525" cap="flat">
            <a:solidFill>
              <a:srgbClr val="90A0B5"/>
            </a:solidFill>
            <a:prstDash val="solid"/>
            <a:headEnd type="none" w="sm" len="sm"/>
            <a:tailEnd type="none" w="sm" len="sm"/>
          </a:ln>
        </p:spPr>
      </p:sp>
      <p:sp>
        <p:nvSpPr>
          <p:cNvPr id="19" name="AutoShape 19"/>
          <p:cNvSpPr/>
          <p:nvPr/>
        </p:nvSpPr>
        <p:spPr>
          <a:xfrm>
            <a:off x="9462853" y="6230340"/>
            <a:ext cx="7091597" cy="0"/>
          </a:xfrm>
          <a:prstGeom prst="line">
            <a:avLst/>
          </a:prstGeom>
          <a:ln w="9525" cap="flat">
            <a:solidFill>
              <a:srgbClr val="90A0B5"/>
            </a:solidFill>
            <a:prstDash val="solid"/>
            <a:headEnd type="none" w="sm" len="sm"/>
            <a:tailEnd type="none" w="sm" len="sm"/>
          </a:ln>
        </p:spPr>
      </p:sp>
      <p:sp>
        <p:nvSpPr>
          <p:cNvPr id="20" name="AutoShape 20"/>
          <p:cNvSpPr/>
          <p:nvPr/>
        </p:nvSpPr>
        <p:spPr>
          <a:xfrm>
            <a:off x="9462853" y="6799627"/>
            <a:ext cx="7091597" cy="0"/>
          </a:xfrm>
          <a:prstGeom prst="line">
            <a:avLst/>
          </a:prstGeom>
          <a:ln w="9525" cap="flat">
            <a:solidFill>
              <a:srgbClr val="90A0B5"/>
            </a:solidFill>
            <a:prstDash val="solid"/>
            <a:headEnd type="none" w="sm" len="sm"/>
            <a:tailEnd type="none" w="sm" len="sm"/>
          </a:ln>
        </p:spPr>
      </p:sp>
      <p:sp>
        <p:nvSpPr>
          <p:cNvPr id="21" name="AutoShape 21"/>
          <p:cNvSpPr/>
          <p:nvPr/>
        </p:nvSpPr>
        <p:spPr>
          <a:xfrm>
            <a:off x="9462853" y="7368913"/>
            <a:ext cx="7091597" cy="0"/>
          </a:xfrm>
          <a:prstGeom prst="line">
            <a:avLst/>
          </a:prstGeom>
          <a:ln w="9525" cap="flat">
            <a:solidFill>
              <a:srgbClr val="90A0B5"/>
            </a:solidFill>
            <a:prstDash val="solid"/>
            <a:headEnd type="none" w="sm" len="sm"/>
            <a:tailEnd type="none" w="sm" len="sm"/>
          </a:ln>
        </p:spPr>
      </p:sp>
      <p:sp>
        <p:nvSpPr>
          <p:cNvPr id="22" name="AutoShape 22"/>
          <p:cNvSpPr/>
          <p:nvPr/>
        </p:nvSpPr>
        <p:spPr>
          <a:xfrm>
            <a:off x="12704211" y="4515473"/>
            <a:ext cx="0" cy="2853441"/>
          </a:xfrm>
          <a:prstGeom prst="line">
            <a:avLst/>
          </a:prstGeom>
          <a:ln w="9525" cap="flat">
            <a:solidFill>
              <a:srgbClr val="90A0B5"/>
            </a:solidFill>
            <a:prstDash val="solid"/>
            <a:headEnd type="none" w="sm" len="sm"/>
            <a:tailEnd type="none" w="sm" len="sm"/>
          </a:ln>
        </p:spPr>
      </p:sp>
      <p:sp>
        <p:nvSpPr>
          <p:cNvPr id="23" name="AutoShape 23"/>
          <p:cNvSpPr/>
          <p:nvPr/>
        </p:nvSpPr>
        <p:spPr>
          <a:xfrm>
            <a:off x="9467616" y="4515473"/>
            <a:ext cx="0" cy="2853441"/>
          </a:xfrm>
          <a:prstGeom prst="line">
            <a:avLst/>
          </a:prstGeom>
          <a:ln w="9525" cap="flat">
            <a:solidFill>
              <a:srgbClr val="90A0B5"/>
            </a:solidFill>
            <a:prstDash val="solid"/>
            <a:headEnd type="none" w="sm" len="sm"/>
            <a:tailEnd type="none" w="sm" len="sm"/>
          </a:ln>
        </p:spPr>
      </p:sp>
      <p:sp>
        <p:nvSpPr>
          <p:cNvPr id="24" name="AutoShape 24"/>
          <p:cNvSpPr/>
          <p:nvPr/>
        </p:nvSpPr>
        <p:spPr>
          <a:xfrm>
            <a:off x="16559212" y="4515473"/>
            <a:ext cx="0" cy="2853441"/>
          </a:xfrm>
          <a:prstGeom prst="line">
            <a:avLst/>
          </a:prstGeom>
          <a:ln w="9525" cap="flat">
            <a:solidFill>
              <a:srgbClr val="90A0B5"/>
            </a:solidFill>
            <a:prstDash val="solid"/>
            <a:headEnd type="none" w="sm" len="sm"/>
            <a:tailEnd type="none" w="sm" len="sm"/>
          </a:ln>
        </p:spPr>
      </p:sp>
      <p:sp>
        <p:nvSpPr>
          <p:cNvPr id="25" name="Freeform 25"/>
          <p:cNvSpPr/>
          <p:nvPr/>
        </p:nvSpPr>
        <p:spPr>
          <a:xfrm>
            <a:off x="-653369" y="9258300"/>
            <a:ext cx="1306737" cy="715142"/>
          </a:xfrm>
          <a:custGeom>
            <a:avLst/>
            <a:gdLst/>
            <a:ahLst/>
            <a:cxnLst/>
            <a:rect l="l" t="t" r="r" b="b"/>
            <a:pathLst>
              <a:path w="1306737" h="715142">
                <a:moveTo>
                  <a:pt x="0" y="0"/>
                </a:moveTo>
                <a:lnTo>
                  <a:pt x="1306738" y="0"/>
                </a:lnTo>
                <a:lnTo>
                  <a:pt x="1306738" y="715142"/>
                </a:lnTo>
                <a:lnTo>
                  <a:pt x="0" y="715142"/>
                </a:lnTo>
                <a:lnTo>
                  <a:pt x="0" y="0"/>
                </a:lnTo>
                <a:close/>
              </a:path>
            </a:pathLst>
          </a:custGeom>
          <a:blipFill>
            <a:blip r:embed="rId2"/>
            <a:stretch>
              <a:fillRect/>
            </a:stretch>
          </a:blipFill>
        </p:spPr>
      </p:sp>
      <p:sp>
        <p:nvSpPr>
          <p:cNvPr id="26" name="Freeform 26"/>
          <p:cNvSpPr/>
          <p:nvPr/>
        </p:nvSpPr>
        <p:spPr>
          <a:xfrm>
            <a:off x="17634631" y="5789733"/>
            <a:ext cx="1306737" cy="715142"/>
          </a:xfrm>
          <a:custGeom>
            <a:avLst/>
            <a:gdLst/>
            <a:ahLst/>
            <a:cxnLst/>
            <a:rect l="l" t="t" r="r" b="b"/>
            <a:pathLst>
              <a:path w="1306737" h="715142">
                <a:moveTo>
                  <a:pt x="0" y="0"/>
                </a:moveTo>
                <a:lnTo>
                  <a:pt x="1306737" y="0"/>
                </a:lnTo>
                <a:lnTo>
                  <a:pt x="1306737" y="715142"/>
                </a:lnTo>
                <a:lnTo>
                  <a:pt x="0" y="715142"/>
                </a:lnTo>
                <a:lnTo>
                  <a:pt x="0" y="0"/>
                </a:lnTo>
                <a:close/>
              </a:path>
            </a:pathLst>
          </a:custGeom>
          <a:blipFill>
            <a:blip r:embed="rId2"/>
            <a:stretch>
              <a:fillRect/>
            </a:stretch>
          </a:blipFill>
        </p:spPr>
      </p:sp>
      <p:grpSp>
        <p:nvGrpSpPr>
          <p:cNvPr id="27" name="Group 27"/>
          <p:cNvGrpSpPr/>
          <p:nvPr/>
        </p:nvGrpSpPr>
        <p:grpSpPr>
          <a:xfrm>
            <a:off x="1677242" y="-49885"/>
            <a:ext cx="885763" cy="1078585"/>
            <a:chOff x="0" y="0"/>
            <a:chExt cx="2771140" cy="3374390"/>
          </a:xfrm>
        </p:grpSpPr>
        <p:sp>
          <p:nvSpPr>
            <p:cNvPr id="28" name="Freeform 28"/>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0C9898"/>
            </a:solidFill>
          </p:spPr>
        </p:sp>
      </p:grpSp>
      <p:sp>
        <p:nvSpPr>
          <p:cNvPr id="29" name="Freeform 29"/>
          <p:cNvSpPr/>
          <p:nvPr/>
        </p:nvSpPr>
        <p:spPr>
          <a:xfrm>
            <a:off x="15036909" y="617558"/>
            <a:ext cx="2222391" cy="411142"/>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3"/>
            <a:stretch>
              <a:fillRect/>
            </a:stretch>
          </a:blipFill>
        </p:spPr>
      </p:sp>
      <p:sp>
        <p:nvSpPr>
          <p:cNvPr id="30" name="Freeform 30"/>
          <p:cNvSpPr/>
          <p:nvPr/>
        </p:nvSpPr>
        <p:spPr>
          <a:xfrm>
            <a:off x="1442782" y="2095186"/>
            <a:ext cx="793977" cy="952296"/>
          </a:xfrm>
          <a:custGeom>
            <a:avLst/>
            <a:gdLst/>
            <a:ahLst/>
            <a:cxnLst/>
            <a:rect l="l" t="t" r="r" b="b"/>
            <a:pathLst>
              <a:path w="793977" h="952296">
                <a:moveTo>
                  <a:pt x="0" y="0"/>
                </a:moveTo>
                <a:lnTo>
                  <a:pt x="793977" y="0"/>
                </a:lnTo>
                <a:lnTo>
                  <a:pt x="793977" y="952296"/>
                </a:lnTo>
                <a:lnTo>
                  <a:pt x="0" y="9522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1" name="Freeform 31"/>
          <p:cNvSpPr/>
          <p:nvPr/>
        </p:nvSpPr>
        <p:spPr>
          <a:xfrm>
            <a:off x="5417970" y="2223574"/>
            <a:ext cx="697263" cy="695520"/>
          </a:xfrm>
          <a:custGeom>
            <a:avLst/>
            <a:gdLst/>
            <a:ahLst/>
            <a:cxnLst/>
            <a:rect l="l" t="t" r="r" b="b"/>
            <a:pathLst>
              <a:path w="697263" h="695520">
                <a:moveTo>
                  <a:pt x="0" y="0"/>
                </a:moveTo>
                <a:lnTo>
                  <a:pt x="697264" y="0"/>
                </a:lnTo>
                <a:lnTo>
                  <a:pt x="697264" y="695520"/>
                </a:lnTo>
                <a:lnTo>
                  <a:pt x="0" y="6955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2" name="Freeform 32"/>
          <p:cNvSpPr/>
          <p:nvPr/>
        </p:nvSpPr>
        <p:spPr>
          <a:xfrm>
            <a:off x="1488650" y="6185686"/>
            <a:ext cx="698793" cy="698793"/>
          </a:xfrm>
          <a:custGeom>
            <a:avLst/>
            <a:gdLst/>
            <a:ahLst/>
            <a:cxnLst/>
            <a:rect l="l" t="t" r="r" b="b"/>
            <a:pathLst>
              <a:path w="698793" h="698793">
                <a:moveTo>
                  <a:pt x="0" y="0"/>
                </a:moveTo>
                <a:lnTo>
                  <a:pt x="698792" y="0"/>
                </a:lnTo>
                <a:lnTo>
                  <a:pt x="698792" y="698792"/>
                </a:lnTo>
                <a:lnTo>
                  <a:pt x="0" y="6987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3" name="Freeform 33"/>
          <p:cNvSpPr/>
          <p:nvPr/>
        </p:nvSpPr>
        <p:spPr>
          <a:xfrm>
            <a:off x="5536103" y="6147304"/>
            <a:ext cx="590104" cy="672483"/>
          </a:xfrm>
          <a:custGeom>
            <a:avLst/>
            <a:gdLst/>
            <a:ahLst/>
            <a:cxnLst/>
            <a:rect l="l" t="t" r="r" b="b"/>
            <a:pathLst>
              <a:path w="590104" h="672483">
                <a:moveTo>
                  <a:pt x="0" y="0"/>
                </a:moveTo>
                <a:lnTo>
                  <a:pt x="590104" y="0"/>
                </a:lnTo>
                <a:lnTo>
                  <a:pt x="590104" y="672483"/>
                </a:lnTo>
                <a:lnTo>
                  <a:pt x="0" y="6724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4" name="TextBox 34"/>
          <p:cNvSpPr txBox="1"/>
          <p:nvPr/>
        </p:nvSpPr>
        <p:spPr>
          <a:xfrm>
            <a:off x="9462853" y="1557341"/>
            <a:ext cx="7091597" cy="537845"/>
          </a:xfrm>
          <a:prstGeom prst="rect">
            <a:avLst/>
          </a:prstGeom>
        </p:spPr>
        <p:txBody>
          <a:bodyPr lIns="0" tIns="0" rIns="0" bIns="0" rtlCol="0" anchor="t">
            <a:spAutoFit/>
          </a:bodyPr>
          <a:lstStyle/>
          <a:p>
            <a:pPr algn="l">
              <a:lnSpc>
                <a:spcPts val="4480"/>
              </a:lnSpc>
            </a:pPr>
            <a:r>
              <a:rPr lang="en-US" sz="3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Type of expansion module</a:t>
            </a:r>
            <a:endParaRPr lang="en-US" sz="3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5" name="TextBox 35"/>
          <p:cNvSpPr txBox="1"/>
          <p:nvPr/>
        </p:nvSpPr>
        <p:spPr>
          <a:xfrm>
            <a:off x="11390354" y="3861423"/>
            <a:ext cx="3246120" cy="358775"/>
          </a:xfrm>
          <a:prstGeom prst="rect">
            <a:avLst/>
          </a:prstGeom>
        </p:spPr>
        <p:txBody>
          <a:bodyPr lIns="0" tIns="0" rIns="0" bIns="0" rtlCol="0" anchor="t">
            <a:spAutoFit/>
          </a:bodyPr>
          <a:lstStyle/>
          <a:p>
            <a:pPr algn="ctr">
              <a:lnSpc>
                <a:spcPts val="2800"/>
              </a:lnSpc>
            </a:pPr>
            <a:r>
              <a:rPr lang="en-US"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Key Modules</a:t>
            </a:r>
            <a:endParaRPr lang="en-US"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6" name="TextBox 36"/>
          <p:cNvSpPr txBox="1"/>
          <p:nvPr/>
        </p:nvSpPr>
        <p:spPr>
          <a:xfrm>
            <a:off x="1442782" y="3278400"/>
            <a:ext cx="2163735" cy="287020"/>
          </a:xfrm>
          <a:prstGeom prst="rect">
            <a:avLst/>
          </a:prstGeom>
        </p:spPr>
        <p:txBody>
          <a:bodyPr lIns="0" tIns="0" rIns="0" bIns="0" rtlCol="0" anchor="t">
            <a:spAutoFit/>
          </a:bodyPr>
          <a:lstStyle/>
          <a:p>
            <a:pPr algn="l">
              <a:lnSpc>
                <a:spcPts val="2240"/>
              </a:lnSpc>
            </a:pPr>
            <a:r>
              <a:rPr lang="en-US" sz="2000" b="1">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Temperature</a:t>
            </a:r>
            <a:endParaRPr lang="en-US" sz="2000" b="1">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7" name="TextBox 37"/>
          <p:cNvSpPr txBox="1"/>
          <p:nvPr/>
        </p:nvSpPr>
        <p:spPr>
          <a:xfrm>
            <a:off x="1442783" y="3646973"/>
            <a:ext cx="2595818" cy="645795"/>
          </a:xfrm>
          <a:prstGeom prst="rect">
            <a:avLst/>
          </a:prstGeom>
        </p:spPr>
        <p:txBody>
          <a:bodyPr wrap="square" lIns="0" tIns="0" rIns="0" bIns="0" rtlCol="0" anchor="t">
            <a:spAutoFit/>
          </a:bodyPr>
          <a:lstStyle/>
          <a:p>
            <a:pPr algn="just">
              <a:lnSpc>
                <a:spcPts val="1680"/>
              </a:lnSpc>
            </a:pPr>
            <a:r>
              <a:rPr lang="en-US" sz="16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Temperature module is supported various sensors like a thermocouple , RTD.</a:t>
            </a:r>
            <a:endParaRPr lang="en-US" sz="16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8" name="TextBox 38"/>
          <p:cNvSpPr txBox="1"/>
          <p:nvPr/>
        </p:nvSpPr>
        <p:spPr>
          <a:xfrm>
            <a:off x="1442782" y="7076422"/>
            <a:ext cx="2284756" cy="287020"/>
          </a:xfrm>
          <a:prstGeom prst="rect">
            <a:avLst/>
          </a:prstGeom>
        </p:spPr>
        <p:txBody>
          <a:bodyPr lIns="0" tIns="0" rIns="0" bIns="0" rtlCol="0" anchor="t">
            <a:spAutoFit/>
          </a:bodyPr>
          <a:lstStyle/>
          <a:p>
            <a:pPr algn="l">
              <a:lnSpc>
                <a:spcPts val="2240"/>
              </a:lnSpc>
            </a:pPr>
            <a:r>
              <a:rPr lang="en-US" sz="2000" b="1">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Digital IO</a:t>
            </a:r>
            <a:endParaRPr lang="en-US" sz="2000" b="1">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9" name="TextBox 39"/>
          <p:cNvSpPr txBox="1"/>
          <p:nvPr/>
        </p:nvSpPr>
        <p:spPr>
          <a:xfrm>
            <a:off x="1442782" y="7512032"/>
            <a:ext cx="2457034" cy="861695"/>
          </a:xfrm>
          <a:prstGeom prst="rect">
            <a:avLst/>
          </a:prstGeom>
        </p:spPr>
        <p:txBody>
          <a:bodyPr lIns="0" tIns="0" rIns="0" bIns="0" rtlCol="0" anchor="t">
            <a:spAutoFit/>
          </a:bodyPr>
          <a:lstStyle/>
          <a:p>
            <a:pPr algn="just">
              <a:lnSpc>
                <a:spcPts val="1680"/>
              </a:lnSpc>
            </a:pPr>
            <a:r>
              <a:rPr lang="en-US" sz="16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For application that apply many digital sensors or discrete output it can scale up by digital I/O modules.</a:t>
            </a:r>
            <a:endParaRPr lang="en-US" sz="16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0" name="TextBox 40"/>
          <p:cNvSpPr txBox="1"/>
          <p:nvPr/>
        </p:nvSpPr>
        <p:spPr>
          <a:xfrm>
            <a:off x="5417970" y="3278400"/>
            <a:ext cx="2358752" cy="287020"/>
          </a:xfrm>
          <a:prstGeom prst="rect">
            <a:avLst/>
          </a:prstGeom>
        </p:spPr>
        <p:txBody>
          <a:bodyPr lIns="0" tIns="0" rIns="0" bIns="0" rtlCol="0" anchor="t">
            <a:spAutoFit/>
          </a:bodyPr>
          <a:lstStyle/>
          <a:p>
            <a:pPr algn="l">
              <a:lnSpc>
                <a:spcPts val="2240"/>
              </a:lnSpc>
            </a:pPr>
            <a:r>
              <a:rPr lang="en-US" sz="2000" b="1">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Analog</a:t>
            </a:r>
            <a:endParaRPr lang="en-US" sz="2000" b="1">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1" name="TextBox 41"/>
          <p:cNvSpPr txBox="1"/>
          <p:nvPr/>
        </p:nvSpPr>
        <p:spPr>
          <a:xfrm>
            <a:off x="5417970" y="3714010"/>
            <a:ext cx="2457034" cy="430530"/>
          </a:xfrm>
          <a:prstGeom prst="rect">
            <a:avLst/>
          </a:prstGeom>
        </p:spPr>
        <p:txBody>
          <a:bodyPr lIns="0" tIns="0" rIns="0" bIns="0" rtlCol="0" anchor="t">
            <a:spAutoFit/>
          </a:bodyPr>
          <a:lstStyle/>
          <a:p>
            <a:pPr algn="l">
              <a:lnSpc>
                <a:spcPts val="1680"/>
              </a:lnSpc>
            </a:pPr>
            <a:r>
              <a:rPr lang="en-US" sz="16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Analog module support signal standard current and voltage.</a:t>
            </a:r>
            <a:endParaRPr lang="en-US" sz="16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2" name="TextBox 42"/>
          <p:cNvSpPr txBox="1"/>
          <p:nvPr/>
        </p:nvSpPr>
        <p:spPr>
          <a:xfrm>
            <a:off x="9462853" y="2374126"/>
            <a:ext cx="7091597" cy="1118896"/>
          </a:xfrm>
          <a:prstGeom prst="rect">
            <a:avLst/>
          </a:prstGeom>
        </p:spPr>
        <p:txBody>
          <a:bodyPr lIns="0" tIns="0" rIns="0" bIns="0" rtlCol="0" anchor="t">
            <a:spAutoFit/>
          </a:bodyPr>
          <a:lstStyle/>
          <a:p>
            <a:pPr algn="just">
              <a:lnSpc>
                <a:spcPts val="2240"/>
              </a:lnSpc>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LINE Seed Sans TH" panose="020B0303020203020204"/>
              </a:rPr>
              <a:t>There are many types of WECON expansion modules to support the expansion of various applications. According to the standards of industrial control applications, there are many signal formats available.</a:t>
            </a: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LINE Seed Sans TH" panose="020B0303020203020204"/>
            </a:endParaRPr>
          </a:p>
        </p:txBody>
      </p:sp>
      <p:sp>
        <p:nvSpPr>
          <p:cNvPr id="43" name="TextBox 43"/>
          <p:cNvSpPr txBox="1"/>
          <p:nvPr/>
        </p:nvSpPr>
        <p:spPr>
          <a:xfrm>
            <a:off x="5417970" y="7099991"/>
            <a:ext cx="2163735" cy="287020"/>
          </a:xfrm>
          <a:prstGeom prst="rect">
            <a:avLst/>
          </a:prstGeom>
        </p:spPr>
        <p:txBody>
          <a:bodyPr lIns="0" tIns="0" rIns="0" bIns="0" rtlCol="0" anchor="t">
            <a:spAutoFit/>
          </a:bodyPr>
          <a:lstStyle/>
          <a:p>
            <a:pPr algn="l">
              <a:lnSpc>
                <a:spcPts val="2240"/>
              </a:lnSpc>
            </a:pPr>
            <a:r>
              <a:rPr lang="en-US" sz="20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Weighing</a:t>
            </a:r>
            <a:endParaRPr lang="en-US" sz="20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4" name="TextBox 44"/>
          <p:cNvSpPr txBox="1"/>
          <p:nvPr/>
        </p:nvSpPr>
        <p:spPr>
          <a:xfrm>
            <a:off x="5417820" y="7535545"/>
            <a:ext cx="2757805" cy="430530"/>
          </a:xfrm>
          <a:prstGeom prst="rect">
            <a:avLst/>
          </a:prstGeom>
        </p:spPr>
        <p:txBody>
          <a:bodyPr wrap="square" lIns="0" tIns="0" rIns="0" bIns="0" rtlCol="0" anchor="t">
            <a:spAutoFit/>
          </a:bodyPr>
          <a:lstStyle/>
          <a:p>
            <a:pPr algn="l">
              <a:lnSpc>
                <a:spcPts val="1680"/>
              </a:lnSpc>
            </a:pPr>
            <a:r>
              <a:rPr lang="en-US" sz="16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Wecon modules are supported weighing.</a:t>
            </a:r>
            <a:endParaRPr lang="en-US" sz="16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5" name="TextBox 45"/>
          <p:cNvSpPr txBox="1"/>
          <p:nvPr/>
        </p:nvSpPr>
        <p:spPr>
          <a:xfrm>
            <a:off x="9653353" y="4679642"/>
            <a:ext cx="2453640" cy="287020"/>
          </a:xfrm>
          <a:prstGeom prst="rect">
            <a:avLst/>
          </a:prstGeom>
        </p:spPr>
        <p:txBody>
          <a:bodyPr lIns="0" tIns="0" rIns="0" bIns="0" rtlCol="0" anchor="t">
            <a:spAutoFit/>
          </a:bodyPr>
          <a:lstStyle/>
          <a:p>
            <a:pPr algn="l">
              <a:lnSpc>
                <a:spcPts val="2240"/>
              </a:lnSpc>
            </a:pPr>
            <a:r>
              <a:rPr lang="en-US"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Temperature</a:t>
            </a:r>
            <a:endParaRPr lang="en-US"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6" name="TextBox 46"/>
          <p:cNvSpPr txBox="1"/>
          <p:nvPr/>
        </p:nvSpPr>
        <p:spPr>
          <a:xfrm>
            <a:off x="9653353" y="5248929"/>
            <a:ext cx="2453640" cy="287020"/>
          </a:xfrm>
          <a:prstGeom prst="rect">
            <a:avLst/>
          </a:prstGeom>
        </p:spPr>
        <p:txBody>
          <a:bodyPr lIns="0" tIns="0" rIns="0" bIns="0" rtlCol="0" anchor="t">
            <a:spAutoFit/>
          </a:bodyPr>
          <a:lstStyle/>
          <a:p>
            <a:pPr algn="l">
              <a:lnSpc>
                <a:spcPts val="2240"/>
              </a:lnSpc>
            </a:pPr>
            <a:r>
              <a:rPr lang="en-US"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Analog</a:t>
            </a:r>
            <a:endParaRPr lang="en-US"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7" name="TextBox 47"/>
          <p:cNvSpPr txBox="1"/>
          <p:nvPr/>
        </p:nvSpPr>
        <p:spPr>
          <a:xfrm>
            <a:off x="9653353" y="5818216"/>
            <a:ext cx="2453640" cy="287020"/>
          </a:xfrm>
          <a:prstGeom prst="rect">
            <a:avLst/>
          </a:prstGeom>
        </p:spPr>
        <p:txBody>
          <a:bodyPr lIns="0" tIns="0" rIns="0" bIns="0" rtlCol="0" anchor="t">
            <a:spAutoFit/>
          </a:bodyPr>
          <a:lstStyle/>
          <a:p>
            <a:pPr algn="l">
              <a:lnSpc>
                <a:spcPts val="2240"/>
              </a:lnSpc>
            </a:pPr>
            <a:r>
              <a:rPr lang="en-US"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Digital</a:t>
            </a:r>
            <a:endParaRPr lang="en-US"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8" name="TextBox 48"/>
          <p:cNvSpPr txBox="1"/>
          <p:nvPr/>
        </p:nvSpPr>
        <p:spPr>
          <a:xfrm>
            <a:off x="9653353" y="6387502"/>
            <a:ext cx="2453640" cy="287020"/>
          </a:xfrm>
          <a:prstGeom prst="rect">
            <a:avLst/>
          </a:prstGeom>
        </p:spPr>
        <p:txBody>
          <a:bodyPr lIns="0" tIns="0" rIns="0" bIns="0" rtlCol="0" anchor="t">
            <a:spAutoFit/>
          </a:bodyPr>
          <a:lstStyle/>
          <a:p>
            <a:pPr algn="l">
              <a:lnSpc>
                <a:spcPts val="2240"/>
              </a:lnSpc>
            </a:pPr>
            <a:r>
              <a:rPr lang="en-US"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Weighing</a:t>
            </a:r>
            <a:endParaRPr lang="en-US"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9" name="TextBox 49"/>
          <p:cNvSpPr txBox="1"/>
          <p:nvPr/>
        </p:nvSpPr>
        <p:spPr>
          <a:xfrm>
            <a:off x="9653353" y="6956789"/>
            <a:ext cx="2453640" cy="287020"/>
          </a:xfrm>
          <a:prstGeom prst="rect">
            <a:avLst/>
          </a:prstGeom>
        </p:spPr>
        <p:txBody>
          <a:bodyPr lIns="0" tIns="0" rIns="0" bIns="0" rtlCol="0" anchor="t">
            <a:spAutoFit/>
          </a:bodyPr>
          <a:lstStyle/>
          <a:p>
            <a:pPr algn="l">
              <a:lnSpc>
                <a:spcPts val="2240"/>
              </a:lnSpc>
            </a:pPr>
            <a:r>
              <a:rPr lang="en-US"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Pulse output</a:t>
            </a:r>
            <a:endParaRPr lang="en-US"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50" name="TextBox 50"/>
          <p:cNvSpPr txBox="1"/>
          <p:nvPr/>
        </p:nvSpPr>
        <p:spPr>
          <a:xfrm>
            <a:off x="12889948" y="4679642"/>
            <a:ext cx="3562296" cy="287020"/>
          </a:xfrm>
          <a:prstGeom prst="rect">
            <a:avLst/>
          </a:prstGeom>
        </p:spPr>
        <p:txBody>
          <a:bodyPr lIns="0" tIns="0" rIns="0" bIns="0" rtlCol="0" anchor="t">
            <a:spAutoFit/>
          </a:bodyPr>
          <a:lstStyle/>
          <a:p>
            <a:pPr algn="l">
              <a:lnSpc>
                <a:spcPts val="2240"/>
              </a:lnSpc>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LX3V-4PT , LX3V-4TC , LX3V-4LTC</a:t>
            </a: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51" name="TextBox 51"/>
          <p:cNvSpPr txBox="1"/>
          <p:nvPr/>
        </p:nvSpPr>
        <p:spPr>
          <a:xfrm>
            <a:off x="12889948" y="5248929"/>
            <a:ext cx="3562296" cy="287020"/>
          </a:xfrm>
          <a:prstGeom prst="rect">
            <a:avLst/>
          </a:prstGeom>
        </p:spPr>
        <p:txBody>
          <a:bodyPr lIns="0" tIns="0" rIns="0" bIns="0" rtlCol="0" anchor="t">
            <a:spAutoFit/>
          </a:bodyPr>
          <a:lstStyle/>
          <a:p>
            <a:pPr algn="l">
              <a:lnSpc>
                <a:spcPts val="2240"/>
              </a:lnSpc>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LX3V-4AD , LX3V-4DA</a:t>
            </a: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52" name="TextBox 52"/>
          <p:cNvSpPr txBox="1"/>
          <p:nvPr/>
        </p:nvSpPr>
        <p:spPr>
          <a:xfrm>
            <a:off x="12889948" y="5818216"/>
            <a:ext cx="3562296" cy="287020"/>
          </a:xfrm>
          <a:prstGeom prst="rect">
            <a:avLst/>
          </a:prstGeom>
        </p:spPr>
        <p:txBody>
          <a:bodyPr lIns="0" tIns="0" rIns="0" bIns="0" rtlCol="0" anchor="t">
            <a:spAutoFit/>
          </a:bodyPr>
          <a:lstStyle/>
          <a:p>
            <a:pPr algn="l">
              <a:lnSpc>
                <a:spcPts val="2240"/>
              </a:lnSpc>
            </a:pPr>
            <a:r>
              <a:rPr lang="en-US"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LX3V-16EX , LX3V-16EYT/R</a:t>
            </a:r>
            <a:endParaRPr lang="en-US"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53" name="TextBox 53"/>
          <p:cNvSpPr txBox="1"/>
          <p:nvPr/>
        </p:nvSpPr>
        <p:spPr>
          <a:xfrm>
            <a:off x="12889948" y="6387502"/>
            <a:ext cx="3562296" cy="287020"/>
          </a:xfrm>
          <a:prstGeom prst="rect">
            <a:avLst/>
          </a:prstGeom>
        </p:spPr>
        <p:txBody>
          <a:bodyPr lIns="0" tIns="0" rIns="0" bIns="0" rtlCol="0" anchor="t">
            <a:spAutoFit/>
          </a:bodyPr>
          <a:lstStyle/>
          <a:p>
            <a:pPr algn="l">
              <a:lnSpc>
                <a:spcPts val="2240"/>
              </a:lnSpc>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LX3V-1WT, LX3V-2WT</a:t>
            </a: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54" name="TextBox 54"/>
          <p:cNvSpPr txBox="1"/>
          <p:nvPr/>
        </p:nvSpPr>
        <p:spPr>
          <a:xfrm>
            <a:off x="12889948" y="6956789"/>
            <a:ext cx="3562296" cy="287020"/>
          </a:xfrm>
          <a:prstGeom prst="rect">
            <a:avLst/>
          </a:prstGeom>
        </p:spPr>
        <p:txBody>
          <a:bodyPr lIns="0" tIns="0" rIns="0" bIns="0" rtlCol="0" anchor="t">
            <a:spAutoFit/>
          </a:bodyPr>
          <a:lstStyle/>
          <a:p>
            <a:pPr algn="l">
              <a:lnSpc>
                <a:spcPts val="2240"/>
              </a:lnSpc>
            </a:pPr>
            <a:r>
              <a:rPr lang="en-US"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LX3V-4PG</a:t>
            </a:r>
            <a:endParaRPr lang="en-US"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77242" y="-49885"/>
            <a:ext cx="885763" cy="1078585"/>
            <a:chOff x="0" y="0"/>
            <a:chExt cx="2771140" cy="3374390"/>
          </a:xfrm>
        </p:grpSpPr>
        <p:sp>
          <p:nvSpPr>
            <p:cNvPr id="3" name="Freeform 3"/>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0C9898"/>
            </a:solidFill>
          </p:spPr>
        </p:sp>
      </p:grpSp>
      <p:sp>
        <p:nvSpPr>
          <p:cNvPr id="4" name="Freeform 4"/>
          <p:cNvSpPr/>
          <p:nvPr/>
        </p:nvSpPr>
        <p:spPr>
          <a:xfrm>
            <a:off x="15036909" y="617558"/>
            <a:ext cx="2222391" cy="411142"/>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1"/>
            <a:stretch>
              <a:fillRect/>
            </a:stretch>
          </a:blipFill>
        </p:spPr>
      </p:sp>
      <p:grpSp>
        <p:nvGrpSpPr>
          <p:cNvPr id="5" name="Group 5"/>
          <p:cNvGrpSpPr/>
          <p:nvPr/>
        </p:nvGrpSpPr>
        <p:grpSpPr>
          <a:xfrm>
            <a:off x="1204370" y="6326187"/>
            <a:ext cx="956306" cy="956306"/>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C9898"/>
            </a:solidFill>
          </p:spPr>
        </p:sp>
      </p:grpSp>
      <p:grpSp>
        <p:nvGrpSpPr>
          <p:cNvPr id="7" name="Group 7"/>
          <p:cNvGrpSpPr/>
          <p:nvPr/>
        </p:nvGrpSpPr>
        <p:grpSpPr>
          <a:xfrm>
            <a:off x="1238326" y="7663493"/>
            <a:ext cx="956306" cy="956306"/>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C9898"/>
            </a:solidFill>
          </p:spPr>
        </p:sp>
      </p:grpSp>
      <p:grpSp>
        <p:nvGrpSpPr>
          <p:cNvPr id="9" name="Group 9"/>
          <p:cNvGrpSpPr/>
          <p:nvPr/>
        </p:nvGrpSpPr>
        <p:grpSpPr>
          <a:xfrm>
            <a:off x="1372442" y="6545574"/>
            <a:ext cx="576119" cy="517533"/>
            <a:chOff x="0" y="0"/>
            <a:chExt cx="768159" cy="690043"/>
          </a:xfrm>
        </p:grpSpPr>
        <p:grpSp>
          <p:nvGrpSpPr>
            <p:cNvPr id="10" name="Group 10"/>
            <p:cNvGrpSpPr/>
            <p:nvPr/>
          </p:nvGrpSpPr>
          <p:grpSpPr>
            <a:xfrm>
              <a:off x="0" y="0"/>
              <a:ext cx="355301" cy="690043"/>
              <a:chOff x="0" y="0"/>
              <a:chExt cx="70183" cy="136305"/>
            </a:xfrm>
          </p:grpSpPr>
          <p:sp>
            <p:nvSpPr>
              <p:cNvPr id="11" name="Freeform 11"/>
              <p:cNvSpPr/>
              <p:nvPr/>
            </p:nvSpPr>
            <p:spPr>
              <a:xfrm>
                <a:off x="0" y="0"/>
                <a:ext cx="70183" cy="136305"/>
              </a:xfrm>
              <a:custGeom>
                <a:avLst/>
                <a:gdLst/>
                <a:ahLst/>
                <a:cxnLst/>
                <a:rect l="l" t="t" r="r" b="b"/>
                <a:pathLst>
                  <a:path w="70183" h="136305">
                    <a:moveTo>
                      <a:pt x="0" y="0"/>
                    </a:moveTo>
                    <a:lnTo>
                      <a:pt x="70183" y="0"/>
                    </a:lnTo>
                    <a:lnTo>
                      <a:pt x="70183" y="136305"/>
                    </a:lnTo>
                    <a:lnTo>
                      <a:pt x="0" y="136305"/>
                    </a:lnTo>
                    <a:close/>
                  </a:path>
                </a:pathLst>
              </a:custGeom>
              <a:solidFill>
                <a:srgbClr val="FFFFFF"/>
              </a:solidFill>
            </p:spPr>
          </p:sp>
          <p:sp>
            <p:nvSpPr>
              <p:cNvPr id="12" name="TextBox 12"/>
              <p:cNvSpPr txBox="1"/>
              <p:nvPr/>
            </p:nvSpPr>
            <p:spPr>
              <a:xfrm>
                <a:off x="0" y="-38100"/>
                <a:ext cx="70183" cy="174405"/>
              </a:xfrm>
              <a:prstGeom prst="rect">
                <a:avLst/>
              </a:prstGeom>
            </p:spPr>
            <p:txBody>
              <a:bodyPr lIns="50800" tIns="50800" rIns="50800" bIns="50800" rtlCol="0" anchor="ctr"/>
              <a:lstStyle/>
              <a:p>
                <a:pPr algn="ctr">
                  <a:lnSpc>
                    <a:spcPts val="2240"/>
                  </a:lnSpc>
                </a:pPr>
              </a:p>
            </p:txBody>
          </p:sp>
        </p:grpSp>
        <p:grpSp>
          <p:nvGrpSpPr>
            <p:cNvPr id="13" name="Group 13"/>
            <p:cNvGrpSpPr/>
            <p:nvPr/>
          </p:nvGrpSpPr>
          <p:grpSpPr>
            <a:xfrm>
              <a:off x="412858" y="0"/>
              <a:ext cx="355301" cy="690043"/>
              <a:chOff x="0" y="0"/>
              <a:chExt cx="70183" cy="136305"/>
            </a:xfrm>
          </p:grpSpPr>
          <p:sp>
            <p:nvSpPr>
              <p:cNvPr id="14" name="Freeform 14"/>
              <p:cNvSpPr/>
              <p:nvPr/>
            </p:nvSpPr>
            <p:spPr>
              <a:xfrm>
                <a:off x="0" y="0"/>
                <a:ext cx="70183" cy="136305"/>
              </a:xfrm>
              <a:custGeom>
                <a:avLst/>
                <a:gdLst/>
                <a:ahLst/>
                <a:cxnLst/>
                <a:rect l="l" t="t" r="r" b="b"/>
                <a:pathLst>
                  <a:path w="70183" h="136305">
                    <a:moveTo>
                      <a:pt x="0" y="0"/>
                    </a:moveTo>
                    <a:lnTo>
                      <a:pt x="70183" y="0"/>
                    </a:lnTo>
                    <a:lnTo>
                      <a:pt x="70183" y="136305"/>
                    </a:lnTo>
                    <a:lnTo>
                      <a:pt x="0" y="136305"/>
                    </a:lnTo>
                    <a:close/>
                  </a:path>
                </a:pathLst>
              </a:custGeom>
              <a:solidFill>
                <a:srgbClr val="000000">
                  <a:alpha val="0"/>
                </a:srgbClr>
              </a:solidFill>
              <a:ln w="19050" cap="sq">
                <a:solidFill>
                  <a:srgbClr val="FFFFFF"/>
                </a:solidFill>
                <a:prstDash val="dash"/>
                <a:miter/>
              </a:ln>
            </p:spPr>
          </p:sp>
          <p:sp>
            <p:nvSpPr>
              <p:cNvPr id="15" name="TextBox 15"/>
              <p:cNvSpPr txBox="1"/>
              <p:nvPr/>
            </p:nvSpPr>
            <p:spPr>
              <a:xfrm>
                <a:off x="0" y="-38100"/>
                <a:ext cx="70183" cy="174405"/>
              </a:xfrm>
              <a:prstGeom prst="rect">
                <a:avLst/>
              </a:prstGeom>
            </p:spPr>
            <p:txBody>
              <a:bodyPr lIns="50800" tIns="50800" rIns="50800" bIns="50800" rtlCol="0" anchor="ctr"/>
              <a:lstStyle/>
              <a:p>
                <a:pPr algn="ctr">
                  <a:lnSpc>
                    <a:spcPts val="2240"/>
                  </a:lnSpc>
                </a:pPr>
              </a:p>
            </p:txBody>
          </p:sp>
        </p:grpSp>
      </p:grpSp>
      <p:sp>
        <p:nvSpPr>
          <p:cNvPr id="16" name="Freeform 16"/>
          <p:cNvSpPr/>
          <p:nvPr/>
        </p:nvSpPr>
        <p:spPr>
          <a:xfrm>
            <a:off x="9707744" y="2253599"/>
            <a:ext cx="7881186" cy="4195529"/>
          </a:xfrm>
          <a:custGeom>
            <a:avLst/>
            <a:gdLst/>
            <a:ahLst/>
            <a:cxnLst/>
            <a:rect l="l" t="t" r="r" b="b"/>
            <a:pathLst>
              <a:path w="7881186" h="4195529">
                <a:moveTo>
                  <a:pt x="0" y="0"/>
                </a:moveTo>
                <a:lnTo>
                  <a:pt x="7881186" y="0"/>
                </a:lnTo>
                <a:lnTo>
                  <a:pt x="7881186" y="4195529"/>
                </a:lnTo>
                <a:lnTo>
                  <a:pt x="0" y="4195529"/>
                </a:lnTo>
                <a:lnTo>
                  <a:pt x="0" y="0"/>
                </a:lnTo>
                <a:close/>
              </a:path>
            </a:pathLst>
          </a:custGeom>
          <a:blipFill>
            <a:blip r:embed="rId2"/>
            <a:stretch>
              <a:fillRect l="-21406" t="-28818" r="-19801" b="-47576"/>
            </a:stretch>
          </a:blipFill>
        </p:spPr>
      </p:sp>
      <p:sp>
        <p:nvSpPr>
          <p:cNvPr id="17" name="Freeform 17"/>
          <p:cNvSpPr/>
          <p:nvPr/>
        </p:nvSpPr>
        <p:spPr>
          <a:xfrm rot="-6168426">
            <a:off x="13028597" y="2111519"/>
            <a:ext cx="1239481" cy="1917959"/>
          </a:xfrm>
          <a:custGeom>
            <a:avLst/>
            <a:gdLst/>
            <a:ahLst/>
            <a:cxnLst/>
            <a:rect l="l" t="t" r="r" b="b"/>
            <a:pathLst>
              <a:path w="1239481" h="1917959">
                <a:moveTo>
                  <a:pt x="0" y="0"/>
                </a:moveTo>
                <a:lnTo>
                  <a:pt x="1239481" y="0"/>
                </a:lnTo>
                <a:lnTo>
                  <a:pt x="1239481" y="1917958"/>
                </a:lnTo>
                <a:lnTo>
                  <a:pt x="0" y="19179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Freeform 18"/>
          <p:cNvSpPr/>
          <p:nvPr/>
        </p:nvSpPr>
        <p:spPr>
          <a:xfrm>
            <a:off x="10544214" y="7226472"/>
            <a:ext cx="535420" cy="668289"/>
          </a:xfrm>
          <a:custGeom>
            <a:avLst/>
            <a:gdLst/>
            <a:ahLst/>
            <a:cxnLst/>
            <a:rect l="l" t="t" r="r" b="b"/>
            <a:pathLst>
              <a:path w="535420" h="668289">
                <a:moveTo>
                  <a:pt x="0" y="0"/>
                </a:moveTo>
                <a:lnTo>
                  <a:pt x="535420" y="0"/>
                </a:lnTo>
                <a:lnTo>
                  <a:pt x="535420" y="668289"/>
                </a:lnTo>
                <a:lnTo>
                  <a:pt x="0" y="6682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9" name="TextBox 19"/>
          <p:cNvSpPr txBox="1"/>
          <p:nvPr/>
        </p:nvSpPr>
        <p:spPr>
          <a:xfrm>
            <a:off x="1372442" y="2842621"/>
            <a:ext cx="7763802" cy="1013385"/>
          </a:xfrm>
          <a:prstGeom prst="rect">
            <a:avLst/>
          </a:prstGeom>
        </p:spPr>
        <p:txBody>
          <a:bodyPr lIns="0" tIns="0" rIns="0" bIns="0" rtlCol="0" anchor="t">
            <a:spAutoFit/>
          </a:bodyPr>
          <a:lstStyle/>
          <a:p>
            <a:pPr algn="l">
              <a:lnSpc>
                <a:spcPts val="8260"/>
              </a:lnSpc>
            </a:pPr>
            <a:r>
              <a:rPr lang="en-US" sz="5900">
                <a:solidFill>
                  <a:srgbClr val="000000"/>
                </a:solidFill>
                <a:latin typeface="Poppins Bold" panose="00000800000000000000"/>
                <a:ea typeface="Poppins Bold" panose="00000800000000000000"/>
                <a:cs typeface="Poppins Bold" panose="00000800000000000000"/>
                <a:sym typeface="Poppins Bold" panose="00000800000000000000"/>
              </a:rPr>
              <a:t>Maximum module</a:t>
            </a:r>
            <a:endParaRPr lang="en-US" sz="590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20" name="TextBox 20"/>
          <p:cNvSpPr txBox="1"/>
          <p:nvPr/>
        </p:nvSpPr>
        <p:spPr>
          <a:xfrm>
            <a:off x="1372442" y="2011664"/>
            <a:ext cx="4379669" cy="445770"/>
          </a:xfrm>
          <a:prstGeom prst="rect">
            <a:avLst/>
          </a:prstGeom>
        </p:spPr>
        <p:txBody>
          <a:bodyPr lIns="0" tIns="0" rIns="0" bIns="0" rtlCol="0" anchor="t">
            <a:spAutoFit/>
          </a:bodyPr>
          <a:lstStyle/>
          <a:p>
            <a:pPr algn="l">
              <a:lnSpc>
                <a:spcPts val="3780"/>
              </a:lnSpc>
            </a:pPr>
            <a:r>
              <a:rPr lang="en-US" sz="2700">
                <a:solidFill>
                  <a:srgbClr val="726F6F"/>
                </a:solidFill>
                <a:latin typeface="Poppins Medium" panose="00000600000000000000"/>
                <a:ea typeface="Poppins Medium" panose="00000600000000000000"/>
                <a:cs typeface="Poppins Medium" panose="00000600000000000000"/>
                <a:sym typeface="Poppins Medium" panose="00000600000000000000"/>
              </a:rPr>
              <a:t>PLC Expansion module</a:t>
            </a:r>
            <a:endParaRPr lang="en-US" sz="2700">
              <a:solidFill>
                <a:srgbClr val="726F6F"/>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21" name="TextBox 21"/>
          <p:cNvSpPr txBox="1"/>
          <p:nvPr/>
        </p:nvSpPr>
        <p:spPr>
          <a:xfrm>
            <a:off x="1372441" y="4148165"/>
            <a:ext cx="6598215" cy="1194879"/>
          </a:xfrm>
          <a:prstGeom prst="rect">
            <a:avLst/>
          </a:prstGeom>
        </p:spPr>
        <p:txBody>
          <a:bodyPr wrap="square" lIns="0" tIns="0" rIns="0" bIns="0" rtlCol="0" anchor="t">
            <a:spAutoFit/>
          </a:bodyPr>
          <a:lstStyle/>
          <a:p>
            <a:pPr algn="just">
              <a:lnSpc>
                <a:spcPts val="3215"/>
              </a:lnSpc>
            </a:pPr>
            <a:r>
              <a:rPr lang="en-US" sz="1960" dirty="0">
                <a:solidFill>
                  <a:srgbClr val="000000"/>
                </a:solidFill>
                <a:latin typeface="+mj-lt"/>
                <a:ea typeface="LINE Seed Sans TH Bold" panose="020B0303020203020204"/>
                <a:cs typeface="LINE Seed Sans TH Bold" panose="020B0303020203020204"/>
                <a:sym typeface="LINE Seed Sans TH Bold" panose="020B0303020203020204"/>
              </a:rPr>
              <a:t>LX3 and LX5 series PLC can support up to 16 </a:t>
            </a:r>
            <a:r>
              <a:rPr lang="en-US" altLang="zh-CN" sz="1960" dirty="0">
                <a:solidFill>
                  <a:srgbClr val="000000"/>
                </a:solidFill>
                <a:latin typeface="+mj-lt"/>
                <a:ea typeface="LINE Seed Sans TH Bold" panose="020B0303020203020204"/>
                <a:cs typeface="LINE Seed Sans TH Bold" panose="020B0303020203020204"/>
                <a:sym typeface="LINE Seed Sans TH Bold" panose="020B0303020203020204"/>
              </a:rPr>
              <a:t>expansion</a:t>
            </a:r>
            <a:r>
              <a:rPr lang="en-US" sz="1960" dirty="0">
                <a:solidFill>
                  <a:srgbClr val="000000"/>
                </a:solidFill>
                <a:latin typeface="+mj-lt"/>
                <a:ea typeface="LINE Seed Sans TH Bold" panose="020B0303020203020204"/>
                <a:cs typeface="LINE Seed Sans TH Bold" panose="020B0303020203020204"/>
                <a:sym typeface="LINE Seed Sans TH Bold" panose="020B0303020203020204"/>
              </a:rPr>
              <a:t> modules, but it mainly depends on the CPU used, and the power supply to the additional modules must be calculated.</a:t>
            </a:r>
            <a:endParaRPr lang="en-US" sz="1960" dirty="0">
              <a:solidFill>
                <a:srgbClr val="000000"/>
              </a:solidFill>
              <a:latin typeface="+mj-lt"/>
              <a:ea typeface="LINE Seed Sans TH Bold" panose="020B0303020203020204"/>
              <a:cs typeface="LINE Seed Sans TH Bold" panose="020B0303020203020204"/>
              <a:sym typeface="LINE Seed Sans TH Bold" panose="020B0303020203020204"/>
            </a:endParaRPr>
          </a:p>
        </p:txBody>
      </p:sp>
      <p:sp>
        <p:nvSpPr>
          <p:cNvPr id="22" name="TextBox 22"/>
          <p:cNvSpPr txBox="1"/>
          <p:nvPr/>
        </p:nvSpPr>
        <p:spPr>
          <a:xfrm>
            <a:off x="2517447" y="6536477"/>
            <a:ext cx="3809512" cy="594288"/>
          </a:xfrm>
          <a:prstGeom prst="rect">
            <a:avLst/>
          </a:prstGeom>
        </p:spPr>
        <p:txBody>
          <a:bodyPr lIns="0" tIns="0" rIns="0" bIns="0" rtlCol="0" anchor="t">
            <a:spAutoFit/>
          </a:bodyPr>
          <a:lstStyle/>
          <a:p>
            <a:pPr algn="l">
              <a:lnSpc>
                <a:spcPts val="2420"/>
              </a:lnSpc>
            </a:pPr>
            <a:r>
              <a:rPr lang="en-US" sz="1725" dirty="0">
                <a:solidFill>
                  <a:srgbClr val="000000"/>
                </a:solidFill>
                <a:latin typeface="Poppins Medium" panose="00000600000000000000"/>
                <a:ea typeface="Poppins Medium" panose="00000600000000000000"/>
                <a:cs typeface="Poppins Medium" panose="00000600000000000000"/>
                <a:sym typeface="Poppins Medium" panose="00000600000000000000"/>
              </a:rPr>
              <a:t>Support up to 16 modules for multi-module connection</a:t>
            </a:r>
            <a:endParaRPr lang="en-US" sz="1725" dirty="0">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23" name="TextBox 23"/>
          <p:cNvSpPr txBox="1"/>
          <p:nvPr/>
        </p:nvSpPr>
        <p:spPr>
          <a:xfrm>
            <a:off x="2551403" y="7873783"/>
            <a:ext cx="4457271" cy="600549"/>
          </a:xfrm>
          <a:prstGeom prst="rect">
            <a:avLst/>
          </a:prstGeom>
        </p:spPr>
        <p:txBody>
          <a:bodyPr lIns="0" tIns="0" rIns="0" bIns="0" rtlCol="0" anchor="t">
            <a:spAutoFit/>
          </a:bodyPr>
          <a:lstStyle/>
          <a:p>
            <a:pPr algn="l">
              <a:lnSpc>
                <a:spcPts val="2420"/>
              </a:lnSpc>
            </a:pPr>
            <a:r>
              <a:rPr lang="en-US" sz="1725" dirty="0">
                <a:solidFill>
                  <a:srgbClr val="000000"/>
                </a:solidFill>
                <a:latin typeface="Poppins Medium" panose="00000600000000000000"/>
                <a:ea typeface="Poppins Medium" panose="00000600000000000000"/>
                <a:cs typeface="Poppins Medium" panose="00000600000000000000"/>
                <a:sym typeface="Poppins Medium" panose="00000600000000000000"/>
              </a:rPr>
              <a:t>LX3 series: Maximum IO 256 points</a:t>
            </a:r>
            <a:endParaRPr lang="en-US" sz="1725" dirty="0">
              <a:solidFill>
                <a:srgbClr val="000000"/>
              </a:solidFill>
              <a:latin typeface="Poppins Medium" panose="00000600000000000000"/>
              <a:ea typeface="Poppins Medium" panose="00000600000000000000"/>
              <a:cs typeface="Poppins Medium" panose="00000600000000000000"/>
              <a:sym typeface="Poppins Medium" panose="00000600000000000000"/>
            </a:endParaRPr>
          </a:p>
          <a:p>
            <a:pPr algn="l">
              <a:lnSpc>
                <a:spcPts val="2420"/>
              </a:lnSpc>
            </a:pPr>
            <a:r>
              <a:rPr lang="en-US" sz="1725" dirty="0">
                <a:solidFill>
                  <a:srgbClr val="000000"/>
                </a:solidFill>
                <a:latin typeface="Poppins Medium" panose="00000600000000000000"/>
                <a:ea typeface="Poppins Medium" panose="00000600000000000000"/>
                <a:cs typeface="Poppins Medium" panose="00000600000000000000"/>
                <a:sym typeface="Poppins Medium" panose="00000600000000000000"/>
              </a:rPr>
              <a:t>LX5 series: Maximum IO 1024 points</a:t>
            </a:r>
            <a:endParaRPr lang="en-US" sz="1725" dirty="0">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24" name="TextBox 24"/>
          <p:cNvSpPr txBox="1"/>
          <p:nvPr/>
        </p:nvSpPr>
        <p:spPr>
          <a:xfrm>
            <a:off x="1213415" y="7886009"/>
            <a:ext cx="981217" cy="520307"/>
          </a:xfrm>
          <a:prstGeom prst="rect">
            <a:avLst/>
          </a:prstGeom>
        </p:spPr>
        <p:txBody>
          <a:bodyPr lIns="0" tIns="0" rIns="0" bIns="0" rtlCol="0" anchor="t">
            <a:spAutoFit/>
          </a:bodyPr>
          <a:lstStyle/>
          <a:p>
            <a:pPr algn="ctr">
              <a:lnSpc>
                <a:spcPts val="4395"/>
              </a:lnSpc>
            </a:pPr>
            <a:r>
              <a:rPr lang="en-US" sz="3140">
                <a:solidFill>
                  <a:srgbClr val="FFFFFF"/>
                </a:solidFill>
                <a:latin typeface="Poppins Medium" panose="00000600000000000000"/>
                <a:ea typeface="Poppins Medium" panose="00000600000000000000"/>
                <a:cs typeface="Poppins Medium" panose="00000600000000000000"/>
                <a:sym typeface="Poppins Medium" panose="00000600000000000000"/>
              </a:rPr>
              <a:t>I/O</a:t>
            </a:r>
            <a:endParaRPr lang="en-US" sz="3140">
              <a:solidFill>
                <a:srgbClr val="FFFFFF"/>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27" name="TextBox 27"/>
          <p:cNvSpPr txBox="1"/>
          <p:nvPr/>
        </p:nvSpPr>
        <p:spPr>
          <a:xfrm>
            <a:off x="11278765" y="7387268"/>
            <a:ext cx="6025529" cy="289488"/>
          </a:xfrm>
          <a:prstGeom prst="rect">
            <a:avLst/>
          </a:prstGeom>
        </p:spPr>
        <p:txBody>
          <a:bodyPr lIns="0" tIns="0" rIns="0" bIns="0" rtlCol="0" anchor="t">
            <a:spAutoFit/>
          </a:bodyPr>
          <a:lstStyle/>
          <a:p>
            <a:pPr algn="l">
              <a:lnSpc>
                <a:spcPts val="2420"/>
              </a:lnSpc>
            </a:pPr>
            <a:r>
              <a:rPr lang="en-US" sz="1725">
                <a:solidFill>
                  <a:srgbClr val="000000"/>
                </a:solidFill>
                <a:latin typeface="Poppins Medium" panose="00000600000000000000"/>
                <a:ea typeface="Poppins Medium" panose="00000600000000000000"/>
                <a:cs typeface="Poppins Medium" panose="00000600000000000000"/>
                <a:sym typeface="Poppins Medium" panose="00000600000000000000"/>
              </a:rPr>
              <a:t>Noted : analog module need auxiliary power supply</a:t>
            </a:r>
            <a:endParaRPr lang="en-US" sz="1725">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146283" y="1717671"/>
            <a:ext cx="6875701" cy="7958331"/>
            <a:chOff x="0" y="0"/>
            <a:chExt cx="2325854" cy="2692078"/>
          </a:xfrm>
        </p:grpSpPr>
        <p:sp>
          <p:nvSpPr>
            <p:cNvPr id="3" name="Freeform 3"/>
            <p:cNvSpPr/>
            <p:nvPr/>
          </p:nvSpPr>
          <p:spPr>
            <a:xfrm>
              <a:off x="0" y="0"/>
              <a:ext cx="2325855" cy="2692078"/>
            </a:xfrm>
            <a:custGeom>
              <a:avLst/>
              <a:gdLst/>
              <a:ahLst/>
              <a:cxnLst/>
              <a:rect l="l" t="t" r="r" b="b"/>
              <a:pathLst>
                <a:path w="2325855" h="2692078">
                  <a:moveTo>
                    <a:pt x="2201394" y="59690"/>
                  </a:moveTo>
                  <a:cubicBezTo>
                    <a:pt x="2236954" y="59690"/>
                    <a:pt x="2266164" y="88900"/>
                    <a:pt x="2266164" y="124460"/>
                  </a:cubicBezTo>
                  <a:lnTo>
                    <a:pt x="2266164" y="2567618"/>
                  </a:lnTo>
                  <a:cubicBezTo>
                    <a:pt x="2266164" y="2603178"/>
                    <a:pt x="2236954" y="2632388"/>
                    <a:pt x="2201394" y="2632388"/>
                  </a:cubicBezTo>
                  <a:lnTo>
                    <a:pt x="124460" y="2632388"/>
                  </a:lnTo>
                  <a:cubicBezTo>
                    <a:pt x="88900" y="2632388"/>
                    <a:pt x="59690" y="2603178"/>
                    <a:pt x="59690" y="2567618"/>
                  </a:cubicBezTo>
                  <a:lnTo>
                    <a:pt x="59690" y="124460"/>
                  </a:lnTo>
                  <a:cubicBezTo>
                    <a:pt x="59690" y="88900"/>
                    <a:pt x="88900" y="59690"/>
                    <a:pt x="124460" y="59690"/>
                  </a:cubicBezTo>
                  <a:lnTo>
                    <a:pt x="2201394" y="59690"/>
                  </a:lnTo>
                  <a:moveTo>
                    <a:pt x="2201394" y="0"/>
                  </a:moveTo>
                  <a:lnTo>
                    <a:pt x="124460" y="0"/>
                  </a:lnTo>
                  <a:cubicBezTo>
                    <a:pt x="55880" y="0"/>
                    <a:pt x="0" y="55880"/>
                    <a:pt x="0" y="124460"/>
                  </a:cubicBezTo>
                  <a:lnTo>
                    <a:pt x="0" y="2567618"/>
                  </a:lnTo>
                  <a:cubicBezTo>
                    <a:pt x="0" y="2636198"/>
                    <a:pt x="55880" y="2692078"/>
                    <a:pt x="124460" y="2692078"/>
                  </a:cubicBezTo>
                  <a:lnTo>
                    <a:pt x="2201395" y="2692078"/>
                  </a:lnTo>
                  <a:cubicBezTo>
                    <a:pt x="2269974" y="2692078"/>
                    <a:pt x="2325855" y="2636198"/>
                    <a:pt x="2325855" y="2567618"/>
                  </a:cubicBezTo>
                  <a:lnTo>
                    <a:pt x="2325855" y="124460"/>
                  </a:lnTo>
                  <a:cubicBezTo>
                    <a:pt x="2325854" y="55880"/>
                    <a:pt x="2269974" y="0"/>
                    <a:pt x="2201394" y="0"/>
                  </a:cubicBezTo>
                  <a:close/>
                </a:path>
              </a:pathLst>
            </a:custGeom>
            <a:solidFill>
              <a:srgbClr val="A6A6A6"/>
            </a:solidFill>
          </p:spPr>
        </p:sp>
      </p:grpSp>
      <p:grpSp>
        <p:nvGrpSpPr>
          <p:cNvPr id="4" name="Group 4"/>
          <p:cNvGrpSpPr/>
          <p:nvPr/>
        </p:nvGrpSpPr>
        <p:grpSpPr>
          <a:xfrm>
            <a:off x="9614353" y="2261400"/>
            <a:ext cx="1515907" cy="1515907"/>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C9898"/>
            </a:solidFill>
          </p:spPr>
        </p:sp>
      </p:grpSp>
      <p:grpSp>
        <p:nvGrpSpPr>
          <p:cNvPr id="6" name="Group 6"/>
          <p:cNvGrpSpPr/>
          <p:nvPr/>
        </p:nvGrpSpPr>
        <p:grpSpPr>
          <a:xfrm>
            <a:off x="9614353" y="5006032"/>
            <a:ext cx="1515907" cy="1515907"/>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C9898"/>
            </a:solidFill>
          </p:spPr>
        </p:sp>
      </p:grpSp>
      <p:grpSp>
        <p:nvGrpSpPr>
          <p:cNvPr id="8" name="Group 8"/>
          <p:cNvGrpSpPr/>
          <p:nvPr/>
        </p:nvGrpSpPr>
        <p:grpSpPr>
          <a:xfrm>
            <a:off x="9482444" y="7750664"/>
            <a:ext cx="1515907" cy="1515907"/>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C9898"/>
            </a:solidFill>
          </p:spPr>
        </p:sp>
      </p:grpSp>
      <p:sp>
        <p:nvSpPr>
          <p:cNvPr id="10" name="TextBox 10"/>
          <p:cNvSpPr txBox="1"/>
          <p:nvPr/>
        </p:nvSpPr>
        <p:spPr>
          <a:xfrm>
            <a:off x="1677242" y="2940756"/>
            <a:ext cx="6996406" cy="839782"/>
          </a:xfrm>
          <a:prstGeom prst="rect">
            <a:avLst/>
          </a:prstGeom>
        </p:spPr>
        <p:txBody>
          <a:bodyPr wrap="square" lIns="0" tIns="0" rIns="0" bIns="0" rtlCol="0" anchor="t">
            <a:spAutoFit/>
          </a:bodyPr>
          <a:lstStyle/>
          <a:p>
            <a:pPr algn="l">
              <a:lnSpc>
                <a:spcPts val="6870"/>
              </a:lnSpc>
            </a:pPr>
            <a:r>
              <a:rPr lang="en-US" sz="4905" dirty="0">
                <a:solidFill>
                  <a:srgbClr val="000000"/>
                </a:solidFill>
                <a:latin typeface="Poppins Bold" panose="00000800000000000000"/>
                <a:ea typeface="Poppins Bold" panose="00000800000000000000"/>
                <a:cs typeface="Poppins Bold" panose="00000800000000000000"/>
                <a:sym typeface="Poppins Bold" panose="00000800000000000000"/>
              </a:rPr>
              <a:t>LX3V Module Naming</a:t>
            </a:r>
            <a:endParaRPr lang="en-US" sz="4905" dirty="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11" name="TextBox 11"/>
          <p:cNvSpPr txBox="1"/>
          <p:nvPr/>
        </p:nvSpPr>
        <p:spPr>
          <a:xfrm>
            <a:off x="1677242" y="2409641"/>
            <a:ext cx="4379669" cy="445770"/>
          </a:xfrm>
          <a:prstGeom prst="rect">
            <a:avLst/>
          </a:prstGeom>
        </p:spPr>
        <p:txBody>
          <a:bodyPr lIns="0" tIns="0" rIns="0" bIns="0" rtlCol="0" anchor="t">
            <a:spAutoFit/>
          </a:bodyPr>
          <a:lstStyle/>
          <a:p>
            <a:pPr algn="l">
              <a:lnSpc>
                <a:spcPts val="3780"/>
              </a:lnSpc>
            </a:pPr>
            <a:r>
              <a:rPr lang="en-US" sz="2700">
                <a:solidFill>
                  <a:srgbClr val="726F6F"/>
                </a:solidFill>
                <a:latin typeface="Poppins Medium" panose="00000600000000000000"/>
                <a:ea typeface="Poppins Medium" panose="00000600000000000000"/>
                <a:cs typeface="Poppins Medium" panose="00000600000000000000"/>
                <a:sym typeface="Poppins Medium" panose="00000600000000000000"/>
              </a:rPr>
              <a:t>Module Selection Guide</a:t>
            </a:r>
            <a:endParaRPr lang="en-US" sz="2700">
              <a:solidFill>
                <a:srgbClr val="726F6F"/>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13" name="TextBox 13"/>
          <p:cNvSpPr txBox="1"/>
          <p:nvPr/>
        </p:nvSpPr>
        <p:spPr>
          <a:xfrm>
            <a:off x="11565155" y="2397466"/>
            <a:ext cx="3080805" cy="445770"/>
          </a:xfrm>
          <a:prstGeom prst="rect">
            <a:avLst/>
          </a:prstGeom>
        </p:spPr>
        <p:txBody>
          <a:bodyPr lIns="0" tIns="0" rIns="0" bIns="0" rtlCol="0" anchor="t">
            <a:spAutoFit/>
          </a:bodyPr>
          <a:lstStyle/>
          <a:p>
            <a:pPr algn="l">
              <a:lnSpc>
                <a:spcPts val="3780"/>
              </a:lnSpc>
            </a:pPr>
            <a:r>
              <a:rPr lang="en-US" sz="27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rPr>
              <a:t>Module Series</a:t>
            </a:r>
            <a:endParaRPr lang="en-US" sz="27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endParaRPr>
          </a:p>
        </p:txBody>
      </p:sp>
      <p:sp>
        <p:nvSpPr>
          <p:cNvPr id="14" name="TextBox 14"/>
          <p:cNvSpPr txBox="1"/>
          <p:nvPr/>
        </p:nvSpPr>
        <p:spPr>
          <a:xfrm>
            <a:off x="11565155" y="5142099"/>
            <a:ext cx="3721435" cy="445770"/>
          </a:xfrm>
          <a:prstGeom prst="rect">
            <a:avLst/>
          </a:prstGeom>
        </p:spPr>
        <p:txBody>
          <a:bodyPr lIns="0" tIns="0" rIns="0" bIns="0" rtlCol="0" anchor="t">
            <a:spAutoFit/>
          </a:bodyPr>
          <a:lstStyle/>
          <a:p>
            <a:pPr algn="l">
              <a:lnSpc>
                <a:spcPts val="3780"/>
              </a:lnSpc>
            </a:pPr>
            <a:r>
              <a:rPr lang="en-US" sz="27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rPr>
              <a:t>Number of channel</a:t>
            </a:r>
            <a:endParaRPr lang="en-US" sz="27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endParaRPr>
          </a:p>
        </p:txBody>
      </p:sp>
      <p:sp>
        <p:nvSpPr>
          <p:cNvPr id="15" name="TextBox 15"/>
          <p:cNvSpPr txBox="1"/>
          <p:nvPr/>
        </p:nvSpPr>
        <p:spPr>
          <a:xfrm>
            <a:off x="11433246" y="7886731"/>
            <a:ext cx="3721435" cy="445770"/>
          </a:xfrm>
          <a:prstGeom prst="rect">
            <a:avLst/>
          </a:prstGeom>
        </p:spPr>
        <p:txBody>
          <a:bodyPr lIns="0" tIns="0" rIns="0" bIns="0" rtlCol="0" anchor="t">
            <a:spAutoFit/>
          </a:bodyPr>
          <a:lstStyle/>
          <a:p>
            <a:pPr algn="l">
              <a:lnSpc>
                <a:spcPts val="3780"/>
              </a:lnSpc>
            </a:pPr>
            <a:r>
              <a:rPr lang="en-US" sz="27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rPr>
              <a:t>Function of modules</a:t>
            </a:r>
            <a:endParaRPr lang="en-US" sz="27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endParaRPr>
          </a:p>
        </p:txBody>
      </p:sp>
      <p:sp>
        <p:nvSpPr>
          <p:cNvPr id="16" name="TextBox 16"/>
          <p:cNvSpPr txBox="1"/>
          <p:nvPr/>
        </p:nvSpPr>
        <p:spPr>
          <a:xfrm>
            <a:off x="9876488" y="2400675"/>
            <a:ext cx="991637" cy="1004878"/>
          </a:xfrm>
          <a:prstGeom prst="rect">
            <a:avLst/>
          </a:prstGeom>
        </p:spPr>
        <p:txBody>
          <a:bodyPr lIns="0" tIns="0" rIns="0" bIns="0" rtlCol="0" anchor="t">
            <a:spAutoFit/>
          </a:bodyPr>
          <a:lstStyle/>
          <a:p>
            <a:pPr algn="ctr">
              <a:lnSpc>
                <a:spcPts val="8270"/>
              </a:lnSpc>
            </a:pPr>
            <a:r>
              <a:rPr lang="en-US" sz="5905">
                <a:solidFill>
                  <a:srgbClr val="FFFFFF"/>
                </a:solidFill>
                <a:latin typeface="Open Sans Extra Bold" panose="020B0906030804020204"/>
                <a:ea typeface="Open Sans Extra Bold" panose="020B0906030804020204"/>
                <a:cs typeface="Open Sans Extra Bold" panose="020B0906030804020204"/>
                <a:sym typeface="Open Sans Extra Bold" panose="020B0906030804020204"/>
              </a:rPr>
              <a:t>a</a:t>
            </a:r>
            <a:endParaRPr lang="en-US" sz="5905">
              <a:solidFill>
                <a:srgbClr val="FFFFFF"/>
              </a:solidFill>
              <a:latin typeface="Open Sans Extra Bold" panose="020B0906030804020204"/>
              <a:ea typeface="Open Sans Extra Bold" panose="020B0906030804020204"/>
              <a:cs typeface="Open Sans Extra Bold" panose="020B0906030804020204"/>
              <a:sym typeface="Open Sans Extra Bold" panose="020B0906030804020204"/>
            </a:endParaRPr>
          </a:p>
        </p:txBody>
      </p:sp>
      <p:sp>
        <p:nvSpPr>
          <p:cNvPr id="17" name="TextBox 17"/>
          <p:cNvSpPr txBox="1"/>
          <p:nvPr/>
        </p:nvSpPr>
        <p:spPr>
          <a:xfrm>
            <a:off x="9876488" y="5145307"/>
            <a:ext cx="991637" cy="1004878"/>
          </a:xfrm>
          <a:prstGeom prst="rect">
            <a:avLst/>
          </a:prstGeom>
        </p:spPr>
        <p:txBody>
          <a:bodyPr lIns="0" tIns="0" rIns="0" bIns="0" rtlCol="0" anchor="t">
            <a:spAutoFit/>
          </a:bodyPr>
          <a:lstStyle/>
          <a:p>
            <a:pPr algn="ctr">
              <a:lnSpc>
                <a:spcPts val="8270"/>
              </a:lnSpc>
            </a:pPr>
            <a:r>
              <a:rPr lang="en-US" sz="5905">
                <a:solidFill>
                  <a:srgbClr val="FFFFFF"/>
                </a:solidFill>
                <a:latin typeface="Open Sans Extra Bold" panose="020B0906030804020204"/>
                <a:ea typeface="Open Sans Extra Bold" panose="020B0906030804020204"/>
                <a:cs typeface="Open Sans Extra Bold" panose="020B0906030804020204"/>
                <a:sym typeface="Open Sans Extra Bold" panose="020B0906030804020204"/>
              </a:rPr>
              <a:t>b</a:t>
            </a:r>
            <a:endParaRPr lang="en-US" sz="5905">
              <a:solidFill>
                <a:srgbClr val="FFFFFF"/>
              </a:solidFill>
              <a:latin typeface="Open Sans Extra Bold" panose="020B0906030804020204"/>
              <a:ea typeface="Open Sans Extra Bold" panose="020B0906030804020204"/>
              <a:cs typeface="Open Sans Extra Bold" panose="020B0906030804020204"/>
              <a:sym typeface="Open Sans Extra Bold" panose="020B0906030804020204"/>
            </a:endParaRPr>
          </a:p>
        </p:txBody>
      </p:sp>
      <p:sp>
        <p:nvSpPr>
          <p:cNvPr id="18" name="TextBox 18"/>
          <p:cNvSpPr txBox="1"/>
          <p:nvPr/>
        </p:nvSpPr>
        <p:spPr>
          <a:xfrm>
            <a:off x="9744580" y="7889940"/>
            <a:ext cx="991637" cy="1004878"/>
          </a:xfrm>
          <a:prstGeom prst="rect">
            <a:avLst/>
          </a:prstGeom>
        </p:spPr>
        <p:txBody>
          <a:bodyPr lIns="0" tIns="0" rIns="0" bIns="0" rtlCol="0" anchor="t">
            <a:spAutoFit/>
          </a:bodyPr>
          <a:lstStyle/>
          <a:p>
            <a:pPr algn="ctr">
              <a:lnSpc>
                <a:spcPts val="8270"/>
              </a:lnSpc>
            </a:pPr>
            <a:r>
              <a:rPr lang="en-US" sz="5905">
                <a:solidFill>
                  <a:srgbClr val="FFFFFF"/>
                </a:solidFill>
                <a:latin typeface="Open Sans Extra Bold" panose="020B0906030804020204"/>
                <a:ea typeface="Open Sans Extra Bold" panose="020B0906030804020204"/>
                <a:cs typeface="Open Sans Extra Bold" panose="020B0906030804020204"/>
                <a:sym typeface="Open Sans Extra Bold" panose="020B0906030804020204"/>
              </a:rPr>
              <a:t>c</a:t>
            </a:r>
            <a:endParaRPr lang="en-US" sz="5905">
              <a:solidFill>
                <a:srgbClr val="FFFFFF"/>
              </a:solidFill>
              <a:latin typeface="Open Sans Extra Bold" panose="020B0906030804020204"/>
              <a:ea typeface="Open Sans Extra Bold" panose="020B0906030804020204"/>
              <a:cs typeface="Open Sans Extra Bold" panose="020B0906030804020204"/>
              <a:sym typeface="Open Sans Extra Bold" panose="020B0906030804020204"/>
            </a:endParaRPr>
          </a:p>
        </p:txBody>
      </p:sp>
      <p:sp>
        <p:nvSpPr>
          <p:cNvPr id="19" name="TextBox 19"/>
          <p:cNvSpPr txBox="1"/>
          <p:nvPr/>
        </p:nvSpPr>
        <p:spPr>
          <a:xfrm>
            <a:off x="11565155" y="2895932"/>
            <a:ext cx="4714859" cy="282823"/>
          </a:xfrm>
          <a:prstGeom prst="rect">
            <a:avLst/>
          </a:prstGeom>
        </p:spPr>
        <p:txBody>
          <a:bodyPr lIns="0" tIns="0" rIns="0" bIns="0" rtlCol="0" anchor="t">
            <a:spAutoFit/>
          </a:bodyPr>
          <a:lstStyle/>
          <a:p>
            <a:pPr algn="l">
              <a:lnSpc>
                <a:spcPts val="2260"/>
              </a:lnSpc>
            </a:pPr>
            <a:r>
              <a:rPr lang="en-US" sz="1615" dirty="0">
                <a:solidFill>
                  <a:srgbClr val="000000"/>
                </a:solidFill>
                <a:latin typeface="Poppins Medium" panose="00000600000000000000"/>
                <a:ea typeface="Poppins Medium" panose="00000600000000000000"/>
                <a:cs typeface="Poppins Medium" panose="00000600000000000000"/>
                <a:sym typeface="Poppins Medium" panose="00000600000000000000"/>
              </a:rPr>
              <a:t>LX3V</a:t>
            </a:r>
            <a:endParaRPr lang="en-US" sz="1615" dirty="0">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20" name="TextBox 20"/>
          <p:cNvSpPr txBox="1"/>
          <p:nvPr/>
        </p:nvSpPr>
        <p:spPr>
          <a:xfrm>
            <a:off x="11565155" y="5640564"/>
            <a:ext cx="4714859" cy="282823"/>
          </a:xfrm>
          <a:prstGeom prst="rect">
            <a:avLst/>
          </a:prstGeom>
        </p:spPr>
        <p:txBody>
          <a:bodyPr lIns="0" tIns="0" rIns="0" bIns="0" rtlCol="0" anchor="t">
            <a:spAutoFit/>
          </a:bodyPr>
          <a:lstStyle/>
          <a:p>
            <a:pPr algn="l">
              <a:lnSpc>
                <a:spcPts val="2260"/>
              </a:lnSpc>
            </a:pPr>
            <a:r>
              <a:rPr lang="en-US" sz="1615" dirty="0">
                <a:solidFill>
                  <a:srgbClr val="000000"/>
                </a:solidFill>
                <a:latin typeface="Poppins Medium" panose="00000600000000000000"/>
                <a:ea typeface="Poppins Medium" panose="00000600000000000000"/>
                <a:cs typeface="Poppins Medium" panose="00000600000000000000"/>
                <a:sym typeface="Poppins Medium" panose="00000600000000000000"/>
              </a:rPr>
              <a:t>4 channels, 8 channels, 16 channels</a:t>
            </a:r>
            <a:endParaRPr lang="en-US" sz="1615" dirty="0">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21" name="TextBox 21"/>
          <p:cNvSpPr txBox="1"/>
          <p:nvPr/>
        </p:nvSpPr>
        <p:spPr>
          <a:xfrm>
            <a:off x="11433246" y="8385196"/>
            <a:ext cx="4714859" cy="282823"/>
          </a:xfrm>
          <a:prstGeom prst="rect">
            <a:avLst/>
          </a:prstGeom>
        </p:spPr>
        <p:txBody>
          <a:bodyPr lIns="0" tIns="0" rIns="0" bIns="0" rtlCol="0" anchor="t">
            <a:spAutoFit/>
          </a:bodyPr>
          <a:lstStyle/>
          <a:p>
            <a:pPr algn="l">
              <a:lnSpc>
                <a:spcPts val="2260"/>
              </a:lnSpc>
            </a:pPr>
            <a:r>
              <a:rPr lang="en-US" sz="1615" dirty="0">
                <a:solidFill>
                  <a:srgbClr val="000000"/>
                </a:solidFill>
                <a:latin typeface="Poppins Medium" panose="00000600000000000000"/>
                <a:ea typeface="Poppins Medium" panose="00000600000000000000"/>
                <a:cs typeface="Poppins Medium" panose="00000600000000000000"/>
                <a:sym typeface="Poppins Medium" panose="00000600000000000000"/>
              </a:rPr>
              <a:t>Analog, temperature, weighing and so on.</a:t>
            </a:r>
            <a:endParaRPr lang="en-US" sz="1615" dirty="0">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grpSp>
        <p:nvGrpSpPr>
          <p:cNvPr id="22" name="Group 22"/>
          <p:cNvGrpSpPr/>
          <p:nvPr/>
        </p:nvGrpSpPr>
        <p:grpSpPr>
          <a:xfrm>
            <a:off x="1677242" y="-49885"/>
            <a:ext cx="885763" cy="1078585"/>
            <a:chOff x="0" y="0"/>
            <a:chExt cx="2771140" cy="3374390"/>
          </a:xfrm>
        </p:grpSpPr>
        <p:sp>
          <p:nvSpPr>
            <p:cNvPr id="23" name="Freeform 23"/>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0C9898"/>
            </a:solidFill>
          </p:spPr>
        </p:sp>
      </p:grpSp>
      <p:sp>
        <p:nvSpPr>
          <p:cNvPr id="24" name="Freeform 24"/>
          <p:cNvSpPr/>
          <p:nvPr/>
        </p:nvSpPr>
        <p:spPr>
          <a:xfrm>
            <a:off x="15036909" y="617558"/>
            <a:ext cx="2222391" cy="411142"/>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1"/>
            <a:stretch>
              <a:fillRect/>
            </a:stretch>
          </a:blipFill>
        </p:spPr>
      </p:sp>
      <p:sp>
        <p:nvSpPr>
          <p:cNvPr id="25" name="TextBox 25"/>
          <p:cNvSpPr txBox="1"/>
          <p:nvPr/>
        </p:nvSpPr>
        <p:spPr>
          <a:xfrm>
            <a:off x="-381000" y="4991100"/>
            <a:ext cx="8023843" cy="1236345"/>
          </a:xfrm>
          <a:prstGeom prst="rect">
            <a:avLst/>
          </a:prstGeom>
        </p:spPr>
        <p:txBody>
          <a:bodyPr lIns="0" tIns="0" rIns="0" bIns="0" rtlCol="0" anchor="t">
            <a:spAutoFit/>
          </a:bodyPr>
          <a:lstStyle/>
          <a:p>
            <a:pPr algn="ctr">
              <a:lnSpc>
                <a:spcPts val="10080"/>
              </a:lnSpc>
            </a:pPr>
            <a:r>
              <a:rPr lang="en-US" sz="7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LX3V - 4AD</a:t>
            </a:r>
            <a:endParaRPr lang="en-US" sz="7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6" name="TextBox 26"/>
          <p:cNvSpPr txBox="1"/>
          <p:nvPr/>
        </p:nvSpPr>
        <p:spPr>
          <a:xfrm>
            <a:off x="2245248" y="6745568"/>
            <a:ext cx="703902" cy="715127"/>
          </a:xfrm>
          <a:prstGeom prst="rect">
            <a:avLst/>
          </a:prstGeom>
        </p:spPr>
        <p:txBody>
          <a:bodyPr lIns="0" tIns="0" rIns="0" bIns="0" rtlCol="0" anchor="t">
            <a:spAutoFit/>
          </a:bodyPr>
          <a:lstStyle/>
          <a:p>
            <a:pPr algn="ctr">
              <a:lnSpc>
                <a:spcPts val="5870"/>
              </a:lnSpc>
            </a:pPr>
            <a:r>
              <a:rPr lang="en-US" sz="4190">
                <a:solidFill>
                  <a:srgbClr val="0C9898"/>
                </a:solidFill>
                <a:latin typeface="Open Sans Extra Bold" panose="020B0906030804020204"/>
                <a:ea typeface="Open Sans Extra Bold" panose="020B0906030804020204"/>
                <a:cs typeface="Open Sans Extra Bold" panose="020B0906030804020204"/>
                <a:sym typeface="Open Sans Extra Bold" panose="020B0906030804020204"/>
              </a:rPr>
              <a:t>a</a:t>
            </a:r>
            <a:endParaRPr lang="en-US" sz="4190">
              <a:solidFill>
                <a:srgbClr val="0C9898"/>
              </a:solidFill>
              <a:latin typeface="Open Sans Extra Bold" panose="020B0906030804020204"/>
              <a:ea typeface="Open Sans Extra Bold" panose="020B0906030804020204"/>
              <a:cs typeface="Open Sans Extra Bold" panose="020B0906030804020204"/>
              <a:sym typeface="Open Sans Extra Bold" panose="020B0906030804020204"/>
            </a:endParaRPr>
          </a:p>
        </p:txBody>
      </p:sp>
      <p:sp>
        <p:nvSpPr>
          <p:cNvPr id="27" name="TextBox 27"/>
          <p:cNvSpPr txBox="1"/>
          <p:nvPr/>
        </p:nvSpPr>
        <p:spPr>
          <a:xfrm>
            <a:off x="4028529" y="6793114"/>
            <a:ext cx="703902" cy="715127"/>
          </a:xfrm>
          <a:prstGeom prst="rect">
            <a:avLst/>
          </a:prstGeom>
        </p:spPr>
        <p:txBody>
          <a:bodyPr lIns="0" tIns="0" rIns="0" bIns="0" rtlCol="0" anchor="t">
            <a:spAutoFit/>
          </a:bodyPr>
          <a:lstStyle/>
          <a:p>
            <a:pPr algn="ctr">
              <a:lnSpc>
                <a:spcPts val="5870"/>
              </a:lnSpc>
            </a:pPr>
            <a:r>
              <a:rPr lang="en-US" sz="4190">
                <a:solidFill>
                  <a:srgbClr val="0C9898"/>
                </a:solidFill>
                <a:latin typeface="Open Sans Extra Bold" panose="020B0906030804020204"/>
                <a:ea typeface="Open Sans Extra Bold" panose="020B0906030804020204"/>
                <a:cs typeface="Open Sans Extra Bold" panose="020B0906030804020204"/>
                <a:sym typeface="Open Sans Extra Bold" panose="020B0906030804020204"/>
              </a:rPr>
              <a:t>b</a:t>
            </a:r>
            <a:endParaRPr lang="en-US" sz="4190">
              <a:solidFill>
                <a:srgbClr val="0C9898"/>
              </a:solidFill>
              <a:latin typeface="Open Sans Extra Bold" panose="020B0906030804020204"/>
              <a:ea typeface="Open Sans Extra Bold" panose="020B0906030804020204"/>
              <a:cs typeface="Open Sans Extra Bold" panose="020B0906030804020204"/>
              <a:sym typeface="Open Sans Extra Bold" panose="020B0906030804020204"/>
            </a:endParaRPr>
          </a:p>
        </p:txBody>
      </p:sp>
      <p:sp>
        <p:nvSpPr>
          <p:cNvPr id="28" name="TextBox 28"/>
          <p:cNvSpPr txBox="1"/>
          <p:nvPr/>
        </p:nvSpPr>
        <p:spPr>
          <a:xfrm>
            <a:off x="4803708" y="6793114"/>
            <a:ext cx="703902" cy="715127"/>
          </a:xfrm>
          <a:prstGeom prst="rect">
            <a:avLst/>
          </a:prstGeom>
        </p:spPr>
        <p:txBody>
          <a:bodyPr lIns="0" tIns="0" rIns="0" bIns="0" rtlCol="0" anchor="t">
            <a:spAutoFit/>
          </a:bodyPr>
          <a:lstStyle/>
          <a:p>
            <a:pPr algn="ctr">
              <a:lnSpc>
                <a:spcPts val="5870"/>
              </a:lnSpc>
            </a:pPr>
            <a:r>
              <a:rPr lang="en-US" sz="4190">
                <a:solidFill>
                  <a:srgbClr val="0C9898"/>
                </a:solidFill>
                <a:latin typeface="Open Sans Extra Bold" panose="020B0906030804020204"/>
                <a:ea typeface="Open Sans Extra Bold" panose="020B0906030804020204"/>
                <a:cs typeface="Open Sans Extra Bold" panose="020B0906030804020204"/>
                <a:sym typeface="Open Sans Extra Bold" panose="020B0906030804020204"/>
              </a:rPr>
              <a:t>c</a:t>
            </a:r>
            <a:endParaRPr lang="en-US" sz="4190">
              <a:solidFill>
                <a:srgbClr val="0C9898"/>
              </a:solidFill>
              <a:latin typeface="Open Sans Extra Bold" panose="020B0906030804020204"/>
              <a:ea typeface="Open Sans Extra Bold" panose="020B0906030804020204"/>
              <a:cs typeface="Open Sans Extra Bold" panose="020B0906030804020204"/>
              <a:sym typeface="Open Sans Extra Bold" panose="020B0906030804020204"/>
            </a:endParaRPr>
          </a:p>
        </p:txBody>
      </p:sp>
      <p:sp>
        <p:nvSpPr>
          <p:cNvPr id="29" name="AutoShape 29"/>
          <p:cNvSpPr/>
          <p:nvPr/>
        </p:nvSpPr>
        <p:spPr>
          <a:xfrm flipH="1">
            <a:off x="2597198" y="6212576"/>
            <a:ext cx="0" cy="668782"/>
          </a:xfrm>
          <a:prstGeom prst="line">
            <a:avLst/>
          </a:prstGeom>
          <a:ln w="9525" cap="flat">
            <a:solidFill>
              <a:srgbClr val="000000"/>
            </a:solidFill>
            <a:prstDash val="solid"/>
            <a:headEnd type="none" w="sm" len="sm"/>
            <a:tailEnd type="none" w="sm" len="sm"/>
          </a:ln>
        </p:spPr>
      </p:sp>
      <p:sp>
        <p:nvSpPr>
          <p:cNvPr id="30" name="AutoShape 30"/>
          <p:cNvSpPr/>
          <p:nvPr/>
        </p:nvSpPr>
        <p:spPr>
          <a:xfrm flipH="1">
            <a:off x="4375718" y="6215400"/>
            <a:ext cx="0" cy="668782"/>
          </a:xfrm>
          <a:prstGeom prst="line">
            <a:avLst/>
          </a:prstGeom>
          <a:ln w="9525" cap="flat">
            <a:solidFill>
              <a:srgbClr val="000000"/>
            </a:solidFill>
            <a:prstDash val="solid"/>
            <a:headEnd type="none" w="sm" len="sm"/>
            <a:tailEnd type="none" w="sm" len="sm"/>
          </a:ln>
        </p:spPr>
      </p:sp>
      <p:sp>
        <p:nvSpPr>
          <p:cNvPr id="31" name="AutoShape 31"/>
          <p:cNvSpPr/>
          <p:nvPr/>
        </p:nvSpPr>
        <p:spPr>
          <a:xfrm flipH="1">
            <a:off x="5155658" y="6230269"/>
            <a:ext cx="0" cy="668782"/>
          </a:xfrm>
          <a:prstGeom prst="line">
            <a:avLst/>
          </a:prstGeom>
          <a:ln w="9525" cap="flat">
            <a:solidFill>
              <a:srgbClr val="000000"/>
            </a:solidFill>
            <a:prstDash val="solid"/>
            <a:headEnd type="none" w="sm" len="sm"/>
            <a:tailEnd type="none" w="sm" len="sm"/>
          </a:ln>
        </p:spPr>
      </p:sp>
      <p:sp>
        <p:nvSpPr>
          <p:cNvPr id="34" name="TextBox 46"/>
          <p:cNvSpPr txBox="1"/>
          <p:nvPr/>
        </p:nvSpPr>
        <p:spPr>
          <a:xfrm>
            <a:off x="1348396" y="9065823"/>
            <a:ext cx="7795604" cy="413190"/>
          </a:xfrm>
          <a:prstGeom prst="rect">
            <a:avLst/>
          </a:prstGeom>
        </p:spPr>
        <p:txBody>
          <a:bodyPr wrap="square" lIns="0" tIns="0" rIns="0" bIns="0" rtlCol="0" anchor="t">
            <a:spAutoFit/>
          </a:bodyPr>
          <a:lstStyle/>
          <a:p>
            <a:pPr algn="l">
              <a:lnSpc>
                <a:spcPts val="3360"/>
              </a:lnSpc>
            </a:pPr>
            <a:r>
              <a:rPr lang="en-US" sz="2400" dirty="0">
                <a:solidFill>
                  <a:srgbClr val="FF1616"/>
                </a:solidFill>
                <a:latin typeface="Poppins Bold" panose="00000800000000000000"/>
                <a:ea typeface="Poppins Bold" panose="00000800000000000000"/>
                <a:cs typeface="Poppins Bold" panose="00000800000000000000"/>
                <a:sym typeface="Poppins Bold" panose="00000800000000000000"/>
              </a:rPr>
              <a:t>All LX3V module could be used with LX5 series PLC</a:t>
            </a:r>
            <a:endParaRPr lang="en-US" sz="2400" dirty="0">
              <a:solidFill>
                <a:srgbClr val="FF1616"/>
              </a:solidFill>
              <a:latin typeface="Poppins Bold" panose="00000800000000000000"/>
              <a:ea typeface="Poppins Bold" panose="00000800000000000000"/>
              <a:cs typeface="Poppins Bold" panose="00000800000000000000"/>
              <a:sym typeface="Poppins Bold" panose="0000080000000000000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146283" y="1717671"/>
            <a:ext cx="6875701" cy="7958331"/>
            <a:chOff x="0" y="0"/>
            <a:chExt cx="2325854" cy="2692078"/>
          </a:xfrm>
        </p:grpSpPr>
        <p:sp>
          <p:nvSpPr>
            <p:cNvPr id="3" name="Freeform 3"/>
            <p:cNvSpPr/>
            <p:nvPr/>
          </p:nvSpPr>
          <p:spPr>
            <a:xfrm>
              <a:off x="0" y="0"/>
              <a:ext cx="2325855" cy="2692078"/>
            </a:xfrm>
            <a:custGeom>
              <a:avLst/>
              <a:gdLst/>
              <a:ahLst/>
              <a:cxnLst/>
              <a:rect l="l" t="t" r="r" b="b"/>
              <a:pathLst>
                <a:path w="2325855" h="2692078">
                  <a:moveTo>
                    <a:pt x="2201394" y="59690"/>
                  </a:moveTo>
                  <a:cubicBezTo>
                    <a:pt x="2236954" y="59690"/>
                    <a:pt x="2266164" y="88900"/>
                    <a:pt x="2266164" y="124460"/>
                  </a:cubicBezTo>
                  <a:lnTo>
                    <a:pt x="2266164" y="2567618"/>
                  </a:lnTo>
                  <a:cubicBezTo>
                    <a:pt x="2266164" y="2603178"/>
                    <a:pt x="2236954" y="2632388"/>
                    <a:pt x="2201394" y="2632388"/>
                  </a:cubicBezTo>
                  <a:lnTo>
                    <a:pt x="124460" y="2632388"/>
                  </a:lnTo>
                  <a:cubicBezTo>
                    <a:pt x="88900" y="2632388"/>
                    <a:pt x="59690" y="2603178"/>
                    <a:pt x="59690" y="2567618"/>
                  </a:cubicBezTo>
                  <a:lnTo>
                    <a:pt x="59690" y="124460"/>
                  </a:lnTo>
                  <a:cubicBezTo>
                    <a:pt x="59690" y="88900"/>
                    <a:pt x="88900" y="59690"/>
                    <a:pt x="124460" y="59690"/>
                  </a:cubicBezTo>
                  <a:lnTo>
                    <a:pt x="2201394" y="59690"/>
                  </a:lnTo>
                  <a:moveTo>
                    <a:pt x="2201394" y="0"/>
                  </a:moveTo>
                  <a:lnTo>
                    <a:pt x="124460" y="0"/>
                  </a:lnTo>
                  <a:cubicBezTo>
                    <a:pt x="55880" y="0"/>
                    <a:pt x="0" y="55880"/>
                    <a:pt x="0" y="124460"/>
                  </a:cubicBezTo>
                  <a:lnTo>
                    <a:pt x="0" y="2567618"/>
                  </a:lnTo>
                  <a:cubicBezTo>
                    <a:pt x="0" y="2636198"/>
                    <a:pt x="55880" y="2692078"/>
                    <a:pt x="124460" y="2692078"/>
                  </a:cubicBezTo>
                  <a:lnTo>
                    <a:pt x="2201395" y="2692078"/>
                  </a:lnTo>
                  <a:cubicBezTo>
                    <a:pt x="2269974" y="2692078"/>
                    <a:pt x="2325855" y="2636198"/>
                    <a:pt x="2325855" y="2567618"/>
                  </a:cubicBezTo>
                  <a:lnTo>
                    <a:pt x="2325855" y="124460"/>
                  </a:lnTo>
                  <a:cubicBezTo>
                    <a:pt x="2325854" y="55880"/>
                    <a:pt x="2269974" y="0"/>
                    <a:pt x="2201394" y="0"/>
                  </a:cubicBezTo>
                  <a:close/>
                </a:path>
              </a:pathLst>
            </a:custGeom>
            <a:solidFill>
              <a:srgbClr val="A6A6A6"/>
            </a:solidFill>
          </p:spPr>
        </p:sp>
      </p:grpSp>
      <p:grpSp>
        <p:nvGrpSpPr>
          <p:cNvPr id="4" name="Group 4"/>
          <p:cNvGrpSpPr/>
          <p:nvPr>
            <p:custDataLst>
              <p:tags r:id="rId1"/>
            </p:custDataLst>
          </p:nvPr>
        </p:nvGrpSpPr>
        <p:grpSpPr>
          <a:xfrm>
            <a:off x="9614353" y="2261400"/>
            <a:ext cx="1515907" cy="1515907"/>
            <a:chOff x="0" y="0"/>
            <a:chExt cx="6350000" cy="6350000"/>
          </a:xfrm>
        </p:grpSpPr>
        <p:sp>
          <p:nvSpPr>
            <p:cNvPr id="5" name="Freeform 5"/>
            <p:cNvSpPr/>
            <p:nvPr>
              <p:custDataLst>
                <p:tags r:id="rId2"/>
              </p:custDataLst>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C9898"/>
            </a:solidFill>
          </p:spPr>
        </p:sp>
      </p:grpSp>
      <p:grpSp>
        <p:nvGrpSpPr>
          <p:cNvPr id="6" name="Group 6"/>
          <p:cNvGrpSpPr/>
          <p:nvPr>
            <p:custDataLst>
              <p:tags r:id="rId3"/>
            </p:custDataLst>
          </p:nvPr>
        </p:nvGrpSpPr>
        <p:grpSpPr>
          <a:xfrm>
            <a:off x="9614353" y="5006032"/>
            <a:ext cx="1515907" cy="1515907"/>
            <a:chOff x="0" y="0"/>
            <a:chExt cx="6350000" cy="6350000"/>
          </a:xfrm>
        </p:grpSpPr>
        <p:sp>
          <p:nvSpPr>
            <p:cNvPr id="7" name="Freeform 7"/>
            <p:cNvSpPr/>
            <p:nvPr>
              <p:custDataLst>
                <p:tags r:id="rId4"/>
              </p:custDataLst>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C9898"/>
            </a:solidFill>
          </p:spPr>
        </p:sp>
      </p:grpSp>
      <p:grpSp>
        <p:nvGrpSpPr>
          <p:cNvPr id="8" name="Group 8"/>
          <p:cNvGrpSpPr/>
          <p:nvPr>
            <p:custDataLst>
              <p:tags r:id="rId5"/>
            </p:custDataLst>
          </p:nvPr>
        </p:nvGrpSpPr>
        <p:grpSpPr>
          <a:xfrm>
            <a:off x="9482444" y="7750664"/>
            <a:ext cx="1515907" cy="1515907"/>
            <a:chOff x="0" y="0"/>
            <a:chExt cx="6350000" cy="6350000"/>
          </a:xfrm>
        </p:grpSpPr>
        <p:sp>
          <p:nvSpPr>
            <p:cNvPr id="9" name="Freeform 9"/>
            <p:cNvSpPr/>
            <p:nvPr>
              <p:custDataLst>
                <p:tags r:id="rId6"/>
              </p:custDataLst>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C9898"/>
            </a:solidFill>
          </p:spPr>
        </p:sp>
      </p:grpSp>
      <p:sp>
        <p:nvSpPr>
          <p:cNvPr id="10" name="TextBox 10"/>
          <p:cNvSpPr txBox="1"/>
          <p:nvPr/>
        </p:nvSpPr>
        <p:spPr>
          <a:xfrm>
            <a:off x="1677242" y="2940756"/>
            <a:ext cx="6628558" cy="839782"/>
          </a:xfrm>
          <a:prstGeom prst="rect">
            <a:avLst/>
          </a:prstGeom>
        </p:spPr>
        <p:txBody>
          <a:bodyPr wrap="square" lIns="0" tIns="0" rIns="0" bIns="0" rtlCol="0" anchor="t">
            <a:spAutoFit/>
          </a:bodyPr>
          <a:lstStyle/>
          <a:p>
            <a:pPr algn="l">
              <a:lnSpc>
                <a:spcPts val="6870"/>
              </a:lnSpc>
            </a:pPr>
            <a:r>
              <a:rPr lang="en-US" sz="4905" dirty="0">
                <a:solidFill>
                  <a:srgbClr val="000000"/>
                </a:solidFill>
                <a:latin typeface="Poppins Bold" panose="00000800000000000000"/>
                <a:ea typeface="Poppins Bold" panose="00000800000000000000"/>
                <a:cs typeface="Poppins Bold" panose="00000800000000000000"/>
                <a:sym typeface="Poppins Bold" panose="00000800000000000000"/>
              </a:rPr>
              <a:t>LCM Module Naming</a:t>
            </a:r>
            <a:endParaRPr lang="en-US" sz="4905" dirty="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11" name="TextBox 11"/>
          <p:cNvSpPr txBox="1"/>
          <p:nvPr/>
        </p:nvSpPr>
        <p:spPr>
          <a:xfrm>
            <a:off x="1677242" y="2409641"/>
            <a:ext cx="4379669" cy="445770"/>
          </a:xfrm>
          <a:prstGeom prst="rect">
            <a:avLst/>
          </a:prstGeom>
        </p:spPr>
        <p:txBody>
          <a:bodyPr lIns="0" tIns="0" rIns="0" bIns="0" rtlCol="0" anchor="t">
            <a:spAutoFit/>
          </a:bodyPr>
          <a:lstStyle/>
          <a:p>
            <a:pPr algn="l">
              <a:lnSpc>
                <a:spcPts val="3780"/>
              </a:lnSpc>
            </a:pPr>
            <a:r>
              <a:rPr lang="en-US" sz="2700">
                <a:solidFill>
                  <a:srgbClr val="726F6F"/>
                </a:solidFill>
                <a:latin typeface="Poppins Medium" panose="00000600000000000000"/>
                <a:ea typeface="Poppins Medium" panose="00000600000000000000"/>
                <a:cs typeface="Poppins Medium" panose="00000600000000000000"/>
                <a:sym typeface="Poppins Medium" panose="00000600000000000000"/>
              </a:rPr>
              <a:t>Module Selection Guide</a:t>
            </a:r>
            <a:endParaRPr lang="en-US" sz="2700">
              <a:solidFill>
                <a:srgbClr val="726F6F"/>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13" name="TextBox 13"/>
          <p:cNvSpPr txBox="1"/>
          <p:nvPr>
            <p:custDataLst>
              <p:tags r:id="rId7"/>
            </p:custDataLst>
          </p:nvPr>
        </p:nvSpPr>
        <p:spPr>
          <a:xfrm>
            <a:off x="11565155" y="2397466"/>
            <a:ext cx="3080805" cy="445770"/>
          </a:xfrm>
          <a:prstGeom prst="rect">
            <a:avLst/>
          </a:prstGeom>
        </p:spPr>
        <p:txBody>
          <a:bodyPr lIns="0" tIns="0" rIns="0" bIns="0" rtlCol="0" anchor="t">
            <a:spAutoFit/>
          </a:bodyPr>
          <a:lstStyle/>
          <a:p>
            <a:pPr algn="l">
              <a:lnSpc>
                <a:spcPts val="3780"/>
              </a:lnSpc>
            </a:pPr>
            <a:r>
              <a:rPr lang="en-US" sz="27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rPr>
              <a:t>LCM Module</a:t>
            </a:r>
            <a:endParaRPr lang="en-US" sz="27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endParaRPr>
          </a:p>
        </p:txBody>
      </p:sp>
      <p:sp>
        <p:nvSpPr>
          <p:cNvPr id="14" name="TextBox 14"/>
          <p:cNvSpPr txBox="1"/>
          <p:nvPr>
            <p:custDataLst>
              <p:tags r:id="rId8"/>
            </p:custDataLst>
          </p:nvPr>
        </p:nvSpPr>
        <p:spPr>
          <a:xfrm>
            <a:off x="11565155" y="5142099"/>
            <a:ext cx="3721435" cy="445770"/>
          </a:xfrm>
          <a:prstGeom prst="rect">
            <a:avLst/>
          </a:prstGeom>
        </p:spPr>
        <p:txBody>
          <a:bodyPr lIns="0" tIns="0" rIns="0" bIns="0" rtlCol="0" anchor="t">
            <a:spAutoFit/>
          </a:bodyPr>
          <a:lstStyle/>
          <a:p>
            <a:pPr algn="l">
              <a:lnSpc>
                <a:spcPts val="3780"/>
              </a:lnSpc>
            </a:pPr>
            <a:r>
              <a:rPr lang="en-US" sz="27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rPr>
              <a:t>Number of channel</a:t>
            </a:r>
            <a:endParaRPr lang="en-US" sz="27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endParaRPr>
          </a:p>
        </p:txBody>
      </p:sp>
      <p:sp>
        <p:nvSpPr>
          <p:cNvPr id="15" name="TextBox 15"/>
          <p:cNvSpPr txBox="1"/>
          <p:nvPr>
            <p:custDataLst>
              <p:tags r:id="rId9"/>
            </p:custDataLst>
          </p:nvPr>
        </p:nvSpPr>
        <p:spPr>
          <a:xfrm>
            <a:off x="11433246" y="7886731"/>
            <a:ext cx="3721435" cy="445770"/>
          </a:xfrm>
          <a:prstGeom prst="rect">
            <a:avLst/>
          </a:prstGeom>
        </p:spPr>
        <p:txBody>
          <a:bodyPr lIns="0" tIns="0" rIns="0" bIns="0" rtlCol="0" anchor="t">
            <a:spAutoFit/>
          </a:bodyPr>
          <a:lstStyle/>
          <a:p>
            <a:pPr algn="l">
              <a:lnSpc>
                <a:spcPts val="3780"/>
              </a:lnSpc>
            </a:pPr>
            <a:r>
              <a:rPr lang="en-US" sz="27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rPr>
              <a:t>Function of modules</a:t>
            </a:r>
            <a:endParaRPr lang="en-US" sz="27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endParaRPr>
          </a:p>
        </p:txBody>
      </p:sp>
      <p:sp>
        <p:nvSpPr>
          <p:cNvPr id="16" name="TextBox 16"/>
          <p:cNvSpPr txBox="1"/>
          <p:nvPr>
            <p:custDataLst>
              <p:tags r:id="rId10"/>
            </p:custDataLst>
          </p:nvPr>
        </p:nvSpPr>
        <p:spPr>
          <a:xfrm>
            <a:off x="9876488" y="2400675"/>
            <a:ext cx="991637" cy="1004878"/>
          </a:xfrm>
          <a:prstGeom prst="rect">
            <a:avLst/>
          </a:prstGeom>
        </p:spPr>
        <p:txBody>
          <a:bodyPr lIns="0" tIns="0" rIns="0" bIns="0" rtlCol="0" anchor="t">
            <a:spAutoFit/>
          </a:bodyPr>
          <a:lstStyle/>
          <a:p>
            <a:pPr algn="ctr">
              <a:lnSpc>
                <a:spcPts val="8270"/>
              </a:lnSpc>
            </a:pPr>
            <a:r>
              <a:rPr lang="en-US" sz="5905">
                <a:solidFill>
                  <a:srgbClr val="FFFFFF"/>
                </a:solidFill>
                <a:latin typeface="Open Sans Extra Bold" panose="020B0906030804020204"/>
                <a:ea typeface="Open Sans Extra Bold" panose="020B0906030804020204"/>
                <a:cs typeface="Open Sans Extra Bold" panose="020B0906030804020204"/>
                <a:sym typeface="Open Sans Extra Bold" panose="020B0906030804020204"/>
              </a:rPr>
              <a:t>a</a:t>
            </a:r>
            <a:endParaRPr lang="en-US" sz="5905">
              <a:solidFill>
                <a:srgbClr val="FFFFFF"/>
              </a:solidFill>
              <a:latin typeface="Open Sans Extra Bold" panose="020B0906030804020204"/>
              <a:ea typeface="Open Sans Extra Bold" panose="020B0906030804020204"/>
              <a:cs typeface="Open Sans Extra Bold" panose="020B0906030804020204"/>
              <a:sym typeface="Open Sans Extra Bold" panose="020B0906030804020204"/>
            </a:endParaRPr>
          </a:p>
        </p:txBody>
      </p:sp>
      <p:sp>
        <p:nvSpPr>
          <p:cNvPr id="17" name="TextBox 17"/>
          <p:cNvSpPr txBox="1"/>
          <p:nvPr>
            <p:custDataLst>
              <p:tags r:id="rId11"/>
            </p:custDataLst>
          </p:nvPr>
        </p:nvSpPr>
        <p:spPr>
          <a:xfrm>
            <a:off x="9876488" y="5145307"/>
            <a:ext cx="991637" cy="1004878"/>
          </a:xfrm>
          <a:prstGeom prst="rect">
            <a:avLst/>
          </a:prstGeom>
        </p:spPr>
        <p:txBody>
          <a:bodyPr lIns="0" tIns="0" rIns="0" bIns="0" rtlCol="0" anchor="t">
            <a:spAutoFit/>
          </a:bodyPr>
          <a:lstStyle/>
          <a:p>
            <a:pPr algn="ctr">
              <a:lnSpc>
                <a:spcPts val="8270"/>
              </a:lnSpc>
            </a:pPr>
            <a:r>
              <a:rPr lang="en-US" sz="5905">
                <a:solidFill>
                  <a:srgbClr val="FFFFFF"/>
                </a:solidFill>
                <a:latin typeface="Open Sans Extra Bold" panose="020B0906030804020204"/>
                <a:ea typeface="Open Sans Extra Bold" panose="020B0906030804020204"/>
                <a:cs typeface="Open Sans Extra Bold" panose="020B0906030804020204"/>
                <a:sym typeface="Open Sans Extra Bold" panose="020B0906030804020204"/>
              </a:rPr>
              <a:t>b</a:t>
            </a:r>
            <a:endParaRPr lang="en-US" sz="5905">
              <a:solidFill>
                <a:srgbClr val="FFFFFF"/>
              </a:solidFill>
              <a:latin typeface="Open Sans Extra Bold" panose="020B0906030804020204"/>
              <a:ea typeface="Open Sans Extra Bold" panose="020B0906030804020204"/>
              <a:cs typeface="Open Sans Extra Bold" panose="020B0906030804020204"/>
              <a:sym typeface="Open Sans Extra Bold" panose="020B0906030804020204"/>
            </a:endParaRPr>
          </a:p>
        </p:txBody>
      </p:sp>
      <p:sp>
        <p:nvSpPr>
          <p:cNvPr id="18" name="TextBox 18"/>
          <p:cNvSpPr txBox="1"/>
          <p:nvPr>
            <p:custDataLst>
              <p:tags r:id="rId12"/>
            </p:custDataLst>
          </p:nvPr>
        </p:nvSpPr>
        <p:spPr>
          <a:xfrm>
            <a:off x="9744580" y="7889940"/>
            <a:ext cx="991637" cy="1004878"/>
          </a:xfrm>
          <a:prstGeom prst="rect">
            <a:avLst/>
          </a:prstGeom>
        </p:spPr>
        <p:txBody>
          <a:bodyPr lIns="0" tIns="0" rIns="0" bIns="0" rtlCol="0" anchor="t">
            <a:spAutoFit/>
          </a:bodyPr>
          <a:lstStyle/>
          <a:p>
            <a:pPr algn="ctr">
              <a:lnSpc>
                <a:spcPts val="8270"/>
              </a:lnSpc>
            </a:pPr>
            <a:r>
              <a:rPr lang="en-US" sz="5905">
                <a:solidFill>
                  <a:srgbClr val="FFFFFF"/>
                </a:solidFill>
                <a:latin typeface="Open Sans Extra Bold" panose="020B0906030804020204"/>
                <a:ea typeface="Open Sans Extra Bold" panose="020B0906030804020204"/>
                <a:cs typeface="Open Sans Extra Bold" panose="020B0906030804020204"/>
                <a:sym typeface="Open Sans Extra Bold" panose="020B0906030804020204"/>
              </a:rPr>
              <a:t>c</a:t>
            </a:r>
            <a:endParaRPr lang="en-US" sz="5905">
              <a:solidFill>
                <a:srgbClr val="FFFFFF"/>
              </a:solidFill>
              <a:latin typeface="Open Sans Extra Bold" panose="020B0906030804020204"/>
              <a:ea typeface="Open Sans Extra Bold" panose="020B0906030804020204"/>
              <a:cs typeface="Open Sans Extra Bold" panose="020B0906030804020204"/>
              <a:sym typeface="Open Sans Extra Bold" panose="020B0906030804020204"/>
            </a:endParaRPr>
          </a:p>
        </p:txBody>
      </p:sp>
      <p:sp>
        <p:nvSpPr>
          <p:cNvPr id="19" name="TextBox 19"/>
          <p:cNvSpPr txBox="1"/>
          <p:nvPr>
            <p:custDataLst>
              <p:tags r:id="rId13"/>
            </p:custDataLst>
          </p:nvPr>
        </p:nvSpPr>
        <p:spPr>
          <a:xfrm>
            <a:off x="11565155" y="2895932"/>
            <a:ext cx="4714859" cy="289560"/>
          </a:xfrm>
          <a:prstGeom prst="rect">
            <a:avLst/>
          </a:prstGeom>
        </p:spPr>
        <p:txBody>
          <a:bodyPr lIns="0" tIns="0" rIns="0" bIns="0" rtlCol="0" anchor="t">
            <a:spAutoFit/>
          </a:bodyPr>
          <a:lstStyle/>
          <a:p>
            <a:pPr algn="l">
              <a:lnSpc>
                <a:spcPts val="2260"/>
              </a:lnSpc>
            </a:pPr>
            <a:r>
              <a:rPr lang="en-US">
                <a:solidFill>
                  <a:srgbClr val="000000"/>
                </a:solidFill>
                <a:latin typeface="Poppins Medium" panose="00000600000000000000"/>
                <a:ea typeface="Poppins Medium" panose="00000600000000000000"/>
                <a:cs typeface="Poppins Medium" panose="00000600000000000000"/>
                <a:sym typeface="Poppins Medium" panose="00000600000000000000"/>
              </a:rPr>
              <a:t>Remote Module</a:t>
            </a:r>
            <a:endParaRPr lang="en-US">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20" name="TextBox 20"/>
          <p:cNvSpPr txBox="1"/>
          <p:nvPr>
            <p:custDataLst>
              <p:tags r:id="rId14"/>
            </p:custDataLst>
          </p:nvPr>
        </p:nvSpPr>
        <p:spPr>
          <a:xfrm>
            <a:off x="11565155" y="5640564"/>
            <a:ext cx="4714859" cy="289560"/>
          </a:xfrm>
          <a:prstGeom prst="rect">
            <a:avLst/>
          </a:prstGeom>
        </p:spPr>
        <p:txBody>
          <a:bodyPr lIns="0" tIns="0" rIns="0" bIns="0" rtlCol="0" anchor="t">
            <a:spAutoFit/>
          </a:bodyPr>
          <a:lstStyle/>
          <a:p>
            <a:pPr algn="l">
              <a:lnSpc>
                <a:spcPts val="2260"/>
              </a:lnSpc>
            </a:pPr>
            <a:r>
              <a:rPr lang="en-US" dirty="0">
                <a:solidFill>
                  <a:srgbClr val="000000"/>
                </a:solidFill>
                <a:latin typeface="Poppins Medium" panose="00000600000000000000"/>
                <a:ea typeface="Poppins Medium" panose="00000600000000000000"/>
                <a:cs typeface="Poppins Medium" panose="00000600000000000000"/>
                <a:sym typeface="Poppins Medium" panose="00000600000000000000"/>
              </a:rPr>
              <a:t>2 channels, 4 channels, 16 channels</a:t>
            </a:r>
            <a:endParaRPr lang="en-US" dirty="0">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21" name="TextBox 21"/>
          <p:cNvSpPr txBox="1"/>
          <p:nvPr>
            <p:custDataLst>
              <p:tags r:id="rId15"/>
            </p:custDataLst>
          </p:nvPr>
        </p:nvSpPr>
        <p:spPr>
          <a:xfrm>
            <a:off x="11433246" y="8385196"/>
            <a:ext cx="4714859" cy="289560"/>
          </a:xfrm>
          <a:prstGeom prst="rect">
            <a:avLst/>
          </a:prstGeom>
        </p:spPr>
        <p:txBody>
          <a:bodyPr lIns="0" tIns="0" rIns="0" bIns="0" rtlCol="0" anchor="t">
            <a:spAutoFit/>
          </a:bodyPr>
          <a:lstStyle/>
          <a:p>
            <a:pPr algn="l">
              <a:lnSpc>
                <a:spcPts val="2260"/>
              </a:lnSpc>
            </a:pPr>
            <a:r>
              <a:rPr lang="en-US" dirty="0">
                <a:solidFill>
                  <a:srgbClr val="000000"/>
                </a:solidFill>
                <a:latin typeface="Poppins Medium" panose="00000600000000000000"/>
                <a:ea typeface="Poppins Medium" panose="00000600000000000000"/>
                <a:cs typeface="Poppins Medium" panose="00000600000000000000"/>
                <a:sym typeface="Poppins Medium" panose="00000600000000000000"/>
              </a:rPr>
              <a:t>Digital, weighing, temperature</a:t>
            </a:r>
            <a:endParaRPr lang="en-US" dirty="0">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grpSp>
        <p:nvGrpSpPr>
          <p:cNvPr id="22" name="Group 22"/>
          <p:cNvGrpSpPr/>
          <p:nvPr/>
        </p:nvGrpSpPr>
        <p:grpSpPr>
          <a:xfrm>
            <a:off x="1677242" y="-49885"/>
            <a:ext cx="885763" cy="1078585"/>
            <a:chOff x="0" y="0"/>
            <a:chExt cx="2771140" cy="3374390"/>
          </a:xfrm>
        </p:grpSpPr>
        <p:sp>
          <p:nvSpPr>
            <p:cNvPr id="23" name="Freeform 23"/>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0C9898"/>
            </a:solidFill>
          </p:spPr>
        </p:sp>
      </p:grpSp>
      <p:sp>
        <p:nvSpPr>
          <p:cNvPr id="24" name="Freeform 24"/>
          <p:cNvSpPr/>
          <p:nvPr/>
        </p:nvSpPr>
        <p:spPr>
          <a:xfrm>
            <a:off x="15036909" y="617558"/>
            <a:ext cx="2222391" cy="411142"/>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16"/>
            <a:stretch>
              <a:fillRect/>
            </a:stretch>
          </a:blipFill>
        </p:spPr>
      </p:sp>
      <p:sp>
        <p:nvSpPr>
          <p:cNvPr id="25" name="TextBox 25"/>
          <p:cNvSpPr txBox="1"/>
          <p:nvPr/>
        </p:nvSpPr>
        <p:spPr>
          <a:xfrm>
            <a:off x="-534518" y="4913060"/>
            <a:ext cx="8023843" cy="1236345"/>
          </a:xfrm>
          <a:prstGeom prst="rect">
            <a:avLst/>
          </a:prstGeom>
        </p:spPr>
        <p:txBody>
          <a:bodyPr lIns="0" tIns="0" rIns="0" bIns="0" rtlCol="0" anchor="t">
            <a:spAutoFit/>
          </a:bodyPr>
          <a:lstStyle/>
          <a:p>
            <a:pPr algn="ctr">
              <a:lnSpc>
                <a:spcPts val="10080"/>
              </a:lnSpc>
            </a:pPr>
            <a:r>
              <a:rPr lang="en-US" sz="72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LCM - 4TC</a:t>
            </a:r>
            <a:endParaRPr lang="en-US" sz="72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6" name="TextBox 26"/>
          <p:cNvSpPr txBox="1"/>
          <p:nvPr/>
        </p:nvSpPr>
        <p:spPr>
          <a:xfrm>
            <a:off x="2091730" y="6667528"/>
            <a:ext cx="703902" cy="715127"/>
          </a:xfrm>
          <a:prstGeom prst="rect">
            <a:avLst/>
          </a:prstGeom>
        </p:spPr>
        <p:txBody>
          <a:bodyPr lIns="0" tIns="0" rIns="0" bIns="0" rtlCol="0" anchor="t">
            <a:spAutoFit/>
          </a:bodyPr>
          <a:lstStyle/>
          <a:p>
            <a:pPr algn="ctr">
              <a:lnSpc>
                <a:spcPts val="5870"/>
              </a:lnSpc>
            </a:pPr>
            <a:r>
              <a:rPr lang="en-US" sz="4190">
                <a:solidFill>
                  <a:srgbClr val="0C9898"/>
                </a:solidFill>
                <a:latin typeface="Open Sans Extra Bold" panose="020B0906030804020204"/>
                <a:ea typeface="Open Sans Extra Bold" panose="020B0906030804020204"/>
                <a:cs typeface="Open Sans Extra Bold" panose="020B0906030804020204"/>
                <a:sym typeface="Open Sans Extra Bold" panose="020B0906030804020204"/>
              </a:rPr>
              <a:t>a</a:t>
            </a:r>
            <a:endParaRPr lang="en-US" sz="4190">
              <a:solidFill>
                <a:srgbClr val="0C9898"/>
              </a:solidFill>
              <a:latin typeface="Open Sans Extra Bold" panose="020B0906030804020204"/>
              <a:ea typeface="Open Sans Extra Bold" panose="020B0906030804020204"/>
              <a:cs typeface="Open Sans Extra Bold" panose="020B0906030804020204"/>
              <a:sym typeface="Open Sans Extra Bold" panose="020B0906030804020204"/>
            </a:endParaRPr>
          </a:p>
        </p:txBody>
      </p:sp>
      <p:sp>
        <p:nvSpPr>
          <p:cNvPr id="27" name="TextBox 27"/>
          <p:cNvSpPr txBox="1"/>
          <p:nvPr/>
        </p:nvSpPr>
        <p:spPr>
          <a:xfrm>
            <a:off x="3918553" y="6714373"/>
            <a:ext cx="703902" cy="715127"/>
          </a:xfrm>
          <a:prstGeom prst="rect">
            <a:avLst/>
          </a:prstGeom>
        </p:spPr>
        <p:txBody>
          <a:bodyPr lIns="0" tIns="0" rIns="0" bIns="0" rtlCol="0" anchor="t">
            <a:spAutoFit/>
          </a:bodyPr>
          <a:lstStyle/>
          <a:p>
            <a:pPr algn="ctr">
              <a:lnSpc>
                <a:spcPts val="5870"/>
              </a:lnSpc>
            </a:pPr>
            <a:r>
              <a:rPr lang="en-US" sz="4190">
                <a:solidFill>
                  <a:srgbClr val="0C9898"/>
                </a:solidFill>
                <a:latin typeface="Open Sans Extra Bold" panose="020B0906030804020204"/>
                <a:ea typeface="Open Sans Extra Bold" panose="020B0906030804020204"/>
                <a:cs typeface="Open Sans Extra Bold" panose="020B0906030804020204"/>
                <a:sym typeface="Open Sans Extra Bold" panose="020B0906030804020204"/>
              </a:rPr>
              <a:t>b</a:t>
            </a:r>
            <a:endParaRPr lang="en-US" sz="4190">
              <a:solidFill>
                <a:srgbClr val="0C9898"/>
              </a:solidFill>
              <a:latin typeface="Open Sans Extra Bold" panose="020B0906030804020204"/>
              <a:ea typeface="Open Sans Extra Bold" panose="020B0906030804020204"/>
              <a:cs typeface="Open Sans Extra Bold" panose="020B0906030804020204"/>
              <a:sym typeface="Open Sans Extra Bold" panose="020B0906030804020204"/>
            </a:endParaRPr>
          </a:p>
        </p:txBody>
      </p:sp>
      <p:sp>
        <p:nvSpPr>
          <p:cNvPr id="28" name="TextBox 28"/>
          <p:cNvSpPr txBox="1"/>
          <p:nvPr/>
        </p:nvSpPr>
        <p:spPr>
          <a:xfrm>
            <a:off x="4729887" y="6714373"/>
            <a:ext cx="703902" cy="715127"/>
          </a:xfrm>
          <a:prstGeom prst="rect">
            <a:avLst/>
          </a:prstGeom>
        </p:spPr>
        <p:txBody>
          <a:bodyPr lIns="0" tIns="0" rIns="0" bIns="0" rtlCol="0" anchor="t">
            <a:spAutoFit/>
          </a:bodyPr>
          <a:lstStyle/>
          <a:p>
            <a:pPr algn="ctr">
              <a:lnSpc>
                <a:spcPts val="5870"/>
              </a:lnSpc>
            </a:pPr>
            <a:r>
              <a:rPr lang="en-US" sz="4190">
                <a:solidFill>
                  <a:srgbClr val="0C9898"/>
                </a:solidFill>
                <a:latin typeface="Open Sans Extra Bold" panose="020B0906030804020204"/>
                <a:ea typeface="Open Sans Extra Bold" panose="020B0906030804020204"/>
                <a:cs typeface="Open Sans Extra Bold" panose="020B0906030804020204"/>
                <a:sym typeface="Open Sans Extra Bold" panose="020B0906030804020204"/>
              </a:rPr>
              <a:t>c</a:t>
            </a:r>
            <a:endParaRPr lang="en-US" sz="4190">
              <a:solidFill>
                <a:srgbClr val="0C9898"/>
              </a:solidFill>
              <a:latin typeface="Open Sans Extra Bold" panose="020B0906030804020204"/>
              <a:ea typeface="Open Sans Extra Bold" panose="020B0906030804020204"/>
              <a:cs typeface="Open Sans Extra Bold" panose="020B0906030804020204"/>
              <a:sym typeface="Open Sans Extra Bold" panose="020B0906030804020204"/>
            </a:endParaRPr>
          </a:p>
        </p:txBody>
      </p:sp>
      <p:sp>
        <p:nvSpPr>
          <p:cNvPr id="29" name="AutoShape 29"/>
          <p:cNvSpPr/>
          <p:nvPr/>
        </p:nvSpPr>
        <p:spPr>
          <a:xfrm flipH="1">
            <a:off x="2443680" y="6134536"/>
            <a:ext cx="0" cy="668782"/>
          </a:xfrm>
          <a:prstGeom prst="line">
            <a:avLst/>
          </a:prstGeom>
          <a:ln w="9525" cap="flat">
            <a:solidFill>
              <a:srgbClr val="000000"/>
            </a:solidFill>
            <a:prstDash val="solid"/>
            <a:headEnd type="none" w="sm" len="sm"/>
            <a:tailEnd type="none" w="sm" len="sm"/>
          </a:ln>
        </p:spPr>
      </p:sp>
      <p:sp>
        <p:nvSpPr>
          <p:cNvPr id="30" name="AutoShape 30"/>
          <p:cNvSpPr/>
          <p:nvPr/>
        </p:nvSpPr>
        <p:spPr>
          <a:xfrm flipH="1">
            <a:off x="4265741" y="6136659"/>
            <a:ext cx="0" cy="668782"/>
          </a:xfrm>
          <a:prstGeom prst="line">
            <a:avLst/>
          </a:prstGeom>
          <a:ln w="9525" cap="flat">
            <a:solidFill>
              <a:srgbClr val="000000"/>
            </a:solidFill>
            <a:prstDash val="solid"/>
            <a:headEnd type="none" w="sm" len="sm"/>
            <a:tailEnd type="none" w="sm" len="sm"/>
          </a:ln>
        </p:spPr>
      </p:sp>
      <p:sp>
        <p:nvSpPr>
          <p:cNvPr id="31" name="AutoShape 31"/>
          <p:cNvSpPr/>
          <p:nvPr/>
        </p:nvSpPr>
        <p:spPr>
          <a:xfrm flipH="1">
            <a:off x="5081837" y="6151528"/>
            <a:ext cx="0" cy="668782"/>
          </a:xfrm>
          <a:prstGeom prst="line">
            <a:avLst/>
          </a:prstGeom>
          <a:ln w="9525" cap="flat">
            <a:solidFill>
              <a:srgbClr val="000000"/>
            </a:solidFill>
            <a:prstDash val="solid"/>
            <a:headEnd type="none" w="sm" len="sm"/>
            <a:tailEnd type="none" w="sm" len="sm"/>
          </a:ln>
        </p:spPr>
      </p:sp>
      <p:sp>
        <p:nvSpPr>
          <p:cNvPr id="34" name="TextBox 46"/>
          <p:cNvSpPr txBox="1"/>
          <p:nvPr/>
        </p:nvSpPr>
        <p:spPr>
          <a:xfrm>
            <a:off x="1348396" y="9065823"/>
            <a:ext cx="7795604" cy="413190"/>
          </a:xfrm>
          <a:prstGeom prst="rect">
            <a:avLst/>
          </a:prstGeom>
        </p:spPr>
        <p:txBody>
          <a:bodyPr wrap="square" lIns="0" tIns="0" rIns="0" bIns="0" rtlCol="0" anchor="t">
            <a:spAutoFit/>
          </a:bodyPr>
          <a:lstStyle/>
          <a:p>
            <a:pPr algn="l">
              <a:lnSpc>
                <a:spcPts val="3360"/>
              </a:lnSpc>
            </a:pPr>
            <a:r>
              <a:rPr lang="en-US" sz="2400" dirty="0">
                <a:solidFill>
                  <a:srgbClr val="FF1616"/>
                </a:solidFill>
                <a:latin typeface="Poppins Bold" panose="00000800000000000000"/>
                <a:ea typeface="Poppins Bold" panose="00000800000000000000"/>
                <a:cs typeface="Poppins Bold" panose="00000800000000000000"/>
                <a:sym typeface="Poppins Bold" panose="00000800000000000000"/>
              </a:rPr>
              <a:t>LCM module is a standard Modbus RS485 slave</a:t>
            </a:r>
            <a:endParaRPr lang="en-US" sz="2400" dirty="0">
              <a:solidFill>
                <a:srgbClr val="FF1616"/>
              </a:solidFill>
              <a:latin typeface="Poppins Bold" panose="00000800000000000000"/>
              <a:ea typeface="Poppins Bold" panose="00000800000000000000"/>
              <a:cs typeface="Poppins Bold" panose="00000800000000000000"/>
              <a:sym typeface="Poppins Bold" panose="0000080000000000000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p:nvPr/>
        </p:nvSpPr>
        <p:spPr>
          <a:xfrm>
            <a:off x="1677242" y="2940756"/>
            <a:ext cx="6628558" cy="839782"/>
          </a:xfrm>
          <a:prstGeom prst="rect">
            <a:avLst/>
          </a:prstGeom>
        </p:spPr>
        <p:txBody>
          <a:bodyPr wrap="square" lIns="0" tIns="0" rIns="0" bIns="0" rtlCol="0" anchor="t">
            <a:spAutoFit/>
          </a:bodyPr>
          <a:lstStyle/>
          <a:p>
            <a:pPr algn="l">
              <a:lnSpc>
                <a:spcPts val="6870"/>
              </a:lnSpc>
            </a:pPr>
            <a:r>
              <a:rPr lang="en-US" sz="4905" dirty="0">
                <a:solidFill>
                  <a:srgbClr val="000000"/>
                </a:solidFill>
                <a:latin typeface="Poppins Bold" panose="00000800000000000000"/>
                <a:ea typeface="Poppins Bold" panose="00000800000000000000"/>
                <a:cs typeface="Poppins Bold" panose="00000800000000000000"/>
                <a:sym typeface="Poppins Bold" panose="00000800000000000000"/>
              </a:rPr>
              <a:t>LCM Module Naming</a:t>
            </a:r>
            <a:endParaRPr lang="en-US" sz="4905" dirty="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11" name="TextBox 11"/>
          <p:cNvSpPr txBox="1"/>
          <p:nvPr/>
        </p:nvSpPr>
        <p:spPr>
          <a:xfrm>
            <a:off x="1677242" y="2409641"/>
            <a:ext cx="4379669" cy="445770"/>
          </a:xfrm>
          <a:prstGeom prst="rect">
            <a:avLst/>
          </a:prstGeom>
        </p:spPr>
        <p:txBody>
          <a:bodyPr lIns="0" tIns="0" rIns="0" bIns="0" rtlCol="0" anchor="t">
            <a:spAutoFit/>
          </a:bodyPr>
          <a:lstStyle/>
          <a:p>
            <a:pPr algn="l">
              <a:lnSpc>
                <a:spcPts val="3780"/>
              </a:lnSpc>
            </a:pPr>
            <a:r>
              <a:rPr lang="en-US" sz="2700">
                <a:solidFill>
                  <a:srgbClr val="726F6F"/>
                </a:solidFill>
                <a:latin typeface="Poppins Medium" panose="00000600000000000000"/>
                <a:ea typeface="Poppins Medium" panose="00000600000000000000"/>
                <a:cs typeface="Poppins Medium" panose="00000600000000000000"/>
                <a:sym typeface="Poppins Medium" panose="00000600000000000000"/>
              </a:rPr>
              <a:t>Module Selection Guide</a:t>
            </a:r>
            <a:endParaRPr lang="en-US" sz="2700">
              <a:solidFill>
                <a:srgbClr val="726F6F"/>
              </a:solidFill>
              <a:latin typeface="Poppins Medium" panose="00000600000000000000"/>
              <a:ea typeface="Poppins Medium" panose="00000600000000000000"/>
              <a:cs typeface="Poppins Medium" panose="00000600000000000000"/>
              <a:sym typeface="Poppins Medium" panose="00000600000000000000"/>
            </a:endParaRPr>
          </a:p>
        </p:txBody>
      </p:sp>
      <p:grpSp>
        <p:nvGrpSpPr>
          <p:cNvPr id="22" name="Group 22"/>
          <p:cNvGrpSpPr/>
          <p:nvPr/>
        </p:nvGrpSpPr>
        <p:grpSpPr>
          <a:xfrm>
            <a:off x="1677242" y="-49885"/>
            <a:ext cx="885763" cy="1078585"/>
            <a:chOff x="0" y="0"/>
            <a:chExt cx="2771140" cy="3374390"/>
          </a:xfrm>
        </p:grpSpPr>
        <p:sp>
          <p:nvSpPr>
            <p:cNvPr id="23" name="Freeform 23"/>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0C9898"/>
            </a:solidFill>
          </p:spPr>
        </p:sp>
      </p:grpSp>
      <p:sp>
        <p:nvSpPr>
          <p:cNvPr id="24" name="Freeform 24"/>
          <p:cNvSpPr/>
          <p:nvPr/>
        </p:nvSpPr>
        <p:spPr>
          <a:xfrm>
            <a:off x="15036909" y="617558"/>
            <a:ext cx="2222391" cy="411142"/>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1"/>
            <a:stretch>
              <a:fillRect/>
            </a:stretch>
          </a:blipFill>
        </p:spPr>
      </p:sp>
      <p:sp>
        <p:nvSpPr>
          <p:cNvPr id="25" name="TextBox 25"/>
          <p:cNvSpPr txBox="1"/>
          <p:nvPr/>
        </p:nvSpPr>
        <p:spPr>
          <a:xfrm>
            <a:off x="-534518" y="4913060"/>
            <a:ext cx="8023843" cy="1236345"/>
          </a:xfrm>
          <a:prstGeom prst="rect">
            <a:avLst/>
          </a:prstGeom>
        </p:spPr>
        <p:txBody>
          <a:bodyPr lIns="0" tIns="0" rIns="0" bIns="0" rtlCol="0" anchor="t">
            <a:spAutoFit/>
          </a:bodyPr>
          <a:lstStyle/>
          <a:p>
            <a:pPr algn="ctr">
              <a:lnSpc>
                <a:spcPts val="10080"/>
              </a:lnSpc>
            </a:pPr>
            <a:r>
              <a:rPr lang="en-US" sz="72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LCM - 4TC</a:t>
            </a:r>
            <a:endParaRPr lang="en-US" sz="72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6" name="TextBox 26"/>
          <p:cNvSpPr txBox="1"/>
          <p:nvPr/>
        </p:nvSpPr>
        <p:spPr>
          <a:xfrm>
            <a:off x="2091730" y="6667528"/>
            <a:ext cx="703902" cy="715127"/>
          </a:xfrm>
          <a:prstGeom prst="rect">
            <a:avLst/>
          </a:prstGeom>
        </p:spPr>
        <p:txBody>
          <a:bodyPr lIns="0" tIns="0" rIns="0" bIns="0" rtlCol="0" anchor="t">
            <a:spAutoFit/>
          </a:bodyPr>
          <a:lstStyle/>
          <a:p>
            <a:pPr algn="ctr">
              <a:lnSpc>
                <a:spcPts val="5870"/>
              </a:lnSpc>
            </a:pPr>
            <a:r>
              <a:rPr lang="en-US" sz="4190">
                <a:solidFill>
                  <a:srgbClr val="0C9898"/>
                </a:solidFill>
                <a:latin typeface="Open Sans Extra Bold" panose="020B0906030804020204"/>
                <a:ea typeface="Open Sans Extra Bold" panose="020B0906030804020204"/>
                <a:cs typeface="Open Sans Extra Bold" panose="020B0906030804020204"/>
                <a:sym typeface="Open Sans Extra Bold" panose="020B0906030804020204"/>
              </a:rPr>
              <a:t>a</a:t>
            </a:r>
            <a:endParaRPr lang="en-US" sz="4190">
              <a:solidFill>
                <a:srgbClr val="0C9898"/>
              </a:solidFill>
              <a:latin typeface="Open Sans Extra Bold" panose="020B0906030804020204"/>
              <a:ea typeface="Open Sans Extra Bold" panose="020B0906030804020204"/>
              <a:cs typeface="Open Sans Extra Bold" panose="020B0906030804020204"/>
              <a:sym typeface="Open Sans Extra Bold" panose="020B0906030804020204"/>
            </a:endParaRPr>
          </a:p>
        </p:txBody>
      </p:sp>
      <p:sp>
        <p:nvSpPr>
          <p:cNvPr id="27" name="TextBox 27"/>
          <p:cNvSpPr txBox="1"/>
          <p:nvPr/>
        </p:nvSpPr>
        <p:spPr>
          <a:xfrm>
            <a:off x="3918553" y="6714373"/>
            <a:ext cx="703902" cy="715127"/>
          </a:xfrm>
          <a:prstGeom prst="rect">
            <a:avLst/>
          </a:prstGeom>
        </p:spPr>
        <p:txBody>
          <a:bodyPr lIns="0" tIns="0" rIns="0" bIns="0" rtlCol="0" anchor="t">
            <a:spAutoFit/>
          </a:bodyPr>
          <a:lstStyle/>
          <a:p>
            <a:pPr algn="ctr">
              <a:lnSpc>
                <a:spcPts val="5870"/>
              </a:lnSpc>
            </a:pPr>
            <a:r>
              <a:rPr lang="en-US" sz="4190">
                <a:solidFill>
                  <a:srgbClr val="0C9898"/>
                </a:solidFill>
                <a:latin typeface="Open Sans Extra Bold" panose="020B0906030804020204"/>
                <a:ea typeface="Open Sans Extra Bold" panose="020B0906030804020204"/>
                <a:cs typeface="Open Sans Extra Bold" panose="020B0906030804020204"/>
                <a:sym typeface="Open Sans Extra Bold" panose="020B0906030804020204"/>
              </a:rPr>
              <a:t>b</a:t>
            </a:r>
            <a:endParaRPr lang="en-US" sz="4190">
              <a:solidFill>
                <a:srgbClr val="0C9898"/>
              </a:solidFill>
              <a:latin typeface="Open Sans Extra Bold" panose="020B0906030804020204"/>
              <a:ea typeface="Open Sans Extra Bold" panose="020B0906030804020204"/>
              <a:cs typeface="Open Sans Extra Bold" panose="020B0906030804020204"/>
              <a:sym typeface="Open Sans Extra Bold" panose="020B0906030804020204"/>
            </a:endParaRPr>
          </a:p>
        </p:txBody>
      </p:sp>
      <p:sp>
        <p:nvSpPr>
          <p:cNvPr id="28" name="TextBox 28"/>
          <p:cNvSpPr txBox="1"/>
          <p:nvPr/>
        </p:nvSpPr>
        <p:spPr>
          <a:xfrm>
            <a:off x="4729887" y="6714373"/>
            <a:ext cx="703902" cy="715127"/>
          </a:xfrm>
          <a:prstGeom prst="rect">
            <a:avLst/>
          </a:prstGeom>
        </p:spPr>
        <p:txBody>
          <a:bodyPr lIns="0" tIns="0" rIns="0" bIns="0" rtlCol="0" anchor="t">
            <a:spAutoFit/>
          </a:bodyPr>
          <a:lstStyle/>
          <a:p>
            <a:pPr algn="ctr">
              <a:lnSpc>
                <a:spcPts val="5870"/>
              </a:lnSpc>
            </a:pPr>
            <a:r>
              <a:rPr lang="en-US" sz="4190">
                <a:solidFill>
                  <a:srgbClr val="0C9898"/>
                </a:solidFill>
                <a:latin typeface="Open Sans Extra Bold" panose="020B0906030804020204"/>
                <a:ea typeface="Open Sans Extra Bold" panose="020B0906030804020204"/>
                <a:cs typeface="Open Sans Extra Bold" panose="020B0906030804020204"/>
                <a:sym typeface="Open Sans Extra Bold" panose="020B0906030804020204"/>
              </a:rPr>
              <a:t>c</a:t>
            </a:r>
            <a:endParaRPr lang="en-US" sz="4190">
              <a:solidFill>
                <a:srgbClr val="0C9898"/>
              </a:solidFill>
              <a:latin typeface="Open Sans Extra Bold" panose="020B0906030804020204"/>
              <a:ea typeface="Open Sans Extra Bold" panose="020B0906030804020204"/>
              <a:cs typeface="Open Sans Extra Bold" panose="020B0906030804020204"/>
              <a:sym typeface="Open Sans Extra Bold" panose="020B0906030804020204"/>
            </a:endParaRPr>
          </a:p>
        </p:txBody>
      </p:sp>
      <p:sp>
        <p:nvSpPr>
          <p:cNvPr id="29" name="AutoShape 29"/>
          <p:cNvSpPr/>
          <p:nvPr/>
        </p:nvSpPr>
        <p:spPr>
          <a:xfrm flipH="1">
            <a:off x="2443680" y="6134536"/>
            <a:ext cx="0" cy="668782"/>
          </a:xfrm>
          <a:prstGeom prst="line">
            <a:avLst/>
          </a:prstGeom>
          <a:ln w="9525" cap="flat">
            <a:solidFill>
              <a:srgbClr val="000000"/>
            </a:solidFill>
            <a:prstDash val="solid"/>
            <a:headEnd type="none" w="sm" len="sm"/>
            <a:tailEnd type="none" w="sm" len="sm"/>
          </a:ln>
        </p:spPr>
      </p:sp>
      <p:sp>
        <p:nvSpPr>
          <p:cNvPr id="30" name="AutoShape 30"/>
          <p:cNvSpPr/>
          <p:nvPr/>
        </p:nvSpPr>
        <p:spPr>
          <a:xfrm flipH="1">
            <a:off x="4265741" y="6136659"/>
            <a:ext cx="0" cy="668782"/>
          </a:xfrm>
          <a:prstGeom prst="line">
            <a:avLst/>
          </a:prstGeom>
          <a:ln w="9525" cap="flat">
            <a:solidFill>
              <a:srgbClr val="000000"/>
            </a:solidFill>
            <a:prstDash val="solid"/>
            <a:headEnd type="none" w="sm" len="sm"/>
            <a:tailEnd type="none" w="sm" len="sm"/>
          </a:ln>
        </p:spPr>
      </p:sp>
      <p:sp>
        <p:nvSpPr>
          <p:cNvPr id="31" name="AutoShape 31"/>
          <p:cNvSpPr/>
          <p:nvPr/>
        </p:nvSpPr>
        <p:spPr>
          <a:xfrm flipH="1">
            <a:off x="5081837" y="6151528"/>
            <a:ext cx="0" cy="668782"/>
          </a:xfrm>
          <a:prstGeom prst="line">
            <a:avLst/>
          </a:prstGeom>
          <a:ln w="9525" cap="flat">
            <a:solidFill>
              <a:srgbClr val="000000"/>
            </a:solidFill>
            <a:prstDash val="solid"/>
            <a:headEnd type="none" w="sm" len="sm"/>
            <a:tailEnd type="none" w="sm" len="sm"/>
          </a:ln>
        </p:spPr>
      </p:sp>
      <p:sp>
        <p:nvSpPr>
          <p:cNvPr id="34" name="TextBox 46"/>
          <p:cNvSpPr txBox="1"/>
          <p:nvPr/>
        </p:nvSpPr>
        <p:spPr>
          <a:xfrm>
            <a:off x="1348396" y="9065823"/>
            <a:ext cx="7795604" cy="413190"/>
          </a:xfrm>
          <a:prstGeom prst="rect">
            <a:avLst/>
          </a:prstGeom>
        </p:spPr>
        <p:txBody>
          <a:bodyPr wrap="square" lIns="0" tIns="0" rIns="0" bIns="0" rtlCol="0" anchor="t">
            <a:spAutoFit/>
          </a:bodyPr>
          <a:lstStyle/>
          <a:p>
            <a:pPr algn="l">
              <a:lnSpc>
                <a:spcPts val="3360"/>
              </a:lnSpc>
            </a:pPr>
            <a:r>
              <a:rPr lang="en-US" sz="2400" dirty="0">
                <a:solidFill>
                  <a:srgbClr val="FF1616"/>
                </a:solidFill>
                <a:latin typeface="Poppins Bold" panose="00000800000000000000"/>
                <a:ea typeface="Poppins Bold" panose="00000800000000000000"/>
                <a:cs typeface="Poppins Bold" panose="00000800000000000000"/>
                <a:sym typeface="Poppins Bold" panose="00000800000000000000"/>
              </a:rPr>
              <a:t>LCM module is a standard Modbus RS485 slave</a:t>
            </a:r>
            <a:endParaRPr lang="en-US" sz="2400" dirty="0">
              <a:solidFill>
                <a:srgbClr val="FF1616"/>
              </a:solidFill>
              <a:latin typeface="Poppins Bold" panose="00000800000000000000"/>
              <a:ea typeface="Poppins Bold" panose="00000800000000000000"/>
              <a:cs typeface="Poppins Bold" panose="00000800000000000000"/>
              <a:sym typeface="Poppins Bold" panose="00000800000000000000"/>
            </a:endParaRPr>
          </a:p>
        </p:txBody>
      </p:sp>
      <p:sp>
        <p:nvSpPr>
          <p:cNvPr id="12" name="AutoShape 12"/>
          <p:cNvSpPr/>
          <p:nvPr/>
        </p:nvSpPr>
        <p:spPr>
          <a:xfrm>
            <a:off x="9806759" y="5948584"/>
            <a:ext cx="7091597" cy="0"/>
          </a:xfrm>
          <a:prstGeom prst="line">
            <a:avLst/>
          </a:prstGeom>
          <a:ln w="9525" cap="flat">
            <a:solidFill>
              <a:srgbClr val="90A0B5"/>
            </a:solidFill>
            <a:prstDash val="solid"/>
            <a:headEnd type="none" w="sm" len="sm"/>
            <a:tailEnd type="none" w="sm" len="sm"/>
          </a:ln>
        </p:spPr>
      </p:sp>
      <p:sp>
        <p:nvSpPr>
          <p:cNvPr id="32" name="AutoShape 13"/>
          <p:cNvSpPr/>
          <p:nvPr/>
        </p:nvSpPr>
        <p:spPr>
          <a:xfrm>
            <a:off x="9806759" y="6520115"/>
            <a:ext cx="7091597" cy="0"/>
          </a:xfrm>
          <a:prstGeom prst="line">
            <a:avLst/>
          </a:prstGeom>
          <a:ln w="9525" cap="flat">
            <a:solidFill>
              <a:srgbClr val="90A0B5"/>
            </a:solidFill>
            <a:prstDash val="solid"/>
            <a:headEnd type="none" w="sm" len="sm"/>
            <a:tailEnd type="none" w="sm" len="sm"/>
          </a:ln>
        </p:spPr>
      </p:sp>
      <p:sp>
        <p:nvSpPr>
          <p:cNvPr id="33" name="AutoShape 14"/>
          <p:cNvSpPr/>
          <p:nvPr/>
        </p:nvSpPr>
        <p:spPr>
          <a:xfrm>
            <a:off x="9806759" y="7089402"/>
            <a:ext cx="7091597" cy="0"/>
          </a:xfrm>
          <a:prstGeom prst="line">
            <a:avLst/>
          </a:prstGeom>
          <a:ln w="9525" cap="flat">
            <a:solidFill>
              <a:srgbClr val="90A0B5"/>
            </a:solidFill>
            <a:prstDash val="solid"/>
            <a:headEnd type="none" w="sm" len="sm"/>
            <a:tailEnd type="none" w="sm" len="sm"/>
          </a:ln>
        </p:spPr>
      </p:sp>
      <p:sp>
        <p:nvSpPr>
          <p:cNvPr id="35" name="AutoShape 15"/>
          <p:cNvSpPr/>
          <p:nvPr/>
        </p:nvSpPr>
        <p:spPr>
          <a:xfrm>
            <a:off x="9806759" y="7658689"/>
            <a:ext cx="7091597" cy="0"/>
          </a:xfrm>
          <a:prstGeom prst="line">
            <a:avLst/>
          </a:prstGeom>
          <a:ln w="9525" cap="flat">
            <a:solidFill>
              <a:srgbClr val="90A0B5"/>
            </a:solidFill>
            <a:prstDash val="solid"/>
            <a:headEnd type="none" w="sm" len="sm"/>
            <a:tailEnd type="none" w="sm" len="sm"/>
          </a:ln>
        </p:spPr>
      </p:sp>
      <p:sp>
        <p:nvSpPr>
          <p:cNvPr id="36" name="AutoShape 16"/>
          <p:cNvSpPr/>
          <p:nvPr/>
        </p:nvSpPr>
        <p:spPr>
          <a:xfrm>
            <a:off x="9806759" y="8227976"/>
            <a:ext cx="7091597" cy="0"/>
          </a:xfrm>
          <a:prstGeom prst="line">
            <a:avLst/>
          </a:prstGeom>
          <a:ln w="9525" cap="flat">
            <a:solidFill>
              <a:srgbClr val="90A0B5"/>
            </a:solidFill>
            <a:prstDash val="solid"/>
            <a:headEnd type="none" w="sm" len="sm"/>
            <a:tailEnd type="none" w="sm" len="sm"/>
          </a:ln>
        </p:spPr>
      </p:sp>
      <p:sp>
        <p:nvSpPr>
          <p:cNvPr id="37" name="AutoShape 17"/>
          <p:cNvSpPr/>
          <p:nvPr/>
        </p:nvSpPr>
        <p:spPr>
          <a:xfrm flipH="1">
            <a:off x="13048116" y="5943822"/>
            <a:ext cx="0" cy="2284154"/>
          </a:xfrm>
          <a:prstGeom prst="line">
            <a:avLst/>
          </a:prstGeom>
          <a:ln w="9525" cap="flat">
            <a:solidFill>
              <a:srgbClr val="90A0B5"/>
            </a:solidFill>
            <a:prstDash val="solid"/>
            <a:headEnd type="none" w="sm" len="sm"/>
            <a:tailEnd type="none" w="sm" len="sm"/>
          </a:ln>
        </p:spPr>
      </p:sp>
      <p:sp>
        <p:nvSpPr>
          <p:cNvPr id="38" name="AutoShape 18"/>
          <p:cNvSpPr/>
          <p:nvPr/>
        </p:nvSpPr>
        <p:spPr>
          <a:xfrm>
            <a:off x="9811521" y="5943822"/>
            <a:ext cx="0" cy="2284154"/>
          </a:xfrm>
          <a:prstGeom prst="line">
            <a:avLst/>
          </a:prstGeom>
          <a:ln w="9525" cap="flat">
            <a:solidFill>
              <a:srgbClr val="90A0B5"/>
            </a:solidFill>
            <a:prstDash val="solid"/>
            <a:headEnd type="none" w="sm" len="sm"/>
            <a:tailEnd type="none" w="sm" len="sm"/>
          </a:ln>
        </p:spPr>
      </p:sp>
      <p:sp>
        <p:nvSpPr>
          <p:cNvPr id="39" name="AutoShape 19"/>
          <p:cNvSpPr/>
          <p:nvPr/>
        </p:nvSpPr>
        <p:spPr>
          <a:xfrm>
            <a:off x="16903118" y="5943822"/>
            <a:ext cx="0" cy="2284154"/>
          </a:xfrm>
          <a:prstGeom prst="line">
            <a:avLst/>
          </a:prstGeom>
          <a:ln w="9525" cap="flat">
            <a:solidFill>
              <a:srgbClr val="90A0B5"/>
            </a:solidFill>
            <a:prstDash val="solid"/>
            <a:headEnd type="none" w="sm" len="sm"/>
            <a:tailEnd type="none" w="sm" len="sm"/>
          </a:ln>
        </p:spPr>
      </p:sp>
      <p:sp>
        <p:nvSpPr>
          <p:cNvPr id="40" name="Freeform 20"/>
          <p:cNvSpPr/>
          <p:nvPr/>
        </p:nvSpPr>
        <p:spPr>
          <a:xfrm>
            <a:off x="11224079" y="3346140"/>
            <a:ext cx="3628777" cy="1730201"/>
          </a:xfrm>
          <a:custGeom>
            <a:avLst/>
            <a:gdLst/>
            <a:ahLst/>
            <a:cxnLst/>
            <a:rect l="l" t="t" r="r" b="b"/>
            <a:pathLst>
              <a:path w="3628777" h="1730201">
                <a:moveTo>
                  <a:pt x="0" y="0"/>
                </a:moveTo>
                <a:lnTo>
                  <a:pt x="3628777" y="0"/>
                </a:lnTo>
                <a:lnTo>
                  <a:pt x="3628777" y="1730201"/>
                </a:lnTo>
                <a:lnTo>
                  <a:pt x="0" y="1730201"/>
                </a:lnTo>
                <a:lnTo>
                  <a:pt x="0" y="0"/>
                </a:lnTo>
                <a:close/>
              </a:path>
            </a:pathLst>
          </a:custGeom>
          <a:blipFill>
            <a:blip r:embed="rId2"/>
            <a:stretch>
              <a:fillRect/>
            </a:stretch>
          </a:blipFill>
        </p:spPr>
      </p:sp>
      <p:sp>
        <p:nvSpPr>
          <p:cNvPr id="41" name="TextBox 24"/>
          <p:cNvSpPr txBox="1"/>
          <p:nvPr/>
        </p:nvSpPr>
        <p:spPr>
          <a:xfrm>
            <a:off x="9997259" y="6107991"/>
            <a:ext cx="2453640" cy="287020"/>
          </a:xfrm>
          <a:prstGeom prst="rect">
            <a:avLst/>
          </a:prstGeom>
        </p:spPr>
        <p:txBody>
          <a:bodyPr lIns="0" tIns="0" rIns="0" bIns="0" rtlCol="0" anchor="t">
            <a:spAutoFit/>
          </a:bodyPr>
          <a:lstStyle/>
          <a:p>
            <a:pPr algn="l">
              <a:lnSpc>
                <a:spcPts val="2240"/>
              </a:lnSpc>
            </a:pPr>
            <a:r>
              <a:rPr lang="en-US"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LCM-16EX</a:t>
            </a:r>
            <a:endParaRPr lang="en-US"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2" name="TextBox 25"/>
          <p:cNvSpPr txBox="1"/>
          <p:nvPr/>
        </p:nvSpPr>
        <p:spPr>
          <a:xfrm>
            <a:off x="9997259" y="6677278"/>
            <a:ext cx="2453640" cy="287020"/>
          </a:xfrm>
          <a:prstGeom prst="rect">
            <a:avLst/>
          </a:prstGeom>
        </p:spPr>
        <p:txBody>
          <a:bodyPr lIns="0" tIns="0" rIns="0" bIns="0" rtlCol="0" anchor="t">
            <a:spAutoFit/>
          </a:bodyPr>
          <a:lstStyle/>
          <a:p>
            <a:pPr algn="l">
              <a:lnSpc>
                <a:spcPts val="2240"/>
              </a:lnSpc>
            </a:pPr>
            <a:r>
              <a:rPr lang="en-US"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LCM-16EY</a:t>
            </a:r>
            <a:endParaRPr lang="en-US"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3" name="TextBox 26"/>
          <p:cNvSpPr txBox="1"/>
          <p:nvPr/>
        </p:nvSpPr>
        <p:spPr>
          <a:xfrm>
            <a:off x="9997259" y="7246565"/>
            <a:ext cx="2453640" cy="287020"/>
          </a:xfrm>
          <a:prstGeom prst="rect">
            <a:avLst/>
          </a:prstGeom>
        </p:spPr>
        <p:txBody>
          <a:bodyPr lIns="0" tIns="0" rIns="0" bIns="0" rtlCol="0" anchor="t">
            <a:spAutoFit/>
          </a:bodyPr>
          <a:lstStyle/>
          <a:p>
            <a:pPr algn="l">
              <a:lnSpc>
                <a:spcPts val="2240"/>
              </a:lnSpc>
            </a:pPr>
            <a:r>
              <a:rPr lang="en-US"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LCM-2WT</a:t>
            </a:r>
            <a:endParaRPr lang="en-US"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4" name="TextBox 27"/>
          <p:cNvSpPr txBox="1"/>
          <p:nvPr/>
        </p:nvSpPr>
        <p:spPr>
          <a:xfrm>
            <a:off x="9997259" y="7815851"/>
            <a:ext cx="2453640" cy="287020"/>
          </a:xfrm>
          <a:prstGeom prst="rect">
            <a:avLst/>
          </a:prstGeom>
        </p:spPr>
        <p:txBody>
          <a:bodyPr lIns="0" tIns="0" rIns="0" bIns="0" rtlCol="0" anchor="t">
            <a:spAutoFit/>
          </a:bodyPr>
          <a:lstStyle/>
          <a:p>
            <a:pPr algn="l">
              <a:lnSpc>
                <a:spcPts val="2240"/>
              </a:lnSpc>
            </a:pPr>
            <a:r>
              <a:rPr lang="en-US"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LCM-4TC</a:t>
            </a:r>
            <a:endParaRPr lang="en-US"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5" name="TextBox 28"/>
          <p:cNvSpPr txBox="1"/>
          <p:nvPr/>
        </p:nvSpPr>
        <p:spPr>
          <a:xfrm>
            <a:off x="13233854" y="6107991"/>
            <a:ext cx="3562296" cy="287020"/>
          </a:xfrm>
          <a:prstGeom prst="rect">
            <a:avLst/>
          </a:prstGeom>
        </p:spPr>
        <p:txBody>
          <a:bodyPr lIns="0" tIns="0" rIns="0" bIns="0" rtlCol="0" anchor="t">
            <a:spAutoFit/>
          </a:bodyPr>
          <a:lstStyle/>
          <a:p>
            <a:pPr algn="l">
              <a:lnSpc>
                <a:spcPts val="2240"/>
              </a:lnSpc>
            </a:pPr>
            <a:r>
              <a:rPr lang="en-US"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16 x Digital output</a:t>
            </a:r>
            <a:endParaRPr lang="en-US"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6" name="TextBox 29"/>
          <p:cNvSpPr txBox="1"/>
          <p:nvPr/>
        </p:nvSpPr>
        <p:spPr>
          <a:xfrm>
            <a:off x="13233854" y="6677278"/>
            <a:ext cx="3562296" cy="287020"/>
          </a:xfrm>
          <a:prstGeom prst="rect">
            <a:avLst/>
          </a:prstGeom>
        </p:spPr>
        <p:txBody>
          <a:bodyPr lIns="0" tIns="0" rIns="0" bIns="0" rtlCol="0" anchor="t">
            <a:spAutoFit/>
          </a:bodyPr>
          <a:lstStyle/>
          <a:p>
            <a:pPr algn="l">
              <a:lnSpc>
                <a:spcPts val="2240"/>
              </a:lnSpc>
            </a:pPr>
            <a:r>
              <a:rPr lang="en-US"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16 x digital output</a:t>
            </a:r>
            <a:endParaRPr lang="en-US"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7" name="TextBox 30"/>
          <p:cNvSpPr txBox="1"/>
          <p:nvPr/>
        </p:nvSpPr>
        <p:spPr>
          <a:xfrm>
            <a:off x="13233854" y="7246565"/>
            <a:ext cx="3669264" cy="273685"/>
          </a:xfrm>
          <a:prstGeom prst="rect">
            <a:avLst/>
          </a:prstGeom>
        </p:spPr>
        <p:txBody>
          <a:bodyPr lIns="0" tIns="0" rIns="0" bIns="0" rtlCol="0" anchor="t">
            <a:spAutoFit/>
          </a:bodyPr>
          <a:lstStyle/>
          <a:p>
            <a:pPr algn="l">
              <a:lnSpc>
                <a:spcPts val="2240"/>
              </a:lnSpc>
            </a:pPr>
            <a:r>
              <a:rPr lang="en-US" sz="16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2 x weighing sensor , 24-bit resolution</a:t>
            </a:r>
            <a:endParaRPr lang="en-US" sz="16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8" name="TextBox 31"/>
          <p:cNvSpPr txBox="1"/>
          <p:nvPr/>
        </p:nvSpPr>
        <p:spPr>
          <a:xfrm>
            <a:off x="13233854" y="7815851"/>
            <a:ext cx="3562296" cy="287020"/>
          </a:xfrm>
          <a:prstGeom prst="rect">
            <a:avLst/>
          </a:prstGeom>
        </p:spPr>
        <p:txBody>
          <a:bodyPr lIns="0" tIns="0" rIns="0" bIns="0" rtlCol="0" anchor="t">
            <a:spAutoFit/>
          </a:bodyPr>
          <a:lstStyle/>
          <a:p>
            <a:pPr algn="l">
              <a:lnSpc>
                <a:spcPts val="2240"/>
              </a:lnSpc>
            </a:pPr>
            <a:r>
              <a:rPr lang="en-US"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4 x Thermocouple (K,J)</a:t>
            </a:r>
            <a:endParaRPr lang="en-US"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9" name="TextBox 32"/>
          <p:cNvSpPr txBox="1"/>
          <p:nvPr/>
        </p:nvSpPr>
        <p:spPr>
          <a:xfrm>
            <a:off x="9605781" y="2400116"/>
            <a:ext cx="7302099" cy="696088"/>
          </a:xfrm>
          <a:prstGeom prst="rect">
            <a:avLst/>
          </a:prstGeom>
        </p:spPr>
        <p:txBody>
          <a:bodyPr lIns="0" tIns="0" rIns="0" bIns="0" rtlCol="0" anchor="t">
            <a:spAutoFit/>
          </a:bodyPr>
          <a:lstStyle/>
          <a:p>
            <a:pPr algn="l">
              <a:lnSpc>
                <a:spcPts val="2800"/>
              </a:lnSpc>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The DIP switch on the module is used to set communication parameters such as station number and baud rate.</a:t>
            </a: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77242" y="-49885"/>
            <a:ext cx="885763" cy="1078585"/>
            <a:chOff x="0" y="0"/>
            <a:chExt cx="2771140" cy="3374390"/>
          </a:xfrm>
        </p:grpSpPr>
        <p:sp>
          <p:nvSpPr>
            <p:cNvPr id="3" name="Freeform 3"/>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0C9898"/>
            </a:solidFill>
          </p:spPr>
        </p:sp>
      </p:grpSp>
      <p:sp>
        <p:nvSpPr>
          <p:cNvPr id="4" name="Freeform 4"/>
          <p:cNvSpPr/>
          <p:nvPr/>
        </p:nvSpPr>
        <p:spPr>
          <a:xfrm>
            <a:off x="15036909" y="617558"/>
            <a:ext cx="2222391" cy="411142"/>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1"/>
            <a:stretch>
              <a:fillRect/>
            </a:stretch>
          </a:blipFill>
        </p:spPr>
      </p:sp>
      <p:sp>
        <p:nvSpPr>
          <p:cNvPr id="5" name="Freeform 5"/>
          <p:cNvSpPr/>
          <p:nvPr/>
        </p:nvSpPr>
        <p:spPr>
          <a:xfrm>
            <a:off x="6847547" y="1775184"/>
            <a:ext cx="10411753" cy="8010675"/>
          </a:xfrm>
          <a:custGeom>
            <a:avLst/>
            <a:gdLst/>
            <a:ahLst/>
            <a:cxnLst/>
            <a:rect l="l" t="t" r="r" b="b"/>
            <a:pathLst>
              <a:path w="10411753" h="8010675">
                <a:moveTo>
                  <a:pt x="0" y="0"/>
                </a:moveTo>
                <a:lnTo>
                  <a:pt x="10411753" y="0"/>
                </a:lnTo>
                <a:lnTo>
                  <a:pt x="10411753" y="8010675"/>
                </a:lnTo>
                <a:lnTo>
                  <a:pt x="0" y="8010675"/>
                </a:lnTo>
                <a:lnTo>
                  <a:pt x="0" y="0"/>
                </a:lnTo>
                <a:close/>
              </a:path>
            </a:pathLst>
          </a:custGeom>
          <a:blipFill>
            <a:blip r:embed="rId2"/>
            <a:stretch>
              <a:fillRect/>
            </a:stretch>
          </a:blipFill>
        </p:spPr>
      </p:sp>
      <p:sp>
        <p:nvSpPr>
          <p:cNvPr id="6" name="TextBox 6"/>
          <p:cNvSpPr txBox="1"/>
          <p:nvPr/>
        </p:nvSpPr>
        <p:spPr>
          <a:xfrm>
            <a:off x="1677242" y="2940756"/>
            <a:ext cx="4491473" cy="836551"/>
          </a:xfrm>
          <a:prstGeom prst="rect">
            <a:avLst/>
          </a:prstGeom>
        </p:spPr>
        <p:txBody>
          <a:bodyPr lIns="0" tIns="0" rIns="0" bIns="0" rtlCol="0" anchor="t">
            <a:spAutoFit/>
          </a:bodyPr>
          <a:lstStyle/>
          <a:p>
            <a:pPr algn="l">
              <a:lnSpc>
                <a:spcPts val="6870"/>
              </a:lnSpc>
            </a:pPr>
            <a:r>
              <a:rPr lang="en-US" sz="4905">
                <a:solidFill>
                  <a:srgbClr val="000000"/>
                </a:solidFill>
                <a:latin typeface="Poppins Bold" panose="00000800000000000000"/>
                <a:ea typeface="Poppins Bold" panose="00000800000000000000"/>
                <a:cs typeface="Poppins Bold" panose="00000800000000000000"/>
                <a:sym typeface="Poppins Bold" panose="00000800000000000000"/>
              </a:rPr>
              <a:t>Module list</a:t>
            </a:r>
            <a:endParaRPr lang="en-US" sz="4905">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7" name="TextBox 7"/>
          <p:cNvSpPr txBox="1"/>
          <p:nvPr/>
        </p:nvSpPr>
        <p:spPr>
          <a:xfrm>
            <a:off x="1677242" y="2409641"/>
            <a:ext cx="4379669" cy="445770"/>
          </a:xfrm>
          <a:prstGeom prst="rect">
            <a:avLst/>
          </a:prstGeom>
        </p:spPr>
        <p:txBody>
          <a:bodyPr lIns="0" tIns="0" rIns="0" bIns="0" rtlCol="0" anchor="t">
            <a:spAutoFit/>
          </a:bodyPr>
          <a:lstStyle/>
          <a:p>
            <a:pPr algn="l">
              <a:lnSpc>
                <a:spcPts val="3780"/>
              </a:lnSpc>
            </a:pPr>
            <a:r>
              <a:rPr lang="en-US" sz="2700">
                <a:solidFill>
                  <a:srgbClr val="726F6F"/>
                </a:solidFill>
                <a:latin typeface="Poppins Medium" panose="00000600000000000000"/>
                <a:ea typeface="Poppins Medium" panose="00000600000000000000"/>
                <a:cs typeface="Poppins Medium" panose="00000600000000000000"/>
                <a:sym typeface="Poppins Medium" panose="00000600000000000000"/>
              </a:rPr>
              <a:t>Module Selection Guide</a:t>
            </a:r>
            <a:endParaRPr lang="en-US" sz="2700">
              <a:solidFill>
                <a:srgbClr val="726F6F"/>
              </a:solidFill>
              <a:latin typeface="Poppins Medium" panose="00000600000000000000"/>
              <a:ea typeface="Poppins Medium" panose="00000600000000000000"/>
              <a:cs typeface="Poppins Medium" panose="00000600000000000000"/>
              <a:sym typeface="Poppins Medium" panose="0000060000000000000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77242" y="-49885"/>
            <a:ext cx="885763" cy="1078585"/>
            <a:chOff x="0" y="0"/>
            <a:chExt cx="2771140" cy="3374390"/>
          </a:xfrm>
        </p:grpSpPr>
        <p:sp>
          <p:nvSpPr>
            <p:cNvPr id="3" name="Freeform 3"/>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0C9898"/>
            </a:solidFill>
          </p:spPr>
        </p:sp>
      </p:grpSp>
      <p:sp>
        <p:nvSpPr>
          <p:cNvPr id="4" name="Freeform 4"/>
          <p:cNvSpPr/>
          <p:nvPr/>
        </p:nvSpPr>
        <p:spPr>
          <a:xfrm>
            <a:off x="15036909" y="617558"/>
            <a:ext cx="2222391" cy="411142"/>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1"/>
            <a:stretch>
              <a:fillRect/>
            </a:stretch>
          </a:blipFill>
        </p:spPr>
      </p:sp>
      <p:sp>
        <p:nvSpPr>
          <p:cNvPr id="5" name="Freeform 5"/>
          <p:cNvSpPr/>
          <p:nvPr/>
        </p:nvSpPr>
        <p:spPr>
          <a:xfrm>
            <a:off x="9144000" y="2634599"/>
            <a:ext cx="7724387" cy="5677424"/>
          </a:xfrm>
          <a:custGeom>
            <a:avLst/>
            <a:gdLst/>
            <a:ahLst/>
            <a:cxnLst/>
            <a:rect l="l" t="t" r="r" b="b"/>
            <a:pathLst>
              <a:path w="7724387" h="5677424">
                <a:moveTo>
                  <a:pt x="0" y="0"/>
                </a:moveTo>
                <a:lnTo>
                  <a:pt x="7724387" y="0"/>
                </a:lnTo>
                <a:lnTo>
                  <a:pt x="7724387" y="5677424"/>
                </a:lnTo>
                <a:lnTo>
                  <a:pt x="0" y="5677424"/>
                </a:lnTo>
                <a:lnTo>
                  <a:pt x="0" y="0"/>
                </a:lnTo>
                <a:close/>
              </a:path>
            </a:pathLst>
          </a:custGeom>
          <a:blipFill>
            <a:blip r:embed="rId2"/>
            <a:stretch>
              <a:fillRect/>
            </a:stretch>
          </a:blipFill>
        </p:spPr>
      </p:sp>
      <p:grpSp>
        <p:nvGrpSpPr>
          <p:cNvPr id="6" name="Group 6"/>
          <p:cNvGrpSpPr/>
          <p:nvPr/>
        </p:nvGrpSpPr>
        <p:grpSpPr>
          <a:xfrm>
            <a:off x="11177804" y="4490215"/>
            <a:ext cx="2285312" cy="2196335"/>
            <a:chOff x="0" y="0"/>
            <a:chExt cx="601893" cy="578459"/>
          </a:xfrm>
        </p:grpSpPr>
        <p:sp>
          <p:nvSpPr>
            <p:cNvPr id="7" name="Freeform 7"/>
            <p:cNvSpPr/>
            <p:nvPr/>
          </p:nvSpPr>
          <p:spPr>
            <a:xfrm>
              <a:off x="0" y="0"/>
              <a:ext cx="601893" cy="578459"/>
            </a:xfrm>
            <a:custGeom>
              <a:avLst/>
              <a:gdLst/>
              <a:ahLst/>
              <a:cxnLst/>
              <a:rect l="l" t="t" r="r" b="b"/>
              <a:pathLst>
                <a:path w="601893" h="578459">
                  <a:moveTo>
                    <a:pt x="0" y="0"/>
                  </a:moveTo>
                  <a:lnTo>
                    <a:pt x="601893" y="0"/>
                  </a:lnTo>
                  <a:lnTo>
                    <a:pt x="601893" y="578459"/>
                  </a:lnTo>
                  <a:lnTo>
                    <a:pt x="0" y="578459"/>
                  </a:lnTo>
                  <a:close/>
                </a:path>
              </a:pathLst>
            </a:custGeom>
            <a:solidFill>
              <a:srgbClr val="0C9898">
                <a:alpha val="37647"/>
              </a:srgbClr>
            </a:solidFill>
          </p:spPr>
        </p:sp>
        <p:sp>
          <p:nvSpPr>
            <p:cNvPr id="8" name="TextBox 8"/>
            <p:cNvSpPr txBox="1"/>
            <p:nvPr/>
          </p:nvSpPr>
          <p:spPr>
            <a:xfrm>
              <a:off x="0" y="-38100"/>
              <a:ext cx="601893" cy="616559"/>
            </a:xfrm>
            <a:prstGeom prst="rect">
              <a:avLst/>
            </a:prstGeom>
          </p:spPr>
          <p:txBody>
            <a:bodyPr lIns="50800" tIns="50800" rIns="50800" bIns="50800" rtlCol="0" anchor="ctr"/>
            <a:lstStyle/>
            <a:p>
              <a:pPr algn="ctr">
                <a:lnSpc>
                  <a:spcPts val="2240"/>
                </a:lnSpc>
              </a:pPr>
            </a:p>
          </p:txBody>
        </p:sp>
      </p:grpSp>
      <p:sp>
        <p:nvSpPr>
          <p:cNvPr id="9" name="Freeform 9"/>
          <p:cNvSpPr/>
          <p:nvPr/>
        </p:nvSpPr>
        <p:spPr>
          <a:xfrm rot="6581746" flipH="1">
            <a:off x="8359725" y="5224177"/>
            <a:ext cx="2162638" cy="2412679"/>
          </a:xfrm>
          <a:custGeom>
            <a:avLst/>
            <a:gdLst/>
            <a:ahLst/>
            <a:cxnLst/>
            <a:rect l="l" t="t" r="r" b="b"/>
            <a:pathLst>
              <a:path w="2162638" h="2412679">
                <a:moveTo>
                  <a:pt x="2162638" y="0"/>
                </a:moveTo>
                <a:lnTo>
                  <a:pt x="0" y="0"/>
                </a:lnTo>
                <a:lnTo>
                  <a:pt x="0" y="2412679"/>
                </a:lnTo>
                <a:lnTo>
                  <a:pt x="2162638" y="2412679"/>
                </a:lnTo>
                <a:lnTo>
                  <a:pt x="2162638"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a:off x="6483998" y="7072619"/>
            <a:ext cx="2503846" cy="2478808"/>
          </a:xfrm>
          <a:custGeom>
            <a:avLst/>
            <a:gdLst/>
            <a:ahLst/>
            <a:cxnLst/>
            <a:rect l="l" t="t" r="r" b="b"/>
            <a:pathLst>
              <a:path w="2503846" h="2478808">
                <a:moveTo>
                  <a:pt x="0" y="0"/>
                </a:moveTo>
                <a:lnTo>
                  <a:pt x="2503846" y="0"/>
                </a:lnTo>
                <a:lnTo>
                  <a:pt x="2503846" y="2478808"/>
                </a:lnTo>
                <a:lnTo>
                  <a:pt x="0" y="2478808"/>
                </a:lnTo>
                <a:lnTo>
                  <a:pt x="0" y="0"/>
                </a:lnTo>
                <a:close/>
              </a:path>
            </a:pathLst>
          </a:custGeom>
          <a:blipFill>
            <a:blip r:embed="rId5"/>
            <a:stretch>
              <a:fillRect/>
            </a:stretch>
          </a:blipFill>
        </p:spPr>
      </p:sp>
      <p:sp>
        <p:nvSpPr>
          <p:cNvPr id="11" name="TextBox 11"/>
          <p:cNvSpPr txBox="1"/>
          <p:nvPr/>
        </p:nvSpPr>
        <p:spPr>
          <a:xfrm>
            <a:off x="1677242" y="3223621"/>
            <a:ext cx="7763802" cy="1013385"/>
          </a:xfrm>
          <a:prstGeom prst="rect">
            <a:avLst/>
          </a:prstGeom>
        </p:spPr>
        <p:txBody>
          <a:bodyPr lIns="0" tIns="0" rIns="0" bIns="0" rtlCol="0" anchor="t">
            <a:spAutoFit/>
          </a:bodyPr>
          <a:lstStyle/>
          <a:p>
            <a:pPr algn="l">
              <a:lnSpc>
                <a:spcPts val="8260"/>
              </a:lnSpc>
            </a:pPr>
            <a:r>
              <a:rPr lang="en-US" sz="5900" dirty="0">
                <a:solidFill>
                  <a:srgbClr val="000000"/>
                </a:solidFill>
                <a:latin typeface="Poppins Bold" panose="00000800000000000000"/>
                <a:ea typeface="Poppins Bold" panose="00000800000000000000"/>
                <a:cs typeface="Poppins Bold" panose="00000800000000000000"/>
                <a:sym typeface="Poppins Bold" panose="00000800000000000000"/>
              </a:rPr>
              <a:t>BD Module</a:t>
            </a:r>
            <a:endParaRPr lang="en-US" sz="5900" dirty="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12" name="TextBox 12"/>
          <p:cNvSpPr txBox="1"/>
          <p:nvPr/>
        </p:nvSpPr>
        <p:spPr>
          <a:xfrm>
            <a:off x="1677242" y="2392664"/>
            <a:ext cx="4379669" cy="445770"/>
          </a:xfrm>
          <a:prstGeom prst="rect">
            <a:avLst/>
          </a:prstGeom>
        </p:spPr>
        <p:txBody>
          <a:bodyPr lIns="0" tIns="0" rIns="0" bIns="0" rtlCol="0" anchor="t">
            <a:spAutoFit/>
          </a:bodyPr>
          <a:lstStyle/>
          <a:p>
            <a:pPr algn="l">
              <a:lnSpc>
                <a:spcPts val="3780"/>
              </a:lnSpc>
            </a:pPr>
            <a:r>
              <a:rPr lang="en-US" sz="2700">
                <a:solidFill>
                  <a:srgbClr val="726F6F"/>
                </a:solidFill>
                <a:latin typeface="Poppins Medium" panose="00000600000000000000"/>
                <a:ea typeface="Poppins Medium" panose="00000600000000000000"/>
                <a:cs typeface="Poppins Medium" panose="00000600000000000000"/>
                <a:sym typeface="Poppins Medium" panose="00000600000000000000"/>
              </a:rPr>
              <a:t>PLC BD module</a:t>
            </a:r>
            <a:endParaRPr lang="en-US" sz="2700">
              <a:solidFill>
                <a:srgbClr val="726F6F"/>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13" name="TextBox 13"/>
          <p:cNvSpPr txBox="1"/>
          <p:nvPr/>
        </p:nvSpPr>
        <p:spPr>
          <a:xfrm>
            <a:off x="1677243" y="4529165"/>
            <a:ext cx="4806755" cy="1620124"/>
          </a:xfrm>
          <a:prstGeom prst="rect">
            <a:avLst/>
          </a:prstGeom>
        </p:spPr>
        <p:txBody>
          <a:bodyPr wrap="square" lIns="0" tIns="0" rIns="0" bIns="0" rtlCol="0" anchor="t">
            <a:spAutoFit/>
          </a:bodyPr>
          <a:lstStyle/>
          <a:p>
            <a:pPr algn="just">
              <a:lnSpc>
                <a:spcPts val="3215"/>
              </a:lnSpc>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sym typeface="LINE Seed Sans TH Bold" panose="020B0303020203020204"/>
              </a:rPr>
              <a:t>The BD module is an expansion module installed on the top of the PLC, which is more compact and saves space.</a:t>
            </a:r>
            <a:endPar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sym typeface="LINE Seed Sans TH Bold" panose="020B0303020203020204"/>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146283" y="1717671"/>
            <a:ext cx="6875701" cy="7958331"/>
            <a:chOff x="0" y="0"/>
            <a:chExt cx="2325854" cy="2692078"/>
          </a:xfrm>
        </p:grpSpPr>
        <p:sp>
          <p:nvSpPr>
            <p:cNvPr id="3" name="Freeform 3"/>
            <p:cNvSpPr/>
            <p:nvPr/>
          </p:nvSpPr>
          <p:spPr>
            <a:xfrm>
              <a:off x="0" y="0"/>
              <a:ext cx="2325855" cy="2692078"/>
            </a:xfrm>
            <a:custGeom>
              <a:avLst/>
              <a:gdLst/>
              <a:ahLst/>
              <a:cxnLst/>
              <a:rect l="l" t="t" r="r" b="b"/>
              <a:pathLst>
                <a:path w="2325855" h="2692078">
                  <a:moveTo>
                    <a:pt x="2201394" y="59690"/>
                  </a:moveTo>
                  <a:cubicBezTo>
                    <a:pt x="2236954" y="59690"/>
                    <a:pt x="2266164" y="88900"/>
                    <a:pt x="2266164" y="124460"/>
                  </a:cubicBezTo>
                  <a:lnTo>
                    <a:pt x="2266164" y="2567618"/>
                  </a:lnTo>
                  <a:cubicBezTo>
                    <a:pt x="2266164" y="2603178"/>
                    <a:pt x="2236954" y="2632388"/>
                    <a:pt x="2201394" y="2632388"/>
                  </a:cubicBezTo>
                  <a:lnTo>
                    <a:pt x="124460" y="2632388"/>
                  </a:lnTo>
                  <a:cubicBezTo>
                    <a:pt x="88900" y="2632388"/>
                    <a:pt x="59690" y="2603178"/>
                    <a:pt x="59690" y="2567618"/>
                  </a:cubicBezTo>
                  <a:lnTo>
                    <a:pt x="59690" y="124460"/>
                  </a:lnTo>
                  <a:cubicBezTo>
                    <a:pt x="59690" y="88900"/>
                    <a:pt x="88900" y="59690"/>
                    <a:pt x="124460" y="59690"/>
                  </a:cubicBezTo>
                  <a:lnTo>
                    <a:pt x="2201394" y="59690"/>
                  </a:lnTo>
                  <a:moveTo>
                    <a:pt x="2201394" y="0"/>
                  </a:moveTo>
                  <a:lnTo>
                    <a:pt x="124460" y="0"/>
                  </a:lnTo>
                  <a:cubicBezTo>
                    <a:pt x="55880" y="0"/>
                    <a:pt x="0" y="55880"/>
                    <a:pt x="0" y="124460"/>
                  </a:cubicBezTo>
                  <a:lnTo>
                    <a:pt x="0" y="2567618"/>
                  </a:lnTo>
                  <a:cubicBezTo>
                    <a:pt x="0" y="2636198"/>
                    <a:pt x="55880" y="2692078"/>
                    <a:pt x="124460" y="2692078"/>
                  </a:cubicBezTo>
                  <a:lnTo>
                    <a:pt x="2201395" y="2692078"/>
                  </a:lnTo>
                  <a:cubicBezTo>
                    <a:pt x="2269974" y="2692078"/>
                    <a:pt x="2325855" y="2636198"/>
                    <a:pt x="2325855" y="2567618"/>
                  </a:cubicBezTo>
                  <a:lnTo>
                    <a:pt x="2325855" y="124460"/>
                  </a:lnTo>
                  <a:cubicBezTo>
                    <a:pt x="2325854" y="55880"/>
                    <a:pt x="2269974" y="0"/>
                    <a:pt x="2201394" y="0"/>
                  </a:cubicBezTo>
                  <a:close/>
                </a:path>
              </a:pathLst>
            </a:custGeom>
            <a:solidFill>
              <a:srgbClr val="A6A6A6"/>
            </a:solidFill>
          </p:spPr>
        </p:sp>
      </p:grpSp>
      <p:grpSp>
        <p:nvGrpSpPr>
          <p:cNvPr id="4" name="Group 4"/>
          <p:cNvGrpSpPr/>
          <p:nvPr/>
        </p:nvGrpSpPr>
        <p:grpSpPr>
          <a:xfrm>
            <a:off x="9701086" y="2320440"/>
            <a:ext cx="6578928" cy="1076049"/>
            <a:chOff x="0" y="0"/>
            <a:chExt cx="8771904" cy="1434732"/>
          </a:xfrm>
        </p:grpSpPr>
        <p:grpSp>
          <p:nvGrpSpPr>
            <p:cNvPr id="5" name="Group 5"/>
            <p:cNvGrpSpPr/>
            <p:nvPr/>
          </p:nvGrpSpPr>
          <p:grpSpPr>
            <a:xfrm>
              <a:off x="0" y="0"/>
              <a:ext cx="1434732" cy="1434732"/>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C9898"/>
              </a:solidFill>
            </p:spPr>
          </p:sp>
        </p:grpSp>
        <p:sp>
          <p:nvSpPr>
            <p:cNvPr id="7" name="TextBox 7"/>
            <p:cNvSpPr txBox="1"/>
            <p:nvPr/>
          </p:nvSpPr>
          <p:spPr>
            <a:xfrm>
              <a:off x="2485425" y="115402"/>
              <a:ext cx="4107740" cy="581660"/>
            </a:xfrm>
            <a:prstGeom prst="rect">
              <a:avLst/>
            </a:prstGeom>
          </p:spPr>
          <p:txBody>
            <a:bodyPr lIns="0" tIns="0" rIns="0" bIns="0" rtlCol="0" anchor="t">
              <a:spAutoFit/>
            </a:bodyPr>
            <a:lstStyle/>
            <a:p>
              <a:pPr algn="l">
                <a:lnSpc>
                  <a:spcPts val="3780"/>
                </a:lnSpc>
              </a:pPr>
              <a:r>
                <a:rPr lang="en-US" sz="27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rPr>
                <a:t>BD Series</a:t>
              </a:r>
              <a:endParaRPr lang="en-US" sz="27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endParaRPr>
            </a:p>
          </p:txBody>
        </p:sp>
        <p:sp>
          <p:nvSpPr>
            <p:cNvPr id="8" name="TextBox 8"/>
            <p:cNvSpPr txBox="1"/>
            <p:nvPr/>
          </p:nvSpPr>
          <p:spPr>
            <a:xfrm>
              <a:off x="248098" y="154782"/>
              <a:ext cx="938535" cy="928103"/>
            </a:xfrm>
            <a:prstGeom prst="rect">
              <a:avLst/>
            </a:prstGeom>
          </p:spPr>
          <p:txBody>
            <a:bodyPr lIns="0" tIns="0" rIns="0" bIns="0" rtlCol="0" anchor="t">
              <a:spAutoFit/>
            </a:bodyPr>
            <a:lstStyle/>
            <a:p>
              <a:pPr algn="ctr">
                <a:lnSpc>
                  <a:spcPts val="5870"/>
                </a:lnSpc>
              </a:pPr>
              <a:r>
                <a:rPr lang="en-US" sz="4190">
                  <a:solidFill>
                    <a:srgbClr val="FFFFFF"/>
                  </a:solidFill>
                  <a:latin typeface="Open Sans Extra Bold" panose="020B0906030804020204"/>
                  <a:ea typeface="Open Sans Extra Bold" panose="020B0906030804020204"/>
                  <a:cs typeface="Open Sans Extra Bold" panose="020B0906030804020204"/>
                  <a:sym typeface="Open Sans Extra Bold" panose="020B0906030804020204"/>
                </a:rPr>
                <a:t>a</a:t>
              </a:r>
              <a:endParaRPr lang="en-US" sz="4190">
                <a:solidFill>
                  <a:srgbClr val="FFFFFF"/>
                </a:solidFill>
                <a:latin typeface="Open Sans Extra Bold" panose="020B0906030804020204"/>
                <a:ea typeface="Open Sans Extra Bold" panose="020B0906030804020204"/>
                <a:cs typeface="Open Sans Extra Bold" panose="020B0906030804020204"/>
                <a:sym typeface="Open Sans Extra Bold" panose="020B0906030804020204"/>
              </a:endParaRPr>
            </a:p>
          </p:txBody>
        </p:sp>
        <p:sp>
          <p:nvSpPr>
            <p:cNvPr id="9" name="TextBox 9"/>
            <p:cNvSpPr txBox="1"/>
            <p:nvPr/>
          </p:nvSpPr>
          <p:spPr>
            <a:xfrm>
              <a:off x="2485425" y="780023"/>
              <a:ext cx="6286479" cy="372325"/>
            </a:xfrm>
            <a:prstGeom prst="rect">
              <a:avLst/>
            </a:prstGeom>
          </p:spPr>
          <p:txBody>
            <a:bodyPr lIns="0" tIns="0" rIns="0" bIns="0" rtlCol="0" anchor="t">
              <a:spAutoFit/>
            </a:bodyPr>
            <a:lstStyle/>
            <a:p>
              <a:pPr algn="l">
                <a:lnSpc>
                  <a:spcPts val="2260"/>
                </a:lnSpc>
              </a:pPr>
              <a:r>
                <a:rPr lang="en-US" sz="1615" dirty="0">
                  <a:solidFill>
                    <a:srgbClr val="000000"/>
                  </a:solidFill>
                  <a:latin typeface="Poppins Medium" panose="00000600000000000000"/>
                  <a:ea typeface="Poppins Medium" panose="00000600000000000000"/>
                  <a:cs typeface="Poppins Medium" panose="00000600000000000000"/>
                  <a:sym typeface="Poppins Medium" panose="00000600000000000000"/>
                </a:rPr>
                <a:t>LX3V , LX5V</a:t>
              </a:r>
              <a:endParaRPr lang="en-US" sz="1615" dirty="0">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grpSp>
      <p:grpSp>
        <p:nvGrpSpPr>
          <p:cNvPr id="10" name="Group 10"/>
          <p:cNvGrpSpPr/>
          <p:nvPr/>
        </p:nvGrpSpPr>
        <p:grpSpPr>
          <a:xfrm>
            <a:off x="9701086" y="4145281"/>
            <a:ext cx="1076049" cy="1076049"/>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C9898"/>
            </a:solidFill>
          </p:spPr>
        </p:sp>
      </p:grpSp>
      <p:sp>
        <p:nvSpPr>
          <p:cNvPr id="12" name="TextBox 12"/>
          <p:cNvSpPr txBox="1"/>
          <p:nvPr/>
        </p:nvSpPr>
        <p:spPr>
          <a:xfrm>
            <a:off x="11565155" y="4222308"/>
            <a:ext cx="4379861" cy="445770"/>
          </a:xfrm>
          <a:prstGeom prst="rect">
            <a:avLst/>
          </a:prstGeom>
        </p:spPr>
        <p:txBody>
          <a:bodyPr lIns="0" tIns="0" rIns="0" bIns="0" rtlCol="0" anchor="t">
            <a:spAutoFit/>
          </a:bodyPr>
          <a:lstStyle/>
          <a:p>
            <a:pPr algn="l">
              <a:lnSpc>
                <a:spcPts val="3780"/>
              </a:lnSpc>
            </a:pPr>
            <a:r>
              <a:rPr lang="en-US" sz="27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rPr>
              <a:t>Number of channel</a:t>
            </a:r>
            <a:endParaRPr lang="en-US" sz="27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endParaRPr>
          </a:p>
        </p:txBody>
      </p:sp>
      <p:sp>
        <p:nvSpPr>
          <p:cNvPr id="13" name="TextBox 13"/>
          <p:cNvSpPr txBox="1"/>
          <p:nvPr/>
        </p:nvSpPr>
        <p:spPr>
          <a:xfrm>
            <a:off x="9887159" y="4242318"/>
            <a:ext cx="703902" cy="715127"/>
          </a:xfrm>
          <a:prstGeom prst="rect">
            <a:avLst/>
          </a:prstGeom>
        </p:spPr>
        <p:txBody>
          <a:bodyPr lIns="0" tIns="0" rIns="0" bIns="0" rtlCol="0" anchor="t">
            <a:spAutoFit/>
          </a:bodyPr>
          <a:lstStyle/>
          <a:p>
            <a:pPr algn="ctr">
              <a:lnSpc>
                <a:spcPts val="5870"/>
              </a:lnSpc>
            </a:pPr>
            <a:r>
              <a:rPr lang="en-US" sz="4190">
                <a:solidFill>
                  <a:srgbClr val="FFFFFF"/>
                </a:solidFill>
                <a:latin typeface="Open Sans Extra Bold" panose="020B0906030804020204"/>
                <a:ea typeface="Open Sans Extra Bold" panose="020B0906030804020204"/>
                <a:cs typeface="Open Sans Extra Bold" panose="020B0906030804020204"/>
                <a:sym typeface="Open Sans Extra Bold" panose="020B0906030804020204"/>
              </a:rPr>
              <a:t>b</a:t>
            </a:r>
            <a:endParaRPr lang="en-US" sz="4190">
              <a:solidFill>
                <a:srgbClr val="FFFFFF"/>
              </a:solidFill>
              <a:latin typeface="Open Sans Extra Bold" panose="020B0906030804020204"/>
              <a:ea typeface="Open Sans Extra Bold" panose="020B0906030804020204"/>
              <a:cs typeface="Open Sans Extra Bold" panose="020B0906030804020204"/>
              <a:sym typeface="Open Sans Extra Bold" panose="020B0906030804020204"/>
            </a:endParaRPr>
          </a:p>
        </p:txBody>
      </p:sp>
      <p:sp>
        <p:nvSpPr>
          <p:cNvPr id="14" name="TextBox 14"/>
          <p:cNvSpPr txBox="1"/>
          <p:nvPr/>
        </p:nvSpPr>
        <p:spPr>
          <a:xfrm>
            <a:off x="11565155" y="4720773"/>
            <a:ext cx="4714859" cy="282823"/>
          </a:xfrm>
          <a:prstGeom prst="rect">
            <a:avLst/>
          </a:prstGeom>
        </p:spPr>
        <p:txBody>
          <a:bodyPr lIns="0" tIns="0" rIns="0" bIns="0" rtlCol="0" anchor="t">
            <a:spAutoFit/>
          </a:bodyPr>
          <a:lstStyle/>
          <a:p>
            <a:pPr algn="l">
              <a:lnSpc>
                <a:spcPts val="2260"/>
              </a:lnSpc>
            </a:pPr>
            <a:r>
              <a:rPr lang="en-US" sz="1615">
                <a:solidFill>
                  <a:srgbClr val="000000"/>
                </a:solidFill>
                <a:latin typeface="Poppins Medium" panose="00000600000000000000"/>
                <a:ea typeface="Poppins Medium" panose="00000600000000000000"/>
                <a:cs typeface="Poppins Medium" panose="00000600000000000000"/>
                <a:sym typeface="Poppins Medium" panose="00000600000000000000"/>
              </a:rPr>
              <a:t>2 channels , 4 channels</a:t>
            </a:r>
            <a:endParaRPr lang="en-US" sz="1615">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grpSp>
        <p:nvGrpSpPr>
          <p:cNvPr id="15" name="Group 15"/>
          <p:cNvGrpSpPr/>
          <p:nvPr/>
        </p:nvGrpSpPr>
        <p:grpSpPr>
          <a:xfrm>
            <a:off x="9701086" y="6038138"/>
            <a:ext cx="1076049" cy="1076049"/>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C9898"/>
            </a:solidFill>
          </p:spPr>
        </p:sp>
      </p:grpSp>
      <p:sp>
        <p:nvSpPr>
          <p:cNvPr id="17" name="TextBox 17"/>
          <p:cNvSpPr txBox="1"/>
          <p:nvPr/>
        </p:nvSpPr>
        <p:spPr>
          <a:xfrm>
            <a:off x="11565155" y="6115165"/>
            <a:ext cx="4379861" cy="445770"/>
          </a:xfrm>
          <a:prstGeom prst="rect">
            <a:avLst/>
          </a:prstGeom>
        </p:spPr>
        <p:txBody>
          <a:bodyPr lIns="0" tIns="0" rIns="0" bIns="0" rtlCol="0" anchor="t">
            <a:spAutoFit/>
          </a:bodyPr>
          <a:lstStyle/>
          <a:p>
            <a:pPr algn="l">
              <a:lnSpc>
                <a:spcPts val="3780"/>
              </a:lnSpc>
            </a:pPr>
            <a:r>
              <a:rPr lang="en-US" sz="27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rPr>
              <a:t>Function of BD modules</a:t>
            </a:r>
            <a:endParaRPr lang="en-US" sz="27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endParaRPr>
          </a:p>
        </p:txBody>
      </p:sp>
      <p:sp>
        <p:nvSpPr>
          <p:cNvPr id="18" name="TextBox 18"/>
          <p:cNvSpPr txBox="1"/>
          <p:nvPr/>
        </p:nvSpPr>
        <p:spPr>
          <a:xfrm>
            <a:off x="9887159" y="6135175"/>
            <a:ext cx="703902" cy="715127"/>
          </a:xfrm>
          <a:prstGeom prst="rect">
            <a:avLst/>
          </a:prstGeom>
        </p:spPr>
        <p:txBody>
          <a:bodyPr lIns="0" tIns="0" rIns="0" bIns="0" rtlCol="0" anchor="t">
            <a:spAutoFit/>
          </a:bodyPr>
          <a:lstStyle/>
          <a:p>
            <a:pPr algn="ctr">
              <a:lnSpc>
                <a:spcPts val="5870"/>
              </a:lnSpc>
            </a:pPr>
            <a:r>
              <a:rPr lang="en-US" sz="4190">
                <a:solidFill>
                  <a:srgbClr val="FFFFFF"/>
                </a:solidFill>
                <a:latin typeface="Open Sans Extra Bold" panose="020B0906030804020204"/>
                <a:ea typeface="Open Sans Extra Bold" panose="020B0906030804020204"/>
                <a:cs typeface="Open Sans Extra Bold" panose="020B0906030804020204"/>
                <a:sym typeface="Open Sans Extra Bold" panose="020B0906030804020204"/>
              </a:rPr>
              <a:t>c</a:t>
            </a:r>
            <a:endParaRPr lang="en-US" sz="4190">
              <a:solidFill>
                <a:srgbClr val="FFFFFF"/>
              </a:solidFill>
              <a:latin typeface="Open Sans Extra Bold" panose="020B0906030804020204"/>
              <a:ea typeface="Open Sans Extra Bold" panose="020B0906030804020204"/>
              <a:cs typeface="Open Sans Extra Bold" panose="020B0906030804020204"/>
              <a:sym typeface="Open Sans Extra Bold" panose="020B0906030804020204"/>
            </a:endParaRPr>
          </a:p>
        </p:txBody>
      </p:sp>
      <p:sp>
        <p:nvSpPr>
          <p:cNvPr id="19" name="TextBox 19"/>
          <p:cNvSpPr txBox="1"/>
          <p:nvPr/>
        </p:nvSpPr>
        <p:spPr>
          <a:xfrm>
            <a:off x="11565155" y="6613630"/>
            <a:ext cx="4714859" cy="282823"/>
          </a:xfrm>
          <a:prstGeom prst="rect">
            <a:avLst/>
          </a:prstGeom>
        </p:spPr>
        <p:txBody>
          <a:bodyPr lIns="0" tIns="0" rIns="0" bIns="0" rtlCol="0" anchor="t">
            <a:spAutoFit/>
          </a:bodyPr>
          <a:lstStyle/>
          <a:p>
            <a:pPr algn="l">
              <a:lnSpc>
                <a:spcPts val="2260"/>
              </a:lnSpc>
            </a:pPr>
            <a:r>
              <a:rPr lang="en-US" sz="1615">
                <a:solidFill>
                  <a:srgbClr val="000000"/>
                </a:solidFill>
                <a:latin typeface="Poppins Medium" panose="00000600000000000000"/>
                <a:ea typeface="Poppins Medium" panose="00000600000000000000"/>
                <a:cs typeface="Poppins Medium" panose="00000600000000000000"/>
                <a:sym typeface="Poppins Medium" panose="00000600000000000000"/>
              </a:rPr>
              <a:t>Analog , temperature</a:t>
            </a:r>
            <a:endParaRPr lang="en-US" sz="1615">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grpSp>
        <p:nvGrpSpPr>
          <p:cNvPr id="20" name="Group 20"/>
          <p:cNvGrpSpPr/>
          <p:nvPr/>
        </p:nvGrpSpPr>
        <p:grpSpPr>
          <a:xfrm>
            <a:off x="9701086" y="7862980"/>
            <a:ext cx="1076049" cy="1076049"/>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C9898"/>
            </a:solidFill>
          </p:spPr>
        </p:sp>
      </p:grpSp>
      <p:sp>
        <p:nvSpPr>
          <p:cNvPr id="22" name="TextBox 22"/>
          <p:cNvSpPr txBox="1"/>
          <p:nvPr/>
        </p:nvSpPr>
        <p:spPr>
          <a:xfrm>
            <a:off x="11565155" y="7940006"/>
            <a:ext cx="4860334" cy="445770"/>
          </a:xfrm>
          <a:prstGeom prst="rect">
            <a:avLst/>
          </a:prstGeom>
        </p:spPr>
        <p:txBody>
          <a:bodyPr lIns="0" tIns="0" rIns="0" bIns="0" rtlCol="0" anchor="t">
            <a:spAutoFit/>
          </a:bodyPr>
          <a:lstStyle/>
          <a:p>
            <a:pPr algn="l">
              <a:lnSpc>
                <a:spcPts val="3780"/>
              </a:lnSpc>
            </a:pPr>
            <a:r>
              <a:rPr lang="en-US" sz="27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rPr>
              <a:t>Module type</a:t>
            </a:r>
            <a:endParaRPr lang="en-US" sz="27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endParaRPr>
          </a:p>
        </p:txBody>
      </p:sp>
      <p:sp>
        <p:nvSpPr>
          <p:cNvPr id="23" name="TextBox 23"/>
          <p:cNvSpPr txBox="1"/>
          <p:nvPr/>
        </p:nvSpPr>
        <p:spPr>
          <a:xfrm>
            <a:off x="9887159" y="7960016"/>
            <a:ext cx="703902" cy="715127"/>
          </a:xfrm>
          <a:prstGeom prst="rect">
            <a:avLst/>
          </a:prstGeom>
        </p:spPr>
        <p:txBody>
          <a:bodyPr lIns="0" tIns="0" rIns="0" bIns="0" rtlCol="0" anchor="t">
            <a:spAutoFit/>
          </a:bodyPr>
          <a:lstStyle/>
          <a:p>
            <a:pPr algn="ctr">
              <a:lnSpc>
                <a:spcPts val="5870"/>
              </a:lnSpc>
            </a:pPr>
            <a:r>
              <a:rPr lang="en-US" sz="4190">
                <a:solidFill>
                  <a:srgbClr val="FFFFFF"/>
                </a:solidFill>
                <a:latin typeface="Open Sans Extra Bold" panose="020B0906030804020204"/>
                <a:ea typeface="Open Sans Extra Bold" panose="020B0906030804020204"/>
                <a:cs typeface="Open Sans Extra Bold" panose="020B0906030804020204"/>
                <a:sym typeface="Open Sans Extra Bold" panose="020B0906030804020204"/>
              </a:rPr>
              <a:t>d</a:t>
            </a:r>
            <a:endParaRPr lang="en-US" sz="4190">
              <a:solidFill>
                <a:srgbClr val="FFFFFF"/>
              </a:solidFill>
              <a:latin typeface="Open Sans Extra Bold" panose="020B0906030804020204"/>
              <a:ea typeface="Open Sans Extra Bold" panose="020B0906030804020204"/>
              <a:cs typeface="Open Sans Extra Bold" panose="020B0906030804020204"/>
              <a:sym typeface="Open Sans Extra Bold" panose="020B0906030804020204"/>
            </a:endParaRPr>
          </a:p>
        </p:txBody>
      </p:sp>
      <p:sp>
        <p:nvSpPr>
          <p:cNvPr id="24" name="TextBox 24"/>
          <p:cNvSpPr txBox="1"/>
          <p:nvPr/>
        </p:nvSpPr>
        <p:spPr>
          <a:xfrm>
            <a:off x="11565155" y="8438472"/>
            <a:ext cx="4714859" cy="282823"/>
          </a:xfrm>
          <a:prstGeom prst="rect">
            <a:avLst/>
          </a:prstGeom>
        </p:spPr>
        <p:txBody>
          <a:bodyPr lIns="0" tIns="0" rIns="0" bIns="0" rtlCol="0" anchor="t">
            <a:spAutoFit/>
          </a:bodyPr>
          <a:lstStyle/>
          <a:p>
            <a:pPr algn="l">
              <a:lnSpc>
                <a:spcPts val="2260"/>
              </a:lnSpc>
            </a:pPr>
            <a:r>
              <a:rPr lang="en-US" sz="1615">
                <a:solidFill>
                  <a:srgbClr val="000000"/>
                </a:solidFill>
                <a:latin typeface="Poppins Medium" panose="00000600000000000000"/>
                <a:ea typeface="Poppins Medium" panose="00000600000000000000"/>
                <a:cs typeface="Poppins Medium" panose="00000600000000000000"/>
                <a:sym typeface="Poppins Medium" panose="00000600000000000000"/>
              </a:rPr>
              <a:t>BD Board</a:t>
            </a:r>
            <a:endParaRPr lang="en-US" sz="1615">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grpSp>
        <p:nvGrpSpPr>
          <p:cNvPr id="25" name="Group 25"/>
          <p:cNvGrpSpPr/>
          <p:nvPr/>
        </p:nvGrpSpPr>
        <p:grpSpPr>
          <a:xfrm>
            <a:off x="1677242" y="-49885"/>
            <a:ext cx="885763" cy="1078585"/>
            <a:chOff x="0" y="0"/>
            <a:chExt cx="2771140" cy="3374390"/>
          </a:xfrm>
        </p:grpSpPr>
        <p:sp>
          <p:nvSpPr>
            <p:cNvPr id="26" name="Freeform 26"/>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0C9898"/>
            </a:solidFill>
          </p:spPr>
        </p:sp>
      </p:grpSp>
      <p:sp>
        <p:nvSpPr>
          <p:cNvPr id="27" name="Freeform 27"/>
          <p:cNvSpPr/>
          <p:nvPr/>
        </p:nvSpPr>
        <p:spPr>
          <a:xfrm>
            <a:off x="15036909" y="617558"/>
            <a:ext cx="2222391" cy="411142"/>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1"/>
            <a:stretch>
              <a:fillRect/>
            </a:stretch>
          </a:blipFill>
        </p:spPr>
      </p:sp>
      <p:sp>
        <p:nvSpPr>
          <p:cNvPr id="28" name="TextBox 28"/>
          <p:cNvSpPr txBox="1"/>
          <p:nvPr/>
        </p:nvSpPr>
        <p:spPr>
          <a:xfrm>
            <a:off x="585451" y="5198022"/>
            <a:ext cx="8835680" cy="1236345"/>
          </a:xfrm>
          <a:prstGeom prst="rect">
            <a:avLst/>
          </a:prstGeom>
        </p:spPr>
        <p:txBody>
          <a:bodyPr lIns="0" tIns="0" rIns="0" bIns="0" rtlCol="0" anchor="t">
            <a:spAutoFit/>
          </a:bodyPr>
          <a:lstStyle/>
          <a:p>
            <a:pPr algn="l">
              <a:lnSpc>
                <a:spcPts val="10080"/>
              </a:lnSpc>
            </a:pPr>
            <a:r>
              <a:rPr lang="en-US" sz="7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LX3V - 2AD2DA-BD</a:t>
            </a:r>
            <a:endParaRPr lang="en-US" sz="7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9" name="TextBox 29"/>
          <p:cNvSpPr txBox="1"/>
          <p:nvPr/>
        </p:nvSpPr>
        <p:spPr>
          <a:xfrm>
            <a:off x="1420617" y="6967358"/>
            <a:ext cx="703902" cy="715127"/>
          </a:xfrm>
          <a:prstGeom prst="rect">
            <a:avLst/>
          </a:prstGeom>
        </p:spPr>
        <p:txBody>
          <a:bodyPr lIns="0" tIns="0" rIns="0" bIns="0" rtlCol="0" anchor="t">
            <a:spAutoFit/>
          </a:bodyPr>
          <a:lstStyle/>
          <a:p>
            <a:pPr algn="ctr">
              <a:lnSpc>
                <a:spcPts val="5870"/>
              </a:lnSpc>
            </a:pPr>
            <a:r>
              <a:rPr lang="en-US" sz="4190">
                <a:solidFill>
                  <a:srgbClr val="0C9898"/>
                </a:solidFill>
                <a:latin typeface="Open Sans Extra Bold" panose="020B0906030804020204"/>
                <a:ea typeface="Open Sans Extra Bold" panose="020B0906030804020204"/>
                <a:cs typeface="Open Sans Extra Bold" panose="020B0906030804020204"/>
                <a:sym typeface="Open Sans Extra Bold" panose="020B0906030804020204"/>
              </a:rPr>
              <a:t>a</a:t>
            </a:r>
            <a:endParaRPr lang="en-US" sz="4190">
              <a:solidFill>
                <a:srgbClr val="0C9898"/>
              </a:solidFill>
              <a:latin typeface="Open Sans Extra Bold" panose="020B0906030804020204"/>
              <a:ea typeface="Open Sans Extra Bold" panose="020B0906030804020204"/>
              <a:cs typeface="Open Sans Extra Bold" panose="020B0906030804020204"/>
              <a:sym typeface="Open Sans Extra Bold" panose="020B0906030804020204"/>
            </a:endParaRPr>
          </a:p>
        </p:txBody>
      </p:sp>
      <p:sp>
        <p:nvSpPr>
          <p:cNvPr id="30" name="TextBox 30"/>
          <p:cNvSpPr txBox="1"/>
          <p:nvPr/>
        </p:nvSpPr>
        <p:spPr>
          <a:xfrm>
            <a:off x="2974926" y="6936942"/>
            <a:ext cx="703902" cy="715127"/>
          </a:xfrm>
          <a:prstGeom prst="rect">
            <a:avLst/>
          </a:prstGeom>
        </p:spPr>
        <p:txBody>
          <a:bodyPr lIns="0" tIns="0" rIns="0" bIns="0" rtlCol="0" anchor="t">
            <a:spAutoFit/>
          </a:bodyPr>
          <a:lstStyle/>
          <a:p>
            <a:pPr algn="ctr">
              <a:lnSpc>
                <a:spcPts val="5870"/>
              </a:lnSpc>
            </a:pPr>
            <a:r>
              <a:rPr lang="en-US" sz="4190">
                <a:solidFill>
                  <a:srgbClr val="0C9898"/>
                </a:solidFill>
                <a:latin typeface="Open Sans Extra Bold" panose="020B0906030804020204"/>
                <a:ea typeface="Open Sans Extra Bold" panose="020B0906030804020204"/>
                <a:cs typeface="Open Sans Extra Bold" panose="020B0906030804020204"/>
                <a:sym typeface="Open Sans Extra Bold" panose="020B0906030804020204"/>
              </a:rPr>
              <a:t>b</a:t>
            </a:r>
            <a:endParaRPr lang="en-US" sz="4190">
              <a:solidFill>
                <a:srgbClr val="0C9898"/>
              </a:solidFill>
              <a:latin typeface="Open Sans Extra Bold" panose="020B0906030804020204"/>
              <a:ea typeface="Open Sans Extra Bold" panose="020B0906030804020204"/>
              <a:cs typeface="Open Sans Extra Bold" panose="020B0906030804020204"/>
              <a:sym typeface="Open Sans Extra Bold" panose="020B0906030804020204"/>
            </a:endParaRPr>
          </a:p>
        </p:txBody>
      </p:sp>
      <p:sp>
        <p:nvSpPr>
          <p:cNvPr id="31" name="TextBox 31"/>
          <p:cNvSpPr txBox="1"/>
          <p:nvPr/>
        </p:nvSpPr>
        <p:spPr>
          <a:xfrm>
            <a:off x="3753817" y="6917382"/>
            <a:ext cx="703902" cy="715127"/>
          </a:xfrm>
          <a:prstGeom prst="rect">
            <a:avLst/>
          </a:prstGeom>
        </p:spPr>
        <p:txBody>
          <a:bodyPr lIns="0" tIns="0" rIns="0" bIns="0" rtlCol="0" anchor="t">
            <a:spAutoFit/>
          </a:bodyPr>
          <a:lstStyle/>
          <a:p>
            <a:pPr algn="ctr">
              <a:lnSpc>
                <a:spcPts val="5870"/>
              </a:lnSpc>
            </a:pPr>
            <a:r>
              <a:rPr lang="en-US" sz="4190">
                <a:solidFill>
                  <a:srgbClr val="0C9898"/>
                </a:solidFill>
                <a:latin typeface="Open Sans Extra Bold" panose="020B0906030804020204"/>
                <a:ea typeface="Open Sans Extra Bold" panose="020B0906030804020204"/>
                <a:cs typeface="Open Sans Extra Bold" panose="020B0906030804020204"/>
                <a:sym typeface="Open Sans Extra Bold" panose="020B0906030804020204"/>
              </a:rPr>
              <a:t>c</a:t>
            </a:r>
            <a:endParaRPr lang="en-US" sz="4190">
              <a:solidFill>
                <a:srgbClr val="0C9898"/>
              </a:solidFill>
              <a:latin typeface="Open Sans Extra Bold" panose="020B0906030804020204"/>
              <a:ea typeface="Open Sans Extra Bold" panose="020B0906030804020204"/>
              <a:cs typeface="Open Sans Extra Bold" panose="020B0906030804020204"/>
              <a:sym typeface="Open Sans Extra Bold" panose="020B0906030804020204"/>
            </a:endParaRPr>
          </a:p>
        </p:txBody>
      </p:sp>
      <p:sp>
        <p:nvSpPr>
          <p:cNvPr id="32" name="TextBox 32"/>
          <p:cNvSpPr txBox="1"/>
          <p:nvPr/>
        </p:nvSpPr>
        <p:spPr>
          <a:xfrm>
            <a:off x="6596924" y="6936942"/>
            <a:ext cx="703902" cy="715127"/>
          </a:xfrm>
          <a:prstGeom prst="rect">
            <a:avLst/>
          </a:prstGeom>
        </p:spPr>
        <p:txBody>
          <a:bodyPr lIns="0" tIns="0" rIns="0" bIns="0" rtlCol="0" anchor="t">
            <a:spAutoFit/>
          </a:bodyPr>
          <a:lstStyle/>
          <a:p>
            <a:pPr algn="ctr">
              <a:lnSpc>
                <a:spcPts val="5870"/>
              </a:lnSpc>
            </a:pPr>
            <a:r>
              <a:rPr lang="en-US" sz="4190">
                <a:solidFill>
                  <a:srgbClr val="0C9898"/>
                </a:solidFill>
                <a:latin typeface="Open Sans Extra Bold" panose="020B0906030804020204"/>
                <a:ea typeface="Open Sans Extra Bold" panose="020B0906030804020204"/>
                <a:cs typeface="Open Sans Extra Bold" panose="020B0906030804020204"/>
                <a:sym typeface="Open Sans Extra Bold" panose="020B0906030804020204"/>
              </a:rPr>
              <a:t>d</a:t>
            </a:r>
            <a:endParaRPr lang="en-US" sz="4190">
              <a:solidFill>
                <a:srgbClr val="0C9898"/>
              </a:solidFill>
              <a:latin typeface="Open Sans Extra Bold" panose="020B0906030804020204"/>
              <a:ea typeface="Open Sans Extra Bold" panose="020B0906030804020204"/>
              <a:cs typeface="Open Sans Extra Bold" panose="020B0906030804020204"/>
              <a:sym typeface="Open Sans Extra Bold" panose="020B0906030804020204"/>
            </a:endParaRPr>
          </a:p>
        </p:txBody>
      </p:sp>
      <p:sp>
        <p:nvSpPr>
          <p:cNvPr id="33" name="AutoShape 33"/>
          <p:cNvSpPr/>
          <p:nvPr/>
        </p:nvSpPr>
        <p:spPr>
          <a:xfrm flipH="1">
            <a:off x="1772568" y="6434367"/>
            <a:ext cx="0" cy="668782"/>
          </a:xfrm>
          <a:prstGeom prst="line">
            <a:avLst/>
          </a:prstGeom>
          <a:ln w="9525" cap="flat">
            <a:solidFill>
              <a:srgbClr val="000000"/>
            </a:solidFill>
            <a:prstDash val="solid"/>
            <a:headEnd type="none" w="sm" len="sm"/>
            <a:tailEnd type="none" w="sm" len="sm"/>
          </a:ln>
        </p:spPr>
      </p:sp>
      <p:sp>
        <p:nvSpPr>
          <p:cNvPr id="34" name="AutoShape 34"/>
          <p:cNvSpPr/>
          <p:nvPr/>
        </p:nvSpPr>
        <p:spPr>
          <a:xfrm flipH="1">
            <a:off x="3326877" y="6403951"/>
            <a:ext cx="0" cy="668782"/>
          </a:xfrm>
          <a:prstGeom prst="line">
            <a:avLst/>
          </a:prstGeom>
          <a:ln w="9525" cap="flat">
            <a:solidFill>
              <a:srgbClr val="000000"/>
            </a:solidFill>
            <a:prstDash val="solid"/>
            <a:headEnd type="none" w="sm" len="sm"/>
            <a:tailEnd type="none" w="sm" len="sm"/>
          </a:ln>
        </p:spPr>
      </p:sp>
      <p:sp>
        <p:nvSpPr>
          <p:cNvPr id="35" name="AutoShape 35"/>
          <p:cNvSpPr/>
          <p:nvPr/>
        </p:nvSpPr>
        <p:spPr>
          <a:xfrm flipH="1">
            <a:off x="4105768" y="6384390"/>
            <a:ext cx="0" cy="668782"/>
          </a:xfrm>
          <a:prstGeom prst="line">
            <a:avLst/>
          </a:prstGeom>
          <a:ln w="9525" cap="flat">
            <a:solidFill>
              <a:srgbClr val="000000"/>
            </a:solidFill>
            <a:prstDash val="solid"/>
            <a:headEnd type="none" w="sm" len="sm"/>
            <a:tailEnd type="none" w="sm" len="sm"/>
          </a:ln>
        </p:spPr>
      </p:sp>
      <p:sp>
        <p:nvSpPr>
          <p:cNvPr id="36" name="AutoShape 36"/>
          <p:cNvSpPr/>
          <p:nvPr/>
        </p:nvSpPr>
        <p:spPr>
          <a:xfrm flipH="1">
            <a:off x="6948875" y="6403951"/>
            <a:ext cx="0" cy="668782"/>
          </a:xfrm>
          <a:prstGeom prst="line">
            <a:avLst/>
          </a:prstGeom>
          <a:ln w="9525" cap="flat">
            <a:solidFill>
              <a:srgbClr val="000000"/>
            </a:solidFill>
            <a:prstDash val="solid"/>
            <a:headEnd type="none" w="sm" len="sm"/>
            <a:tailEnd type="none" w="sm" len="sm"/>
          </a:ln>
        </p:spPr>
      </p:sp>
      <p:sp>
        <p:nvSpPr>
          <p:cNvPr id="37" name="TextBox 37"/>
          <p:cNvSpPr txBox="1"/>
          <p:nvPr/>
        </p:nvSpPr>
        <p:spPr>
          <a:xfrm>
            <a:off x="1677242" y="2940756"/>
            <a:ext cx="6158589" cy="839782"/>
          </a:xfrm>
          <a:prstGeom prst="rect">
            <a:avLst/>
          </a:prstGeom>
        </p:spPr>
        <p:txBody>
          <a:bodyPr wrap="square" lIns="0" tIns="0" rIns="0" bIns="0" rtlCol="0" anchor="t">
            <a:spAutoFit/>
          </a:bodyPr>
          <a:lstStyle/>
          <a:p>
            <a:pPr algn="l">
              <a:lnSpc>
                <a:spcPts val="6870"/>
              </a:lnSpc>
            </a:pPr>
            <a:r>
              <a:rPr lang="en-US" sz="4905" dirty="0">
                <a:solidFill>
                  <a:srgbClr val="000000"/>
                </a:solidFill>
                <a:latin typeface="Poppins Bold" panose="00000800000000000000"/>
                <a:ea typeface="Poppins Bold" panose="00000800000000000000"/>
                <a:cs typeface="Poppins Bold" panose="00000800000000000000"/>
                <a:sym typeface="Poppins Bold" panose="00000800000000000000"/>
              </a:rPr>
              <a:t>BD Module Naming</a:t>
            </a:r>
            <a:endParaRPr lang="en-US" sz="4905" dirty="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38" name="TextBox 38"/>
          <p:cNvSpPr txBox="1"/>
          <p:nvPr/>
        </p:nvSpPr>
        <p:spPr>
          <a:xfrm>
            <a:off x="1677242" y="2409641"/>
            <a:ext cx="5020299" cy="445770"/>
          </a:xfrm>
          <a:prstGeom prst="rect">
            <a:avLst/>
          </a:prstGeom>
        </p:spPr>
        <p:txBody>
          <a:bodyPr lIns="0" tIns="0" rIns="0" bIns="0" rtlCol="0" anchor="t">
            <a:spAutoFit/>
          </a:bodyPr>
          <a:lstStyle/>
          <a:p>
            <a:pPr algn="l">
              <a:lnSpc>
                <a:spcPts val="3780"/>
              </a:lnSpc>
            </a:pPr>
            <a:r>
              <a:rPr lang="en-US" sz="2700">
                <a:solidFill>
                  <a:srgbClr val="726F6F"/>
                </a:solidFill>
                <a:latin typeface="Poppins Medium" panose="00000600000000000000"/>
                <a:ea typeface="Poppins Medium" panose="00000600000000000000"/>
                <a:cs typeface="Poppins Medium" panose="00000600000000000000"/>
                <a:sym typeface="Poppins Medium" panose="00000600000000000000"/>
              </a:rPr>
              <a:t>BD Module Selection Guide</a:t>
            </a:r>
            <a:endParaRPr lang="en-US" sz="2700">
              <a:solidFill>
                <a:srgbClr val="726F6F"/>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40" name="TextBox 40"/>
          <p:cNvSpPr txBox="1"/>
          <p:nvPr/>
        </p:nvSpPr>
        <p:spPr>
          <a:xfrm>
            <a:off x="4526953" y="6958363"/>
            <a:ext cx="703902" cy="715127"/>
          </a:xfrm>
          <a:prstGeom prst="rect">
            <a:avLst/>
          </a:prstGeom>
        </p:spPr>
        <p:txBody>
          <a:bodyPr lIns="0" tIns="0" rIns="0" bIns="0" rtlCol="0" anchor="t">
            <a:spAutoFit/>
          </a:bodyPr>
          <a:lstStyle/>
          <a:p>
            <a:pPr algn="ctr">
              <a:lnSpc>
                <a:spcPts val="5870"/>
              </a:lnSpc>
            </a:pPr>
            <a:r>
              <a:rPr lang="en-US" sz="4190" dirty="0">
                <a:solidFill>
                  <a:srgbClr val="0C9898"/>
                </a:solidFill>
                <a:latin typeface="Open Sans Extra Bold" panose="020B0906030804020204"/>
                <a:ea typeface="Open Sans Extra Bold" panose="020B0906030804020204"/>
                <a:cs typeface="Open Sans Extra Bold" panose="020B0906030804020204"/>
                <a:sym typeface="Open Sans Extra Bold" panose="020B0906030804020204"/>
              </a:rPr>
              <a:t>b</a:t>
            </a:r>
            <a:endParaRPr lang="en-US" sz="4190" dirty="0">
              <a:solidFill>
                <a:srgbClr val="0C9898"/>
              </a:solidFill>
              <a:latin typeface="Open Sans Extra Bold" panose="020B0906030804020204"/>
              <a:ea typeface="Open Sans Extra Bold" panose="020B0906030804020204"/>
              <a:cs typeface="Open Sans Extra Bold" panose="020B0906030804020204"/>
              <a:sym typeface="Open Sans Extra Bold" panose="020B0906030804020204"/>
            </a:endParaRPr>
          </a:p>
        </p:txBody>
      </p:sp>
      <p:sp>
        <p:nvSpPr>
          <p:cNvPr id="41" name="TextBox 41"/>
          <p:cNvSpPr txBox="1"/>
          <p:nvPr/>
        </p:nvSpPr>
        <p:spPr>
          <a:xfrm>
            <a:off x="5387845" y="6916177"/>
            <a:ext cx="703902" cy="706155"/>
          </a:xfrm>
          <a:prstGeom prst="rect">
            <a:avLst/>
          </a:prstGeom>
        </p:spPr>
        <p:txBody>
          <a:bodyPr lIns="0" tIns="0" rIns="0" bIns="0" rtlCol="0" anchor="t">
            <a:spAutoFit/>
          </a:bodyPr>
          <a:lstStyle/>
          <a:p>
            <a:pPr algn="ctr">
              <a:lnSpc>
                <a:spcPts val="5870"/>
              </a:lnSpc>
            </a:pPr>
            <a:r>
              <a:rPr lang="en-US" sz="4190" dirty="0">
                <a:solidFill>
                  <a:srgbClr val="0C9898"/>
                </a:solidFill>
                <a:latin typeface="Open Sans Extra Bold" panose="020B0906030804020204"/>
                <a:ea typeface="Open Sans Extra Bold" panose="020B0906030804020204"/>
                <a:cs typeface="Open Sans Extra Bold" panose="020B0906030804020204"/>
                <a:sym typeface="Open Sans Extra Bold" panose="020B0906030804020204"/>
              </a:rPr>
              <a:t>c</a:t>
            </a:r>
            <a:endParaRPr lang="en-US" sz="4190" dirty="0">
              <a:solidFill>
                <a:srgbClr val="0C9898"/>
              </a:solidFill>
              <a:latin typeface="Open Sans Extra Bold" panose="020B0906030804020204"/>
              <a:ea typeface="Open Sans Extra Bold" panose="020B0906030804020204"/>
              <a:cs typeface="Open Sans Extra Bold" panose="020B0906030804020204"/>
              <a:sym typeface="Open Sans Extra Bold" panose="020B0906030804020204"/>
            </a:endParaRPr>
          </a:p>
        </p:txBody>
      </p:sp>
      <p:sp>
        <p:nvSpPr>
          <p:cNvPr id="42" name="AutoShape 42"/>
          <p:cNvSpPr/>
          <p:nvPr/>
        </p:nvSpPr>
        <p:spPr>
          <a:xfrm flipH="1">
            <a:off x="4834854" y="6365507"/>
            <a:ext cx="0" cy="668782"/>
          </a:xfrm>
          <a:prstGeom prst="line">
            <a:avLst/>
          </a:prstGeom>
          <a:ln w="9525" cap="flat">
            <a:solidFill>
              <a:srgbClr val="000000"/>
            </a:solidFill>
            <a:prstDash val="solid"/>
            <a:headEnd type="none" w="sm" len="sm"/>
            <a:tailEnd type="none" w="sm" len="sm"/>
          </a:ln>
        </p:spPr>
      </p:sp>
      <p:sp>
        <p:nvSpPr>
          <p:cNvPr id="43" name="AutoShape 43"/>
          <p:cNvSpPr/>
          <p:nvPr/>
        </p:nvSpPr>
        <p:spPr>
          <a:xfrm flipH="1">
            <a:off x="5739796" y="6383185"/>
            <a:ext cx="0" cy="668782"/>
          </a:xfrm>
          <a:prstGeom prst="line">
            <a:avLst/>
          </a:prstGeom>
          <a:ln w="9525" cap="flat">
            <a:solidFill>
              <a:srgbClr val="000000"/>
            </a:solidFill>
            <a:prstDash val="solid"/>
            <a:headEnd type="none" w="sm" len="sm"/>
            <a:tailEnd type="none" w="sm" len="sm"/>
          </a:ln>
        </p:spPr>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77242" y="-49885"/>
            <a:ext cx="885763" cy="1078585"/>
            <a:chOff x="0" y="0"/>
            <a:chExt cx="2771140" cy="3374390"/>
          </a:xfrm>
        </p:grpSpPr>
        <p:sp>
          <p:nvSpPr>
            <p:cNvPr id="3" name="Freeform 3"/>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0C9898"/>
            </a:solidFill>
          </p:spPr>
        </p:sp>
      </p:grpSp>
      <p:sp>
        <p:nvSpPr>
          <p:cNvPr id="4" name="Freeform 4"/>
          <p:cNvSpPr/>
          <p:nvPr/>
        </p:nvSpPr>
        <p:spPr>
          <a:xfrm>
            <a:off x="15036909" y="617558"/>
            <a:ext cx="2222391" cy="411142"/>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1"/>
            <a:stretch>
              <a:fillRect/>
            </a:stretch>
          </a:blipFill>
        </p:spPr>
      </p:sp>
      <p:sp>
        <p:nvSpPr>
          <p:cNvPr id="5" name="Freeform 5"/>
          <p:cNvSpPr/>
          <p:nvPr/>
        </p:nvSpPr>
        <p:spPr>
          <a:xfrm>
            <a:off x="2849780" y="3086283"/>
            <a:ext cx="13297690" cy="5506572"/>
          </a:xfrm>
          <a:custGeom>
            <a:avLst/>
            <a:gdLst/>
            <a:ahLst/>
            <a:cxnLst/>
            <a:rect l="l" t="t" r="r" b="b"/>
            <a:pathLst>
              <a:path w="13297690" h="5506572">
                <a:moveTo>
                  <a:pt x="0" y="0"/>
                </a:moveTo>
                <a:lnTo>
                  <a:pt x="13297690" y="0"/>
                </a:lnTo>
                <a:lnTo>
                  <a:pt x="13297690" y="5506573"/>
                </a:lnTo>
                <a:lnTo>
                  <a:pt x="0" y="5506573"/>
                </a:lnTo>
                <a:lnTo>
                  <a:pt x="0" y="0"/>
                </a:lnTo>
                <a:close/>
              </a:path>
            </a:pathLst>
          </a:custGeom>
          <a:blipFill>
            <a:blip r:embed="rId2"/>
            <a:stretch>
              <a:fillRect/>
            </a:stretch>
          </a:blipFill>
        </p:spPr>
      </p:sp>
      <p:sp>
        <p:nvSpPr>
          <p:cNvPr id="6" name="TextBox 6"/>
          <p:cNvSpPr txBox="1"/>
          <p:nvPr/>
        </p:nvSpPr>
        <p:spPr>
          <a:xfrm>
            <a:off x="1676607" y="1890466"/>
            <a:ext cx="5007536" cy="836551"/>
          </a:xfrm>
          <a:prstGeom prst="rect">
            <a:avLst/>
          </a:prstGeom>
        </p:spPr>
        <p:txBody>
          <a:bodyPr lIns="0" tIns="0" rIns="0" bIns="0" rtlCol="0" anchor="t">
            <a:spAutoFit/>
          </a:bodyPr>
          <a:lstStyle/>
          <a:p>
            <a:pPr algn="l">
              <a:lnSpc>
                <a:spcPts val="6870"/>
              </a:lnSpc>
            </a:pPr>
            <a:r>
              <a:rPr lang="en-US" sz="4905">
                <a:solidFill>
                  <a:srgbClr val="000000"/>
                </a:solidFill>
                <a:latin typeface="Poppins Bold" panose="00000800000000000000"/>
                <a:ea typeface="Poppins Bold" panose="00000800000000000000"/>
                <a:cs typeface="Poppins Bold" panose="00000800000000000000"/>
                <a:sym typeface="Poppins Bold" panose="00000800000000000000"/>
              </a:rPr>
              <a:t>BD Module list</a:t>
            </a:r>
            <a:endParaRPr lang="en-US" sz="4905">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7" name="TextBox 7"/>
          <p:cNvSpPr txBox="1"/>
          <p:nvPr/>
        </p:nvSpPr>
        <p:spPr>
          <a:xfrm>
            <a:off x="1676607" y="1359351"/>
            <a:ext cx="4788960" cy="445770"/>
          </a:xfrm>
          <a:prstGeom prst="rect">
            <a:avLst/>
          </a:prstGeom>
        </p:spPr>
        <p:txBody>
          <a:bodyPr lIns="0" tIns="0" rIns="0" bIns="0" rtlCol="0" anchor="t">
            <a:spAutoFit/>
          </a:bodyPr>
          <a:lstStyle/>
          <a:p>
            <a:pPr algn="l">
              <a:lnSpc>
                <a:spcPts val="3780"/>
              </a:lnSpc>
            </a:pPr>
            <a:r>
              <a:rPr lang="en-US" sz="2700">
                <a:solidFill>
                  <a:srgbClr val="726F6F"/>
                </a:solidFill>
                <a:latin typeface="Poppins Medium" panose="00000600000000000000"/>
                <a:ea typeface="Poppins Medium" panose="00000600000000000000"/>
                <a:cs typeface="Poppins Medium" panose="00000600000000000000"/>
                <a:sym typeface="Poppins Medium" panose="00000600000000000000"/>
              </a:rPr>
              <a:t>BD Module Selection Guide</a:t>
            </a:r>
            <a:endParaRPr lang="en-US" sz="2700">
              <a:solidFill>
                <a:srgbClr val="726F6F"/>
              </a:solidFill>
              <a:latin typeface="Poppins Medium" panose="00000600000000000000"/>
              <a:ea typeface="Poppins Medium" panose="00000600000000000000"/>
              <a:cs typeface="Poppins Medium" panose="00000600000000000000"/>
              <a:sym typeface="Poppins Medium" panose="0000060000000000000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77242" y="-49885"/>
            <a:ext cx="885763" cy="1078585"/>
            <a:chOff x="0" y="0"/>
            <a:chExt cx="2771140" cy="3374390"/>
          </a:xfrm>
        </p:grpSpPr>
        <p:sp>
          <p:nvSpPr>
            <p:cNvPr id="3" name="Freeform 3"/>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0C9898"/>
            </a:solidFill>
          </p:spPr>
        </p:sp>
      </p:grpSp>
      <p:sp>
        <p:nvSpPr>
          <p:cNvPr id="4" name="Freeform 4"/>
          <p:cNvSpPr/>
          <p:nvPr/>
        </p:nvSpPr>
        <p:spPr>
          <a:xfrm>
            <a:off x="15036909" y="617558"/>
            <a:ext cx="2222391" cy="411142"/>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1"/>
            <a:stretch>
              <a:fillRect/>
            </a:stretch>
          </a:blipFill>
        </p:spPr>
      </p:sp>
      <p:sp>
        <p:nvSpPr>
          <p:cNvPr id="5" name="Freeform 5"/>
          <p:cNvSpPr/>
          <p:nvPr/>
        </p:nvSpPr>
        <p:spPr>
          <a:xfrm>
            <a:off x="2655854" y="3009592"/>
            <a:ext cx="12975021" cy="5825882"/>
          </a:xfrm>
          <a:custGeom>
            <a:avLst/>
            <a:gdLst/>
            <a:ahLst/>
            <a:cxnLst/>
            <a:rect l="l" t="t" r="r" b="b"/>
            <a:pathLst>
              <a:path w="12975021" h="5825882">
                <a:moveTo>
                  <a:pt x="0" y="0"/>
                </a:moveTo>
                <a:lnTo>
                  <a:pt x="12975022" y="0"/>
                </a:lnTo>
                <a:lnTo>
                  <a:pt x="12975022" y="5825882"/>
                </a:lnTo>
                <a:lnTo>
                  <a:pt x="0" y="5825882"/>
                </a:lnTo>
                <a:lnTo>
                  <a:pt x="0" y="0"/>
                </a:lnTo>
                <a:close/>
              </a:path>
            </a:pathLst>
          </a:custGeom>
          <a:blipFill>
            <a:blip r:embed="rId2"/>
            <a:stretch>
              <a:fillRect/>
            </a:stretch>
          </a:blipFill>
        </p:spPr>
      </p:sp>
      <p:sp>
        <p:nvSpPr>
          <p:cNvPr id="6" name="TextBox 6"/>
          <p:cNvSpPr txBox="1"/>
          <p:nvPr/>
        </p:nvSpPr>
        <p:spPr>
          <a:xfrm>
            <a:off x="1676607" y="1992066"/>
            <a:ext cx="5007536" cy="836551"/>
          </a:xfrm>
          <a:prstGeom prst="rect">
            <a:avLst/>
          </a:prstGeom>
        </p:spPr>
        <p:txBody>
          <a:bodyPr lIns="0" tIns="0" rIns="0" bIns="0" rtlCol="0" anchor="t">
            <a:spAutoFit/>
          </a:bodyPr>
          <a:lstStyle/>
          <a:p>
            <a:pPr algn="l">
              <a:lnSpc>
                <a:spcPts val="6870"/>
              </a:lnSpc>
            </a:pPr>
            <a:r>
              <a:rPr lang="en-US" sz="4905">
                <a:solidFill>
                  <a:srgbClr val="000000"/>
                </a:solidFill>
                <a:latin typeface="Poppins Bold" panose="00000800000000000000"/>
                <a:ea typeface="Poppins Bold" panose="00000800000000000000"/>
                <a:cs typeface="Poppins Bold" panose="00000800000000000000"/>
                <a:sym typeface="Poppins Bold" panose="00000800000000000000"/>
              </a:rPr>
              <a:t>BD Module list</a:t>
            </a:r>
            <a:endParaRPr lang="en-US" sz="4905">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7" name="TextBox 7"/>
          <p:cNvSpPr txBox="1"/>
          <p:nvPr/>
        </p:nvSpPr>
        <p:spPr>
          <a:xfrm>
            <a:off x="1676607" y="1460951"/>
            <a:ext cx="4788960" cy="445770"/>
          </a:xfrm>
          <a:prstGeom prst="rect">
            <a:avLst/>
          </a:prstGeom>
        </p:spPr>
        <p:txBody>
          <a:bodyPr lIns="0" tIns="0" rIns="0" bIns="0" rtlCol="0" anchor="t">
            <a:spAutoFit/>
          </a:bodyPr>
          <a:lstStyle/>
          <a:p>
            <a:pPr algn="l">
              <a:lnSpc>
                <a:spcPts val="3780"/>
              </a:lnSpc>
            </a:pPr>
            <a:r>
              <a:rPr lang="en-US" sz="2700">
                <a:solidFill>
                  <a:srgbClr val="726F6F"/>
                </a:solidFill>
                <a:latin typeface="Poppins Medium" panose="00000600000000000000"/>
                <a:ea typeface="Poppins Medium" panose="00000600000000000000"/>
                <a:cs typeface="Poppins Medium" panose="00000600000000000000"/>
                <a:sym typeface="Poppins Medium" panose="00000600000000000000"/>
              </a:rPr>
              <a:t>BD Module Selection Guide</a:t>
            </a:r>
            <a:endParaRPr lang="en-US" sz="2700">
              <a:solidFill>
                <a:srgbClr val="726F6F"/>
              </a:solidFill>
              <a:latin typeface="Poppins Medium" panose="00000600000000000000"/>
              <a:ea typeface="Poppins Medium" panose="00000600000000000000"/>
              <a:cs typeface="Poppins Medium" panose="00000600000000000000"/>
              <a:sym typeface="Poppins Medium" panose="0000060000000000000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5556" y="473659"/>
            <a:ext cx="17316887" cy="9377782"/>
          </a:xfrm>
          <a:prstGeom prst="rect">
            <a:avLst/>
          </a:prstGeom>
          <a:solidFill>
            <a:srgbClr val="EFEFEF"/>
          </a:solidFill>
        </p:spPr>
      </p:sp>
      <p:sp>
        <p:nvSpPr>
          <p:cNvPr id="3" name="AutoShape 3"/>
          <p:cNvSpPr/>
          <p:nvPr/>
        </p:nvSpPr>
        <p:spPr>
          <a:xfrm>
            <a:off x="8556216" y="3485222"/>
            <a:ext cx="1175568" cy="137659"/>
          </a:xfrm>
          <a:prstGeom prst="rect">
            <a:avLst/>
          </a:prstGeom>
          <a:solidFill>
            <a:srgbClr val="000000"/>
          </a:solidFill>
        </p:spPr>
      </p:sp>
      <p:grpSp>
        <p:nvGrpSpPr>
          <p:cNvPr id="4" name="Group 4"/>
          <p:cNvGrpSpPr/>
          <p:nvPr/>
        </p:nvGrpSpPr>
        <p:grpSpPr>
          <a:xfrm>
            <a:off x="16991245" y="8907589"/>
            <a:ext cx="268055" cy="350711"/>
            <a:chOff x="0" y="0"/>
            <a:chExt cx="357406" cy="467614"/>
          </a:xfrm>
        </p:grpSpPr>
        <p:sp>
          <p:nvSpPr>
            <p:cNvPr id="5" name="Freeform 5"/>
            <p:cNvSpPr/>
            <p:nvPr/>
          </p:nvSpPr>
          <p:spPr>
            <a:xfrm rot="-5400000">
              <a:off x="40597" y="150806"/>
              <a:ext cx="467614" cy="166003"/>
            </a:xfrm>
            <a:custGeom>
              <a:avLst/>
              <a:gdLst/>
              <a:ahLst/>
              <a:cxnLst/>
              <a:rect l="l" t="t" r="r" b="b"/>
              <a:pathLst>
                <a:path w="467614" h="166003">
                  <a:moveTo>
                    <a:pt x="0" y="0"/>
                  </a:moveTo>
                  <a:lnTo>
                    <a:pt x="467615" y="0"/>
                  </a:lnTo>
                  <a:lnTo>
                    <a:pt x="467615" y="166003"/>
                  </a:lnTo>
                  <a:lnTo>
                    <a:pt x="0" y="166003"/>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6" name="Freeform 6"/>
            <p:cNvSpPr/>
            <p:nvPr/>
          </p:nvSpPr>
          <p:spPr>
            <a:xfrm rot="-5400000">
              <a:off x="-150806" y="150806"/>
              <a:ext cx="467614" cy="166003"/>
            </a:xfrm>
            <a:custGeom>
              <a:avLst/>
              <a:gdLst/>
              <a:ahLst/>
              <a:cxnLst/>
              <a:rect l="l" t="t" r="r" b="b"/>
              <a:pathLst>
                <a:path w="467614" h="166003">
                  <a:moveTo>
                    <a:pt x="0" y="0"/>
                  </a:moveTo>
                  <a:lnTo>
                    <a:pt x="467615" y="0"/>
                  </a:lnTo>
                  <a:lnTo>
                    <a:pt x="467615" y="166003"/>
                  </a:lnTo>
                  <a:lnTo>
                    <a:pt x="0" y="166003"/>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grpSp>
      <p:sp>
        <p:nvSpPr>
          <p:cNvPr id="7" name="Freeform 7"/>
          <p:cNvSpPr/>
          <p:nvPr/>
        </p:nvSpPr>
        <p:spPr>
          <a:xfrm>
            <a:off x="15036909" y="617558"/>
            <a:ext cx="2222391" cy="411142"/>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3"/>
            <a:stretch>
              <a:fillRect/>
            </a:stretch>
          </a:blipFill>
        </p:spPr>
      </p:sp>
      <p:sp>
        <p:nvSpPr>
          <p:cNvPr id="8" name="Freeform 8"/>
          <p:cNvSpPr/>
          <p:nvPr/>
        </p:nvSpPr>
        <p:spPr>
          <a:xfrm>
            <a:off x="1286627" y="5693513"/>
            <a:ext cx="3309872" cy="2600117"/>
          </a:xfrm>
          <a:custGeom>
            <a:avLst/>
            <a:gdLst/>
            <a:ahLst/>
            <a:cxnLst/>
            <a:rect l="l" t="t" r="r" b="b"/>
            <a:pathLst>
              <a:path w="3309872" h="2600117">
                <a:moveTo>
                  <a:pt x="0" y="0"/>
                </a:moveTo>
                <a:lnTo>
                  <a:pt x="3309872" y="0"/>
                </a:lnTo>
                <a:lnTo>
                  <a:pt x="3309872" y="2600117"/>
                </a:lnTo>
                <a:lnTo>
                  <a:pt x="0" y="2600117"/>
                </a:lnTo>
                <a:lnTo>
                  <a:pt x="0" y="0"/>
                </a:lnTo>
                <a:close/>
              </a:path>
            </a:pathLst>
          </a:custGeom>
          <a:blipFill>
            <a:blip r:embed="rId4"/>
            <a:stretch>
              <a:fillRect l="-28603" t="-22655" r="-27332" b="-9347"/>
            </a:stretch>
          </a:blipFill>
        </p:spPr>
      </p:sp>
      <p:sp>
        <p:nvSpPr>
          <p:cNvPr id="9" name="Freeform 9"/>
          <p:cNvSpPr/>
          <p:nvPr/>
        </p:nvSpPr>
        <p:spPr>
          <a:xfrm>
            <a:off x="5010506" y="5486714"/>
            <a:ext cx="3818934" cy="2806917"/>
          </a:xfrm>
          <a:custGeom>
            <a:avLst/>
            <a:gdLst/>
            <a:ahLst/>
            <a:cxnLst/>
            <a:rect l="l" t="t" r="r" b="b"/>
            <a:pathLst>
              <a:path w="3818934" h="2806917">
                <a:moveTo>
                  <a:pt x="0" y="0"/>
                </a:moveTo>
                <a:lnTo>
                  <a:pt x="3818934" y="0"/>
                </a:lnTo>
                <a:lnTo>
                  <a:pt x="3818934" y="2806916"/>
                </a:lnTo>
                <a:lnTo>
                  <a:pt x="0" y="2806916"/>
                </a:lnTo>
                <a:lnTo>
                  <a:pt x="0" y="0"/>
                </a:lnTo>
                <a:close/>
              </a:path>
            </a:pathLst>
          </a:custGeom>
          <a:blipFill>
            <a:blip r:embed="rId5"/>
            <a:stretch>
              <a:fillRect/>
            </a:stretch>
          </a:blipFill>
        </p:spPr>
      </p:sp>
      <p:sp>
        <p:nvSpPr>
          <p:cNvPr id="10" name="Freeform 10"/>
          <p:cNvSpPr/>
          <p:nvPr/>
        </p:nvSpPr>
        <p:spPr>
          <a:xfrm>
            <a:off x="9296140" y="5443385"/>
            <a:ext cx="3929319" cy="2850245"/>
          </a:xfrm>
          <a:custGeom>
            <a:avLst/>
            <a:gdLst/>
            <a:ahLst/>
            <a:cxnLst/>
            <a:rect l="l" t="t" r="r" b="b"/>
            <a:pathLst>
              <a:path w="3929319" h="2850245">
                <a:moveTo>
                  <a:pt x="0" y="0"/>
                </a:moveTo>
                <a:lnTo>
                  <a:pt x="3929319" y="0"/>
                </a:lnTo>
                <a:lnTo>
                  <a:pt x="3929319" y="2850245"/>
                </a:lnTo>
                <a:lnTo>
                  <a:pt x="0" y="2850245"/>
                </a:lnTo>
                <a:lnTo>
                  <a:pt x="0" y="0"/>
                </a:lnTo>
                <a:close/>
              </a:path>
            </a:pathLst>
          </a:custGeom>
          <a:blipFill>
            <a:blip r:embed="rId6"/>
            <a:stretch>
              <a:fillRect l="-43586" t="-34873" r="-66355" b="-27203"/>
            </a:stretch>
          </a:blipFill>
        </p:spPr>
      </p:sp>
      <p:sp>
        <p:nvSpPr>
          <p:cNvPr id="11" name="Freeform 11"/>
          <p:cNvSpPr/>
          <p:nvPr/>
        </p:nvSpPr>
        <p:spPr>
          <a:xfrm>
            <a:off x="13692184" y="4961350"/>
            <a:ext cx="2780575" cy="3153770"/>
          </a:xfrm>
          <a:custGeom>
            <a:avLst/>
            <a:gdLst/>
            <a:ahLst/>
            <a:cxnLst/>
            <a:rect l="l" t="t" r="r" b="b"/>
            <a:pathLst>
              <a:path w="2780575" h="3153770">
                <a:moveTo>
                  <a:pt x="0" y="0"/>
                </a:moveTo>
                <a:lnTo>
                  <a:pt x="2780575" y="0"/>
                </a:lnTo>
                <a:lnTo>
                  <a:pt x="2780575" y="3153771"/>
                </a:lnTo>
                <a:lnTo>
                  <a:pt x="0" y="3153771"/>
                </a:lnTo>
                <a:lnTo>
                  <a:pt x="0" y="0"/>
                </a:lnTo>
                <a:close/>
              </a:path>
            </a:pathLst>
          </a:custGeom>
          <a:blipFill>
            <a:blip r:embed="rId7"/>
            <a:stretch>
              <a:fillRect l="-120063" t="-44102" r="-127781" b="-60867"/>
            </a:stretch>
          </a:blipFill>
        </p:spPr>
      </p:sp>
      <p:sp>
        <p:nvSpPr>
          <p:cNvPr id="12" name="TextBox 12"/>
          <p:cNvSpPr txBox="1"/>
          <p:nvPr/>
        </p:nvSpPr>
        <p:spPr>
          <a:xfrm>
            <a:off x="2543733" y="1951697"/>
            <a:ext cx="13200534" cy="1533525"/>
          </a:xfrm>
          <a:prstGeom prst="rect">
            <a:avLst/>
          </a:prstGeom>
        </p:spPr>
        <p:txBody>
          <a:bodyPr lIns="0" tIns="0" rIns="0" bIns="0" rtlCol="0" anchor="t">
            <a:spAutoFit/>
          </a:bodyPr>
          <a:lstStyle/>
          <a:p>
            <a:pPr algn="ctr">
              <a:lnSpc>
                <a:spcPts val="12600"/>
              </a:lnSpc>
            </a:pPr>
            <a:r>
              <a:rPr lang="en-US" sz="9000">
                <a:solidFill>
                  <a:srgbClr val="000000"/>
                </a:solidFill>
                <a:latin typeface="Poppins Bold" panose="00000800000000000000"/>
                <a:ea typeface="Poppins Bold" panose="00000800000000000000"/>
                <a:cs typeface="Poppins Bold" panose="00000800000000000000"/>
                <a:sym typeface="Poppins Bold" panose="00000800000000000000"/>
              </a:rPr>
              <a:t>PRODUCT LINE</a:t>
            </a:r>
            <a:endParaRPr lang="en-US" sz="900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13" name="TextBox 13"/>
          <p:cNvSpPr txBox="1"/>
          <p:nvPr/>
        </p:nvSpPr>
        <p:spPr>
          <a:xfrm>
            <a:off x="2392096" y="8492742"/>
            <a:ext cx="549467" cy="297180"/>
          </a:xfrm>
          <a:prstGeom prst="rect">
            <a:avLst/>
          </a:prstGeom>
        </p:spPr>
        <p:txBody>
          <a:bodyPr lIns="0" tIns="0" rIns="0" bIns="0" rtlCol="0" anchor="t">
            <a:spAutoFit/>
          </a:bodyPr>
          <a:lstStyle/>
          <a:p>
            <a:pPr algn="l">
              <a:lnSpc>
                <a:spcPts val="2520"/>
              </a:lnSpc>
            </a:pPr>
            <a:r>
              <a:rPr lang="en-US" sz="1800">
                <a:solidFill>
                  <a:srgbClr val="726F6F"/>
                </a:solidFill>
                <a:latin typeface="Poppins Medium" panose="00000600000000000000"/>
                <a:ea typeface="Poppins Medium" panose="00000600000000000000"/>
                <a:cs typeface="Poppins Medium" panose="00000600000000000000"/>
                <a:sym typeface="Poppins Medium" panose="00000600000000000000"/>
              </a:rPr>
              <a:t>LX1V</a:t>
            </a:r>
            <a:endParaRPr lang="en-US" sz="1800">
              <a:solidFill>
                <a:srgbClr val="726F6F"/>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14" name="TextBox 14"/>
          <p:cNvSpPr txBox="1"/>
          <p:nvPr/>
        </p:nvSpPr>
        <p:spPr>
          <a:xfrm>
            <a:off x="6645239" y="8492742"/>
            <a:ext cx="549467" cy="297180"/>
          </a:xfrm>
          <a:prstGeom prst="rect">
            <a:avLst/>
          </a:prstGeom>
        </p:spPr>
        <p:txBody>
          <a:bodyPr lIns="0" tIns="0" rIns="0" bIns="0" rtlCol="0" anchor="t">
            <a:spAutoFit/>
          </a:bodyPr>
          <a:lstStyle/>
          <a:p>
            <a:pPr algn="l">
              <a:lnSpc>
                <a:spcPts val="2520"/>
              </a:lnSpc>
            </a:pPr>
            <a:r>
              <a:rPr lang="en-US" sz="1800">
                <a:solidFill>
                  <a:srgbClr val="726F6F"/>
                </a:solidFill>
                <a:latin typeface="Poppins Medium" panose="00000600000000000000"/>
                <a:ea typeface="Poppins Medium" panose="00000600000000000000"/>
                <a:cs typeface="Poppins Medium" panose="00000600000000000000"/>
                <a:sym typeface="Poppins Medium" panose="00000600000000000000"/>
              </a:rPr>
              <a:t>LX3V</a:t>
            </a:r>
            <a:endParaRPr lang="en-US" sz="1800">
              <a:solidFill>
                <a:srgbClr val="726F6F"/>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15" name="TextBox 15"/>
          <p:cNvSpPr txBox="1"/>
          <p:nvPr/>
        </p:nvSpPr>
        <p:spPr>
          <a:xfrm>
            <a:off x="11153440" y="8492742"/>
            <a:ext cx="761975" cy="297180"/>
          </a:xfrm>
          <a:prstGeom prst="rect">
            <a:avLst/>
          </a:prstGeom>
        </p:spPr>
        <p:txBody>
          <a:bodyPr lIns="0" tIns="0" rIns="0" bIns="0" rtlCol="0" anchor="t">
            <a:spAutoFit/>
          </a:bodyPr>
          <a:lstStyle/>
          <a:p>
            <a:pPr algn="l">
              <a:lnSpc>
                <a:spcPts val="2520"/>
              </a:lnSpc>
            </a:pPr>
            <a:r>
              <a:rPr lang="en-US" sz="1800">
                <a:solidFill>
                  <a:srgbClr val="726F6F"/>
                </a:solidFill>
                <a:latin typeface="Poppins Medium" panose="00000600000000000000"/>
                <a:ea typeface="Poppins Medium" panose="00000600000000000000"/>
                <a:cs typeface="Poppins Medium" panose="00000600000000000000"/>
                <a:sym typeface="Poppins Medium" panose="00000600000000000000"/>
              </a:rPr>
              <a:t>LX5V</a:t>
            </a:r>
            <a:endParaRPr lang="en-US" sz="1800">
              <a:solidFill>
                <a:srgbClr val="726F6F"/>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16" name="TextBox 16"/>
          <p:cNvSpPr txBox="1"/>
          <p:nvPr/>
        </p:nvSpPr>
        <p:spPr>
          <a:xfrm>
            <a:off x="14701484" y="8492742"/>
            <a:ext cx="1217349" cy="297180"/>
          </a:xfrm>
          <a:prstGeom prst="rect">
            <a:avLst/>
          </a:prstGeom>
        </p:spPr>
        <p:txBody>
          <a:bodyPr lIns="0" tIns="0" rIns="0" bIns="0" rtlCol="0" anchor="t">
            <a:spAutoFit/>
          </a:bodyPr>
          <a:lstStyle/>
          <a:p>
            <a:pPr algn="l">
              <a:lnSpc>
                <a:spcPts val="2520"/>
              </a:lnSpc>
            </a:pPr>
            <a:r>
              <a:rPr lang="en-US" sz="1800">
                <a:solidFill>
                  <a:srgbClr val="726F6F"/>
                </a:solidFill>
                <a:latin typeface="Poppins Medium" panose="00000600000000000000"/>
                <a:ea typeface="Poppins Medium" panose="00000600000000000000"/>
                <a:cs typeface="Poppins Medium" panose="00000600000000000000"/>
                <a:sym typeface="Poppins Medium" panose="00000600000000000000"/>
              </a:rPr>
              <a:t>LX6 Series</a:t>
            </a:r>
            <a:endParaRPr lang="en-US" sz="1800">
              <a:solidFill>
                <a:srgbClr val="726F6F"/>
              </a:solidFill>
              <a:latin typeface="Poppins Medium" panose="00000600000000000000"/>
              <a:ea typeface="Poppins Medium" panose="00000600000000000000"/>
              <a:cs typeface="Poppins Medium" panose="00000600000000000000"/>
              <a:sym typeface="Poppins Medium" panose="0000060000000000000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321715" y="524642"/>
            <a:ext cx="3086100" cy="4666483"/>
            <a:chOff x="0" y="0"/>
            <a:chExt cx="4114800" cy="6221978"/>
          </a:xfrm>
        </p:grpSpPr>
        <p:pic>
          <p:nvPicPr>
            <p:cNvPr id="3" name="Picture 3"/>
            <p:cNvPicPr>
              <a:picLocks noChangeAspect="1"/>
            </p:cNvPicPr>
            <p:nvPr/>
          </p:nvPicPr>
          <p:blipFill>
            <a:blip r:embed="rId1"/>
            <a:srcRect l="27928" r="27928"/>
            <a:stretch>
              <a:fillRect/>
            </a:stretch>
          </p:blipFill>
          <p:spPr>
            <a:xfrm>
              <a:off x="0" y="0"/>
              <a:ext cx="4114800" cy="6221978"/>
            </a:xfrm>
            <a:prstGeom prst="rect">
              <a:avLst/>
            </a:prstGeom>
          </p:spPr>
        </p:pic>
      </p:grpSp>
      <p:sp>
        <p:nvSpPr>
          <p:cNvPr id="4" name="Freeform 4"/>
          <p:cNvSpPr/>
          <p:nvPr/>
        </p:nvSpPr>
        <p:spPr>
          <a:xfrm>
            <a:off x="8321715" y="3450688"/>
            <a:ext cx="3086100" cy="1740437"/>
          </a:xfrm>
          <a:custGeom>
            <a:avLst/>
            <a:gdLst/>
            <a:ahLst/>
            <a:cxnLst/>
            <a:rect l="l" t="t" r="r" b="b"/>
            <a:pathLst>
              <a:path w="3086100" h="1740437">
                <a:moveTo>
                  <a:pt x="0" y="0"/>
                </a:moveTo>
                <a:lnTo>
                  <a:pt x="3086100" y="0"/>
                </a:lnTo>
                <a:lnTo>
                  <a:pt x="3086100" y="1740437"/>
                </a:lnTo>
                <a:lnTo>
                  <a:pt x="0" y="17404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5" name="Group 5"/>
          <p:cNvGrpSpPr/>
          <p:nvPr/>
        </p:nvGrpSpPr>
        <p:grpSpPr>
          <a:xfrm>
            <a:off x="11503065" y="524642"/>
            <a:ext cx="3086100" cy="4666483"/>
            <a:chOff x="0" y="0"/>
            <a:chExt cx="4114800" cy="6221978"/>
          </a:xfrm>
        </p:grpSpPr>
        <p:pic>
          <p:nvPicPr>
            <p:cNvPr id="6" name="Picture 6"/>
            <p:cNvPicPr>
              <a:picLocks noChangeAspect="1"/>
            </p:cNvPicPr>
            <p:nvPr/>
          </p:nvPicPr>
          <p:blipFill>
            <a:blip r:embed="rId4"/>
            <a:srcRect l="35845" r="20093"/>
            <a:stretch>
              <a:fillRect/>
            </a:stretch>
          </p:blipFill>
          <p:spPr>
            <a:xfrm>
              <a:off x="0" y="0"/>
              <a:ext cx="4114800" cy="6221978"/>
            </a:xfrm>
            <a:prstGeom prst="rect">
              <a:avLst/>
            </a:prstGeom>
          </p:spPr>
        </p:pic>
      </p:grpSp>
      <p:sp>
        <p:nvSpPr>
          <p:cNvPr id="7" name="Freeform 7"/>
          <p:cNvSpPr/>
          <p:nvPr/>
        </p:nvSpPr>
        <p:spPr>
          <a:xfrm>
            <a:off x="11503065" y="3450688"/>
            <a:ext cx="3086100" cy="1740437"/>
          </a:xfrm>
          <a:custGeom>
            <a:avLst/>
            <a:gdLst/>
            <a:ahLst/>
            <a:cxnLst/>
            <a:rect l="l" t="t" r="r" b="b"/>
            <a:pathLst>
              <a:path w="3086100" h="1740437">
                <a:moveTo>
                  <a:pt x="0" y="0"/>
                </a:moveTo>
                <a:lnTo>
                  <a:pt x="3086100" y="0"/>
                </a:lnTo>
                <a:lnTo>
                  <a:pt x="3086100" y="1740437"/>
                </a:lnTo>
                <a:lnTo>
                  <a:pt x="0" y="17404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14684455" y="524642"/>
            <a:ext cx="3086100" cy="4666483"/>
            <a:chOff x="0" y="0"/>
            <a:chExt cx="4114800" cy="6221978"/>
          </a:xfrm>
        </p:grpSpPr>
        <p:pic>
          <p:nvPicPr>
            <p:cNvPr id="9" name="Picture 9"/>
            <p:cNvPicPr>
              <a:picLocks noChangeAspect="1"/>
            </p:cNvPicPr>
            <p:nvPr/>
          </p:nvPicPr>
          <p:blipFill>
            <a:blip r:embed="rId5"/>
            <a:srcRect l="43709" r="12146"/>
            <a:stretch>
              <a:fillRect/>
            </a:stretch>
          </p:blipFill>
          <p:spPr>
            <a:xfrm>
              <a:off x="0" y="0"/>
              <a:ext cx="4114800" cy="6221978"/>
            </a:xfrm>
            <a:prstGeom prst="rect">
              <a:avLst/>
            </a:prstGeom>
          </p:spPr>
        </p:pic>
      </p:grpSp>
      <p:sp>
        <p:nvSpPr>
          <p:cNvPr id="10" name="Freeform 10"/>
          <p:cNvSpPr/>
          <p:nvPr/>
        </p:nvSpPr>
        <p:spPr>
          <a:xfrm>
            <a:off x="14684455" y="3450688"/>
            <a:ext cx="3086100" cy="1740437"/>
          </a:xfrm>
          <a:custGeom>
            <a:avLst/>
            <a:gdLst/>
            <a:ahLst/>
            <a:cxnLst/>
            <a:rect l="l" t="t" r="r" b="b"/>
            <a:pathLst>
              <a:path w="3086100" h="1740437">
                <a:moveTo>
                  <a:pt x="0" y="0"/>
                </a:moveTo>
                <a:lnTo>
                  <a:pt x="3086100" y="0"/>
                </a:lnTo>
                <a:lnTo>
                  <a:pt x="3086100" y="1740437"/>
                </a:lnTo>
                <a:lnTo>
                  <a:pt x="0" y="17404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1" name="Group 11"/>
          <p:cNvGrpSpPr/>
          <p:nvPr/>
        </p:nvGrpSpPr>
        <p:grpSpPr>
          <a:xfrm>
            <a:off x="8321715" y="5286375"/>
            <a:ext cx="3086100" cy="4475567"/>
            <a:chOff x="0" y="0"/>
            <a:chExt cx="4114800" cy="5967422"/>
          </a:xfrm>
        </p:grpSpPr>
        <p:pic>
          <p:nvPicPr>
            <p:cNvPr id="12" name="Picture 12"/>
            <p:cNvPicPr>
              <a:picLocks noChangeAspect="1"/>
            </p:cNvPicPr>
            <p:nvPr/>
          </p:nvPicPr>
          <p:blipFill>
            <a:blip r:embed="rId6"/>
            <a:srcRect l="27029" r="27029"/>
            <a:stretch>
              <a:fillRect/>
            </a:stretch>
          </p:blipFill>
          <p:spPr>
            <a:xfrm>
              <a:off x="0" y="0"/>
              <a:ext cx="4114800" cy="5967422"/>
            </a:xfrm>
            <a:prstGeom prst="rect">
              <a:avLst/>
            </a:prstGeom>
          </p:spPr>
        </p:pic>
      </p:grpSp>
      <p:sp>
        <p:nvSpPr>
          <p:cNvPr id="13" name="Freeform 13"/>
          <p:cNvSpPr/>
          <p:nvPr/>
        </p:nvSpPr>
        <p:spPr>
          <a:xfrm>
            <a:off x="8310641" y="8021505"/>
            <a:ext cx="3086100" cy="1740437"/>
          </a:xfrm>
          <a:custGeom>
            <a:avLst/>
            <a:gdLst/>
            <a:ahLst/>
            <a:cxnLst/>
            <a:rect l="l" t="t" r="r" b="b"/>
            <a:pathLst>
              <a:path w="3086100" h="1740437">
                <a:moveTo>
                  <a:pt x="0" y="0"/>
                </a:moveTo>
                <a:lnTo>
                  <a:pt x="3086100" y="0"/>
                </a:lnTo>
                <a:lnTo>
                  <a:pt x="3086100" y="1740437"/>
                </a:lnTo>
                <a:lnTo>
                  <a:pt x="0" y="17404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4" name="Group 14"/>
          <p:cNvGrpSpPr/>
          <p:nvPr/>
        </p:nvGrpSpPr>
        <p:grpSpPr>
          <a:xfrm>
            <a:off x="11503065" y="5286375"/>
            <a:ext cx="3086100" cy="4475567"/>
            <a:chOff x="0" y="0"/>
            <a:chExt cx="4114800" cy="5967422"/>
          </a:xfrm>
        </p:grpSpPr>
        <p:pic>
          <p:nvPicPr>
            <p:cNvPr id="15" name="Picture 15"/>
            <p:cNvPicPr>
              <a:picLocks noChangeAspect="1"/>
            </p:cNvPicPr>
            <p:nvPr/>
          </p:nvPicPr>
          <p:blipFill>
            <a:blip r:embed="rId7"/>
            <a:srcRect l="27029" r="27029"/>
            <a:stretch>
              <a:fillRect/>
            </a:stretch>
          </p:blipFill>
          <p:spPr>
            <a:xfrm>
              <a:off x="0" y="0"/>
              <a:ext cx="4114800" cy="5967422"/>
            </a:xfrm>
            <a:prstGeom prst="rect">
              <a:avLst/>
            </a:prstGeom>
          </p:spPr>
        </p:pic>
      </p:grpSp>
      <p:sp>
        <p:nvSpPr>
          <p:cNvPr id="16" name="Freeform 16"/>
          <p:cNvSpPr/>
          <p:nvPr/>
        </p:nvSpPr>
        <p:spPr>
          <a:xfrm>
            <a:off x="11491991" y="8021505"/>
            <a:ext cx="3086100" cy="1740437"/>
          </a:xfrm>
          <a:custGeom>
            <a:avLst/>
            <a:gdLst/>
            <a:ahLst/>
            <a:cxnLst/>
            <a:rect l="l" t="t" r="r" b="b"/>
            <a:pathLst>
              <a:path w="3086100" h="1740437">
                <a:moveTo>
                  <a:pt x="0" y="0"/>
                </a:moveTo>
                <a:lnTo>
                  <a:pt x="3086100" y="0"/>
                </a:lnTo>
                <a:lnTo>
                  <a:pt x="3086100" y="1740437"/>
                </a:lnTo>
                <a:lnTo>
                  <a:pt x="0" y="17404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7" name="Group 17"/>
          <p:cNvGrpSpPr/>
          <p:nvPr/>
        </p:nvGrpSpPr>
        <p:grpSpPr>
          <a:xfrm>
            <a:off x="14684455" y="5286375"/>
            <a:ext cx="3086100" cy="4475567"/>
            <a:chOff x="0" y="0"/>
            <a:chExt cx="4114800" cy="5967422"/>
          </a:xfrm>
        </p:grpSpPr>
        <p:pic>
          <p:nvPicPr>
            <p:cNvPr id="18" name="Picture 18"/>
            <p:cNvPicPr>
              <a:picLocks noChangeAspect="1"/>
            </p:cNvPicPr>
            <p:nvPr/>
          </p:nvPicPr>
          <p:blipFill>
            <a:blip r:embed="rId8"/>
            <a:srcRect l="12920" r="41052"/>
            <a:stretch>
              <a:fillRect/>
            </a:stretch>
          </p:blipFill>
          <p:spPr>
            <a:xfrm>
              <a:off x="0" y="0"/>
              <a:ext cx="4114800" cy="5967422"/>
            </a:xfrm>
            <a:prstGeom prst="rect">
              <a:avLst/>
            </a:prstGeom>
          </p:spPr>
        </p:pic>
      </p:grpSp>
      <p:sp>
        <p:nvSpPr>
          <p:cNvPr id="19" name="Freeform 19"/>
          <p:cNvSpPr/>
          <p:nvPr/>
        </p:nvSpPr>
        <p:spPr>
          <a:xfrm>
            <a:off x="14673381" y="8021505"/>
            <a:ext cx="3086100" cy="1740437"/>
          </a:xfrm>
          <a:custGeom>
            <a:avLst/>
            <a:gdLst/>
            <a:ahLst/>
            <a:cxnLst/>
            <a:rect l="l" t="t" r="r" b="b"/>
            <a:pathLst>
              <a:path w="3086100" h="1740437">
                <a:moveTo>
                  <a:pt x="0" y="0"/>
                </a:moveTo>
                <a:lnTo>
                  <a:pt x="3086100" y="0"/>
                </a:lnTo>
                <a:lnTo>
                  <a:pt x="3086100" y="1740437"/>
                </a:lnTo>
                <a:lnTo>
                  <a:pt x="0" y="17404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20" name="Group 20"/>
          <p:cNvGrpSpPr/>
          <p:nvPr/>
        </p:nvGrpSpPr>
        <p:grpSpPr>
          <a:xfrm>
            <a:off x="1677242" y="-49885"/>
            <a:ext cx="885763" cy="1078585"/>
            <a:chOff x="0" y="0"/>
            <a:chExt cx="2771140" cy="3374390"/>
          </a:xfrm>
        </p:grpSpPr>
        <p:sp>
          <p:nvSpPr>
            <p:cNvPr id="21" name="Freeform 21"/>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0C9898"/>
            </a:solidFill>
          </p:spPr>
        </p:sp>
      </p:grpSp>
      <p:sp>
        <p:nvSpPr>
          <p:cNvPr id="22" name="Freeform 22"/>
          <p:cNvSpPr/>
          <p:nvPr/>
        </p:nvSpPr>
        <p:spPr>
          <a:xfrm>
            <a:off x="1008928" y="1333907"/>
            <a:ext cx="2222391" cy="411142"/>
          </a:xfrm>
          <a:custGeom>
            <a:avLst/>
            <a:gdLst/>
            <a:ahLst/>
            <a:cxnLst/>
            <a:rect l="l" t="t" r="r" b="b"/>
            <a:pathLst>
              <a:path w="2222391" h="411142">
                <a:moveTo>
                  <a:pt x="0" y="0"/>
                </a:moveTo>
                <a:lnTo>
                  <a:pt x="2222391" y="0"/>
                </a:lnTo>
                <a:lnTo>
                  <a:pt x="2222391" y="411143"/>
                </a:lnTo>
                <a:lnTo>
                  <a:pt x="0" y="411143"/>
                </a:lnTo>
                <a:lnTo>
                  <a:pt x="0" y="0"/>
                </a:lnTo>
                <a:close/>
              </a:path>
            </a:pathLst>
          </a:custGeom>
          <a:blipFill>
            <a:blip r:embed="rId9"/>
            <a:stretch>
              <a:fillRect/>
            </a:stretch>
          </a:blipFill>
        </p:spPr>
      </p:sp>
      <p:sp>
        <p:nvSpPr>
          <p:cNvPr id="23" name="TextBox 23"/>
          <p:cNvSpPr txBox="1"/>
          <p:nvPr/>
        </p:nvSpPr>
        <p:spPr>
          <a:xfrm>
            <a:off x="1028700" y="4203700"/>
            <a:ext cx="6182293" cy="1955800"/>
          </a:xfrm>
          <a:prstGeom prst="rect">
            <a:avLst/>
          </a:prstGeom>
        </p:spPr>
        <p:txBody>
          <a:bodyPr lIns="0" tIns="0" rIns="0" bIns="0" rtlCol="0" anchor="t">
            <a:spAutoFit/>
          </a:bodyPr>
          <a:lstStyle/>
          <a:p>
            <a:pPr algn="l">
              <a:lnSpc>
                <a:spcPts val="7700"/>
              </a:lnSpc>
            </a:pPr>
            <a:r>
              <a:rPr lang="en-US" sz="7000" spc="104">
                <a:solidFill>
                  <a:srgbClr val="000000"/>
                </a:solidFill>
                <a:latin typeface="Poppins Bold" panose="00000800000000000000"/>
                <a:ea typeface="Poppins Bold" panose="00000800000000000000"/>
                <a:cs typeface="Poppins Bold" panose="00000800000000000000"/>
                <a:sym typeface="Poppins Bold" panose="00000800000000000000"/>
              </a:rPr>
              <a:t>LX3V / LX5V</a:t>
            </a:r>
            <a:endParaRPr lang="en-US" sz="7000" spc="104">
              <a:solidFill>
                <a:srgbClr val="000000"/>
              </a:solidFill>
              <a:latin typeface="Poppins Bold" panose="00000800000000000000"/>
              <a:ea typeface="Poppins Bold" panose="00000800000000000000"/>
              <a:cs typeface="Poppins Bold" panose="00000800000000000000"/>
              <a:sym typeface="Poppins Bold" panose="00000800000000000000"/>
            </a:endParaRPr>
          </a:p>
          <a:p>
            <a:pPr algn="l">
              <a:lnSpc>
                <a:spcPts val="7700"/>
              </a:lnSpc>
            </a:pPr>
            <a:r>
              <a:rPr lang="en-US" sz="7000" spc="104">
                <a:solidFill>
                  <a:srgbClr val="000000"/>
                </a:solidFill>
                <a:latin typeface="Poppins Bold" panose="00000800000000000000"/>
                <a:ea typeface="Poppins Bold" panose="00000800000000000000"/>
                <a:cs typeface="Poppins Bold" panose="00000800000000000000"/>
                <a:sym typeface="Poppins Bold" panose="00000800000000000000"/>
              </a:rPr>
              <a:t>APPLICATION</a:t>
            </a:r>
            <a:endParaRPr lang="en-US" sz="7000" spc="104">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24" name="TextBox 24"/>
          <p:cNvSpPr txBox="1"/>
          <p:nvPr/>
        </p:nvSpPr>
        <p:spPr>
          <a:xfrm>
            <a:off x="8698572" y="4524921"/>
            <a:ext cx="2332386" cy="409575"/>
          </a:xfrm>
          <a:prstGeom prst="rect">
            <a:avLst/>
          </a:prstGeom>
        </p:spPr>
        <p:txBody>
          <a:bodyPr lIns="0" tIns="0" rIns="0" bIns="0" rtlCol="0" anchor="t">
            <a:spAutoFit/>
          </a:bodyPr>
          <a:lstStyle/>
          <a:p>
            <a:pPr algn="l">
              <a:lnSpc>
                <a:spcPts val="3000"/>
              </a:lnSpc>
            </a:pPr>
            <a:r>
              <a:rPr lang="en-US" sz="3000">
                <a:solidFill>
                  <a:srgbClr val="FFFFFF"/>
                </a:solidFill>
                <a:latin typeface="Poppins Bold" panose="00000800000000000000"/>
                <a:ea typeface="Poppins Bold" panose="00000800000000000000"/>
                <a:cs typeface="Poppins Bold" panose="00000800000000000000"/>
                <a:sym typeface="Poppins Bold" panose="00000800000000000000"/>
              </a:rPr>
              <a:t>Machine</a:t>
            </a:r>
            <a:endParaRPr lang="en-US" sz="3000">
              <a:solidFill>
                <a:srgbClr val="FFFFFF"/>
              </a:solidFill>
              <a:latin typeface="Poppins Bold" panose="00000800000000000000"/>
              <a:ea typeface="Poppins Bold" panose="00000800000000000000"/>
              <a:cs typeface="Poppins Bold" panose="00000800000000000000"/>
              <a:sym typeface="Poppins Bold" panose="00000800000000000000"/>
            </a:endParaRPr>
          </a:p>
        </p:txBody>
      </p:sp>
      <p:sp>
        <p:nvSpPr>
          <p:cNvPr id="25" name="TextBox 25"/>
          <p:cNvSpPr txBox="1"/>
          <p:nvPr/>
        </p:nvSpPr>
        <p:spPr>
          <a:xfrm>
            <a:off x="11868868" y="4524921"/>
            <a:ext cx="2332386" cy="409575"/>
          </a:xfrm>
          <a:prstGeom prst="rect">
            <a:avLst/>
          </a:prstGeom>
        </p:spPr>
        <p:txBody>
          <a:bodyPr lIns="0" tIns="0" rIns="0" bIns="0" rtlCol="0" anchor="t">
            <a:spAutoFit/>
          </a:bodyPr>
          <a:lstStyle/>
          <a:p>
            <a:pPr algn="l">
              <a:lnSpc>
                <a:spcPts val="3000"/>
              </a:lnSpc>
            </a:pPr>
            <a:r>
              <a:rPr lang="en-US" sz="3000">
                <a:solidFill>
                  <a:srgbClr val="FFFFFF"/>
                </a:solidFill>
                <a:latin typeface="Poppins Bold" panose="00000800000000000000"/>
                <a:ea typeface="Poppins Bold" panose="00000800000000000000"/>
                <a:cs typeface="Poppins Bold" panose="00000800000000000000"/>
                <a:sym typeface="Poppins Bold" panose="00000800000000000000"/>
              </a:rPr>
              <a:t>Assambly</a:t>
            </a:r>
            <a:endParaRPr lang="en-US" sz="3000">
              <a:solidFill>
                <a:srgbClr val="FFFFFF"/>
              </a:solidFill>
              <a:latin typeface="Poppins Bold" panose="00000800000000000000"/>
              <a:ea typeface="Poppins Bold" panose="00000800000000000000"/>
              <a:cs typeface="Poppins Bold" panose="00000800000000000000"/>
              <a:sym typeface="Poppins Bold" panose="00000800000000000000"/>
            </a:endParaRPr>
          </a:p>
        </p:txBody>
      </p:sp>
      <p:sp>
        <p:nvSpPr>
          <p:cNvPr id="26" name="TextBox 26"/>
          <p:cNvSpPr txBox="1"/>
          <p:nvPr/>
        </p:nvSpPr>
        <p:spPr>
          <a:xfrm>
            <a:off x="15039203" y="4524921"/>
            <a:ext cx="2332386" cy="409575"/>
          </a:xfrm>
          <a:prstGeom prst="rect">
            <a:avLst/>
          </a:prstGeom>
        </p:spPr>
        <p:txBody>
          <a:bodyPr lIns="0" tIns="0" rIns="0" bIns="0" rtlCol="0" anchor="t">
            <a:spAutoFit/>
          </a:bodyPr>
          <a:lstStyle/>
          <a:p>
            <a:pPr algn="l">
              <a:lnSpc>
                <a:spcPts val="3000"/>
              </a:lnSpc>
            </a:pPr>
            <a:r>
              <a:rPr lang="en-US" sz="3000">
                <a:solidFill>
                  <a:srgbClr val="FFFFFF"/>
                </a:solidFill>
                <a:latin typeface="Poppins Bold" panose="00000800000000000000"/>
                <a:ea typeface="Poppins Bold" panose="00000800000000000000"/>
                <a:cs typeface="Poppins Bold" panose="00000800000000000000"/>
                <a:sym typeface="Poppins Bold" panose="00000800000000000000"/>
              </a:rPr>
              <a:t>Robot</a:t>
            </a:r>
            <a:endParaRPr lang="en-US" sz="3000">
              <a:solidFill>
                <a:srgbClr val="FFFFFF"/>
              </a:solidFill>
              <a:latin typeface="Poppins Bold" panose="00000800000000000000"/>
              <a:ea typeface="Poppins Bold" panose="00000800000000000000"/>
              <a:cs typeface="Poppins Bold" panose="00000800000000000000"/>
              <a:sym typeface="Poppins Bold" panose="00000800000000000000"/>
            </a:endParaRPr>
          </a:p>
        </p:txBody>
      </p:sp>
      <p:sp>
        <p:nvSpPr>
          <p:cNvPr id="27" name="TextBox 27"/>
          <p:cNvSpPr txBox="1"/>
          <p:nvPr/>
        </p:nvSpPr>
        <p:spPr>
          <a:xfrm>
            <a:off x="8687498" y="9093200"/>
            <a:ext cx="2332386" cy="409575"/>
          </a:xfrm>
          <a:prstGeom prst="rect">
            <a:avLst/>
          </a:prstGeom>
        </p:spPr>
        <p:txBody>
          <a:bodyPr lIns="0" tIns="0" rIns="0" bIns="0" rtlCol="0" anchor="t">
            <a:spAutoFit/>
          </a:bodyPr>
          <a:lstStyle/>
          <a:p>
            <a:pPr algn="l">
              <a:lnSpc>
                <a:spcPts val="3000"/>
              </a:lnSpc>
            </a:pPr>
            <a:r>
              <a:rPr lang="en-US" sz="3000">
                <a:solidFill>
                  <a:srgbClr val="FFFFFF"/>
                </a:solidFill>
                <a:latin typeface="Poppins Bold" panose="00000800000000000000"/>
                <a:ea typeface="Poppins Bold" panose="00000800000000000000"/>
                <a:cs typeface="Poppins Bold" panose="00000800000000000000"/>
                <a:sym typeface="Poppins Bold" panose="00000800000000000000"/>
              </a:rPr>
              <a:t>Agriculture</a:t>
            </a:r>
            <a:endParaRPr lang="en-US" sz="3000">
              <a:solidFill>
                <a:srgbClr val="FFFFFF"/>
              </a:solidFill>
              <a:latin typeface="Poppins Bold" panose="00000800000000000000"/>
              <a:ea typeface="Poppins Bold" panose="00000800000000000000"/>
              <a:cs typeface="Poppins Bold" panose="00000800000000000000"/>
              <a:sym typeface="Poppins Bold" panose="00000800000000000000"/>
            </a:endParaRPr>
          </a:p>
        </p:txBody>
      </p:sp>
      <p:sp>
        <p:nvSpPr>
          <p:cNvPr id="28" name="TextBox 28"/>
          <p:cNvSpPr txBox="1"/>
          <p:nvPr/>
        </p:nvSpPr>
        <p:spPr>
          <a:xfrm>
            <a:off x="11868848" y="9093200"/>
            <a:ext cx="2332386" cy="409575"/>
          </a:xfrm>
          <a:prstGeom prst="rect">
            <a:avLst/>
          </a:prstGeom>
        </p:spPr>
        <p:txBody>
          <a:bodyPr lIns="0" tIns="0" rIns="0" bIns="0" rtlCol="0" anchor="t">
            <a:spAutoFit/>
          </a:bodyPr>
          <a:lstStyle/>
          <a:p>
            <a:pPr algn="l">
              <a:lnSpc>
                <a:spcPts val="3000"/>
              </a:lnSpc>
            </a:pPr>
            <a:r>
              <a:rPr lang="en-US" sz="3000">
                <a:solidFill>
                  <a:srgbClr val="FFFFFF"/>
                </a:solidFill>
                <a:latin typeface="Poppins Bold" panose="00000800000000000000"/>
                <a:ea typeface="Poppins Bold" panose="00000800000000000000"/>
                <a:cs typeface="Poppins Bold" panose="00000800000000000000"/>
                <a:sym typeface="Poppins Bold" panose="00000800000000000000"/>
              </a:rPr>
              <a:t>Process</a:t>
            </a:r>
            <a:endParaRPr lang="en-US" sz="3000">
              <a:solidFill>
                <a:srgbClr val="FFFFFF"/>
              </a:solidFill>
              <a:latin typeface="Poppins Bold" panose="00000800000000000000"/>
              <a:ea typeface="Poppins Bold" panose="00000800000000000000"/>
              <a:cs typeface="Poppins Bold" panose="00000800000000000000"/>
              <a:sym typeface="Poppins Bold" panose="00000800000000000000"/>
            </a:endParaRPr>
          </a:p>
        </p:txBody>
      </p:sp>
      <p:sp>
        <p:nvSpPr>
          <p:cNvPr id="29" name="TextBox 29"/>
          <p:cNvSpPr txBox="1"/>
          <p:nvPr/>
        </p:nvSpPr>
        <p:spPr>
          <a:xfrm>
            <a:off x="15039203" y="9093200"/>
            <a:ext cx="2332386" cy="409575"/>
          </a:xfrm>
          <a:prstGeom prst="rect">
            <a:avLst/>
          </a:prstGeom>
        </p:spPr>
        <p:txBody>
          <a:bodyPr lIns="0" tIns="0" rIns="0" bIns="0" rtlCol="0" anchor="t">
            <a:spAutoFit/>
          </a:bodyPr>
          <a:lstStyle/>
          <a:p>
            <a:pPr algn="l">
              <a:lnSpc>
                <a:spcPts val="3000"/>
              </a:lnSpc>
            </a:pPr>
            <a:r>
              <a:rPr lang="en-US" sz="3000">
                <a:solidFill>
                  <a:srgbClr val="FFFFFF"/>
                </a:solidFill>
                <a:latin typeface="Poppins Bold" panose="00000800000000000000"/>
                <a:ea typeface="Poppins Bold" panose="00000800000000000000"/>
                <a:cs typeface="Poppins Bold" panose="00000800000000000000"/>
                <a:sym typeface="Poppins Bold" panose="00000800000000000000"/>
              </a:rPr>
              <a:t>Utility</a:t>
            </a:r>
            <a:endParaRPr lang="en-US" sz="3000">
              <a:solidFill>
                <a:srgbClr val="FFFFFF"/>
              </a:solidFill>
              <a:latin typeface="Poppins Bold" panose="00000800000000000000"/>
              <a:ea typeface="Poppins Bold" panose="00000800000000000000"/>
              <a:cs typeface="Poppins Bold" panose="00000800000000000000"/>
              <a:sym typeface="Poppins Bold" panose="0000080000000000000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5F9FF"/>
        </a:solidFill>
        <a:effectLst/>
      </p:bgPr>
    </p:bg>
    <p:spTree>
      <p:nvGrpSpPr>
        <p:cNvPr id="1" name=""/>
        <p:cNvGrpSpPr/>
        <p:nvPr/>
      </p:nvGrpSpPr>
      <p:grpSpPr>
        <a:xfrm>
          <a:off x="0" y="0"/>
          <a:ext cx="0" cy="0"/>
          <a:chOff x="0" y="0"/>
          <a:chExt cx="0" cy="0"/>
        </a:xfrm>
      </p:grpSpPr>
      <p:grpSp>
        <p:nvGrpSpPr>
          <p:cNvPr id="2" name="Group 2"/>
          <p:cNvGrpSpPr/>
          <p:nvPr/>
        </p:nvGrpSpPr>
        <p:grpSpPr>
          <a:xfrm rot="-996513">
            <a:off x="8860437" y="3128961"/>
            <a:ext cx="12946980" cy="12258678"/>
            <a:chOff x="0" y="0"/>
            <a:chExt cx="17262640" cy="16344904"/>
          </a:xfrm>
        </p:grpSpPr>
        <p:sp>
          <p:nvSpPr>
            <p:cNvPr id="3" name="Freeform 3"/>
            <p:cNvSpPr/>
            <p:nvPr/>
          </p:nvSpPr>
          <p:spPr>
            <a:xfrm>
              <a:off x="0" y="0"/>
              <a:ext cx="13048926" cy="13048926"/>
            </a:xfrm>
            <a:custGeom>
              <a:avLst/>
              <a:gdLst/>
              <a:ahLst/>
              <a:cxnLst/>
              <a:rect l="l" t="t" r="r" b="b"/>
              <a:pathLst>
                <a:path w="13048926" h="13048926">
                  <a:moveTo>
                    <a:pt x="0" y="0"/>
                  </a:moveTo>
                  <a:lnTo>
                    <a:pt x="13048926" y="0"/>
                  </a:lnTo>
                  <a:lnTo>
                    <a:pt x="13048926" y="13048926"/>
                  </a:lnTo>
                  <a:lnTo>
                    <a:pt x="0" y="13048926"/>
                  </a:lnTo>
                  <a:lnTo>
                    <a:pt x="0" y="0"/>
                  </a:lnTo>
                  <a:close/>
                </a:path>
              </a:pathLst>
            </a:custGeom>
            <a:blipFill>
              <a:blip r:embed="rId1">
                <a:alphaModFix amt="62000"/>
                <a:extLst>
                  <a:ext uri="{96DAC541-7B7A-43D3-8B79-37D633B846F1}">
                    <asvg:svgBlip xmlns:asvg="http://schemas.microsoft.com/office/drawing/2016/SVG/main" r:embed="rId2"/>
                  </a:ext>
                </a:extLst>
              </a:blip>
              <a:stretch>
                <a:fillRect/>
              </a:stretch>
            </a:blipFill>
          </p:spPr>
        </p:sp>
        <p:sp>
          <p:nvSpPr>
            <p:cNvPr id="4" name="Freeform 4"/>
            <p:cNvSpPr/>
            <p:nvPr/>
          </p:nvSpPr>
          <p:spPr>
            <a:xfrm>
              <a:off x="4213714" y="881997"/>
              <a:ext cx="13048926" cy="13048926"/>
            </a:xfrm>
            <a:custGeom>
              <a:avLst/>
              <a:gdLst/>
              <a:ahLst/>
              <a:cxnLst/>
              <a:rect l="l" t="t" r="r" b="b"/>
              <a:pathLst>
                <a:path w="13048926" h="13048926">
                  <a:moveTo>
                    <a:pt x="0" y="0"/>
                  </a:moveTo>
                  <a:lnTo>
                    <a:pt x="13048926" y="0"/>
                  </a:lnTo>
                  <a:lnTo>
                    <a:pt x="13048926" y="13048926"/>
                  </a:lnTo>
                  <a:lnTo>
                    <a:pt x="0" y="13048926"/>
                  </a:lnTo>
                  <a:lnTo>
                    <a:pt x="0" y="0"/>
                  </a:lnTo>
                  <a:close/>
                </a:path>
              </a:pathLst>
            </a:custGeom>
            <a:blipFill>
              <a:blip r:embed="rId3">
                <a:alphaModFix amt="62000"/>
                <a:extLst>
                  <a:ext uri="{96DAC541-7B7A-43D3-8B79-37D633B846F1}">
                    <asvg:svgBlip xmlns:asvg="http://schemas.microsoft.com/office/drawing/2016/SVG/main" r:embed="rId4"/>
                  </a:ext>
                </a:extLst>
              </a:blip>
              <a:stretch>
                <a:fillRect/>
              </a:stretch>
            </a:blipFill>
          </p:spPr>
        </p:sp>
        <p:sp>
          <p:nvSpPr>
            <p:cNvPr id="5" name="Freeform 5"/>
            <p:cNvSpPr/>
            <p:nvPr/>
          </p:nvSpPr>
          <p:spPr>
            <a:xfrm>
              <a:off x="1002583" y="3295977"/>
              <a:ext cx="13048926" cy="13048926"/>
            </a:xfrm>
            <a:custGeom>
              <a:avLst/>
              <a:gdLst/>
              <a:ahLst/>
              <a:cxnLst/>
              <a:rect l="l" t="t" r="r" b="b"/>
              <a:pathLst>
                <a:path w="13048926" h="13048926">
                  <a:moveTo>
                    <a:pt x="0" y="0"/>
                  </a:moveTo>
                  <a:lnTo>
                    <a:pt x="13048927" y="0"/>
                  </a:lnTo>
                  <a:lnTo>
                    <a:pt x="13048927" y="13048927"/>
                  </a:lnTo>
                  <a:lnTo>
                    <a:pt x="0" y="13048927"/>
                  </a:lnTo>
                  <a:lnTo>
                    <a:pt x="0" y="0"/>
                  </a:lnTo>
                  <a:close/>
                </a:path>
              </a:pathLst>
            </a:custGeom>
            <a:blipFill>
              <a:blip r:embed="rId5">
                <a:alphaModFix amt="62000"/>
                <a:extLst>
                  <a:ext uri="{96DAC541-7B7A-43D3-8B79-37D633B846F1}">
                    <asvg:svgBlip xmlns:asvg="http://schemas.microsoft.com/office/drawing/2016/SVG/main" r:embed="rId6"/>
                  </a:ext>
                </a:extLst>
              </a:blip>
              <a:stretch>
                <a:fillRect/>
              </a:stretch>
            </a:blipFill>
          </p:spPr>
        </p:sp>
      </p:grpSp>
      <p:grpSp>
        <p:nvGrpSpPr>
          <p:cNvPr id="6" name="Group 6"/>
          <p:cNvGrpSpPr/>
          <p:nvPr/>
        </p:nvGrpSpPr>
        <p:grpSpPr>
          <a:xfrm rot="5200089">
            <a:off x="-3824700" y="-4007710"/>
            <a:ext cx="12946980" cy="12258678"/>
            <a:chOff x="0" y="0"/>
            <a:chExt cx="17262640" cy="16344904"/>
          </a:xfrm>
        </p:grpSpPr>
        <p:sp>
          <p:nvSpPr>
            <p:cNvPr id="7" name="Freeform 7"/>
            <p:cNvSpPr/>
            <p:nvPr/>
          </p:nvSpPr>
          <p:spPr>
            <a:xfrm>
              <a:off x="0" y="0"/>
              <a:ext cx="13048926" cy="13048926"/>
            </a:xfrm>
            <a:custGeom>
              <a:avLst/>
              <a:gdLst/>
              <a:ahLst/>
              <a:cxnLst/>
              <a:rect l="l" t="t" r="r" b="b"/>
              <a:pathLst>
                <a:path w="13048926" h="13048926">
                  <a:moveTo>
                    <a:pt x="0" y="0"/>
                  </a:moveTo>
                  <a:lnTo>
                    <a:pt x="13048926" y="0"/>
                  </a:lnTo>
                  <a:lnTo>
                    <a:pt x="13048926" y="13048926"/>
                  </a:lnTo>
                  <a:lnTo>
                    <a:pt x="0" y="13048926"/>
                  </a:lnTo>
                  <a:lnTo>
                    <a:pt x="0" y="0"/>
                  </a:lnTo>
                  <a:close/>
                </a:path>
              </a:pathLst>
            </a:custGeom>
            <a:blipFill>
              <a:blip r:embed="rId1">
                <a:alphaModFix amt="62000"/>
                <a:extLst>
                  <a:ext uri="{96DAC541-7B7A-43D3-8B79-37D633B846F1}">
                    <asvg:svgBlip xmlns:asvg="http://schemas.microsoft.com/office/drawing/2016/SVG/main" r:embed="rId2"/>
                  </a:ext>
                </a:extLst>
              </a:blip>
              <a:stretch>
                <a:fillRect/>
              </a:stretch>
            </a:blipFill>
          </p:spPr>
        </p:sp>
        <p:sp>
          <p:nvSpPr>
            <p:cNvPr id="8" name="Freeform 8"/>
            <p:cNvSpPr/>
            <p:nvPr/>
          </p:nvSpPr>
          <p:spPr>
            <a:xfrm>
              <a:off x="4213714" y="881997"/>
              <a:ext cx="13048926" cy="13048926"/>
            </a:xfrm>
            <a:custGeom>
              <a:avLst/>
              <a:gdLst/>
              <a:ahLst/>
              <a:cxnLst/>
              <a:rect l="l" t="t" r="r" b="b"/>
              <a:pathLst>
                <a:path w="13048926" h="13048926">
                  <a:moveTo>
                    <a:pt x="0" y="0"/>
                  </a:moveTo>
                  <a:lnTo>
                    <a:pt x="13048926" y="0"/>
                  </a:lnTo>
                  <a:lnTo>
                    <a:pt x="13048926" y="13048926"/>
                  </a:lnTo>
                  <a:lnTo>
                    <a:pt x="0" y="13048926"/>
                  </a:lnTo>
                  <a:lnTo>
                    <a:pt x="0" y="0"/>
                  </a:lnTo>
                  <a:close/>
                </a:path>
              </a:pathLst>
            </a:custGeom>
            <a:blipFill>
              <a:blip r:embed="rId3">
                <a:alphaModFix amt="62000"/>
                <a:extLst>
                  <a:ext uri="{96DAC541-7B7A-43D3-8B79-37D633B846F1}">
                    <asvg:svgBlip xmlns:asvg="http://schemas.microsoft.com/office/drawing/2016/SVG/main" r:embed="rId4"/>
                  </a:ext>
                </a:extLst>
              </a:blip>
              <a:stretch>
                <a:fillRect/>
              </a:stretch>
            </a:blipFill>
          </p:spPr>
        </p:sp>
        <p:sp>
          <p:nvSpPr>
            <p:cNvPr id="9" name="Freeform 9"/>
            <p:cNvSpPr/>
            <p:nvPr/>
          </p:nvSpPr>
          <p:spPr>
            <a:xfrm>
              <a:off x="1002583" y="3295977"/>
              <a:ext cx="13048926" cy="13048926"/>
            </a:xfrm>
            <a:custGeom>
              <a:avLst/>
              <a:gdLst/>
              <a:ahLst/>
              <a:cxnLst/>
              <a:rect l="l" t="t" r="r" b="b"/>
              <a:pathLst>
                <a:path w="13048926" h="13048926">
                  <a:moveTo>
                    <a:pt x="0" y="0"/>
                  </a:moveTo>
                  <a:lnTo>
                    <a:pt x="13048927" y="0"/>
                  </a:lnTo>
                  <a:lnTo>
                    <a:pt x="13048927" y="13048927"/>
                  </a:lnTo>
                  <a:lnTo>
                    <a:pt x="0" y="13048927"/>
                  </a:lnTo>
                  <a:lnTo>
                    <a:pt x="0" y="0"/>
                  </a:lnTo>
                  <a:close/>
                </a:path>
              </a:pathLst>
            </a:custGeom>
            <a:blipFill>
              <a:blip r:embed="rId5">
                <a:alphaModFix amt="62000"/>
                <a:extLst>
                  <a:ext uri="{96DAC541-7B7A-43D3-8B79-37D633B846F1}">
                    <asvg:svgBlip xmlns:asvg="http://schemas.microsoft.com/office/drawing/2016/SVG/main" r:embed="rId6"/>
                  </a:ext>
                </a:extLst>
              </a:blip>
              <a:stretch>
                <a:fillRect/>
              </a:stretch>
            </a:blipFill>
          </p:spPr>
        </p:sp>
      </p:grpSp>
      <p:sp>
        <p:nvSpPr>
          <p:cNvPr id="10" name="Freeform 10"/>
          <p:cNvSpPr/>
          <p:nvPr/>
        </p:nvSpPr>
        <p:spPr>
          <a:xfrm>
            <a:off x="8492192" y="2779809"/>
            <a:ext cx="9489450" cy="6160597"/>
          </a:xfrm>
          <a:custGeom>
            <a:avLst/>
            <a:gdLst/>
            <a:ahLst/>
            <a:cxnLst/>
            <a:rect l="l" t="t" r="r" b="b"/>
            <a:pathLst>
              <a:path w="9489450" h="6160597">
                <a:moveTo>
                  <a:pt x="0" y="0"/>
                </a:moveTo>
                <a:lnTo>
                  <a:pt x="9489450" y="0"/>
                </a:lnTo>
                <a:lnTo>
                  <a:pt x="9489450" y="6160597"/>
                </a:lnTo>
                <a:lnTo>
                  <a:pt x="0" y="6160597"/>
                </a:lnTo>
                <a:lnTo>
                  <a:pt x="0" y="0"/>
                </a:lnTo>
                <a:close/>
              </a:path>
            </a:pathLst>
          </a:custGeom>
          <a:blipFill>
            <a:blip r:embed="rId7"/>
            <a:stretch>
              <a:fillRect/>
            </a:stretch>
          </a:blipFill>
        </p:spPr>
      </p:sp>
      <p:sp>
        <p:nvSpPr>
          <p:cNvPr id="11" name="Freeform 11"/>
          <p:cNvSpPr/>
          <p:nvPr/>
        </p:nvSpPr>
        <p:spPr>
          <a:xfrm>
            <a:off x="15036909" y="617558"/>
            <a:ext cx="2222391" cy="411142"/>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8"/>
            <a:stretch>
              <a:fillRect/>
            </a:stretch>
          </a:blipFill>
        </p:spPr>
      </p:sp>
      <p:sp>
        <p:nvSpPr>
          <p:cNvPr id="12" name="TextBox 12"/>
          <p:cNvSpPr txBox="1"/>
          <p:nvPr/>
        </p:nvSpPr>
        <p:spPr>
          <a:xfrm>
            <a:off x="352479" y="3423351"/>
            <a:ext cx="8266956" cy="2618490"/>
          </a:xfrm>
          <a:prstGeom prst="rect">
            <a:avLst/>
          </a:prstGeom>
        </p:spPr>
        <p:txBody>
          <a:bodyPr lIns="0" tIns="0" rIns="0" bIns="0" rtlCol="0" anchor="t">
            <a:spAutoFit/>
          </a:bodyPr>
          <a:lstStyle/>
          <a:p>
            <a:pPr algn="ctr">
              <a:lnSpc>
                <a:spcPts val="10190"/>
              </a:lnSpc>
            </a:pPr>
            <a:r>
              <a:rPr lang="en-US" sz="9800" spc="-176" dirty="0">
                <a:solidFill>
                  <a:srgbClr val="1A1B1E"/>
                </a:solidFill>
                <a:latin typeface="Poppins Bold" panose="00000800000000000000"/>
                <a:ea typeface="Poppins Bold" panose="00000800000000000000"/>
                <a:cs typeface="Poppins Bold" panose="00000800000000000000"/>
                <a:sym typeface="Poppins Bold" panose="00000800000000000000"/>
              </a:rPr>
              <a:t>New Gen of</a:t>
            </a:r>
            <a:endParaRPr lang="en-US" sz="9800" spc="-176" dirty="0">
              <a:solidFill>
                <a:srgbClr val="1A1B1E"/>
              </a:solidFill>
              <a:latin typeface="Poppins Bold" panose="00000800000000000000"/>
              <a:ea typeface="Poppins Bold" panose="00000800000000000000"/>
              <a:cs typeface="Poppins Bold" panose="00000800000000000000"/>
              <a:sym typeface="Poppins Bold" panose="00000800000000000000"/>
            </a:endParaRPr>
          </a:p>
          <a:p>
            <a:pPr algn="ctr">
              <a:lnSpc>
                <a:spcPts val="10190"/>
              </a:lnSpc>
            </a:pPr>
            <a:r>
              <a:rPr lang="en-US" sz="9800" spc="-176" dirty="0">
                <a:solidFill>
                  <a:srgbClr val="1A1B1E"/>
                </a:solidFill>
                <a:latin typeface="Poppins Bold" panose="00000800000000000000"/>
                <a:ea typeface="Poppins Bold" panose="00000800000000000000"/>
                <a:cs typeface="Poppins Bold" panose="00000800000000000000"/>
                <a:sym typeface="Poppins Bold" panose="00000800000000000000"/>
              </a:rPr>
              <a:t>WECON PLC</a:t>
            </a:r>
            <a:endParaRPr lang="en-US" sz="9800" spc="-176" dirty="0">
              <a:solidFill>
                <a:srgbClr val="1A1B1E"/>
              </a:solidFill>
              <a:latin typeface="Poppins Bold" panose="00000800000000000000"/>
              <a:ea typeface="Poppins Bold" panose="00000800000000000000"/>
              <a:cs typeface="Poppins Bold" panose="00000800000000000000"/>
              <a:sym typeface="Poppins Bold" panose="00000800000000000000"/>
            </a:endParaRPr>
          </a:p>
        </p:txBody>
      </p:sp>
      <p:sp>
        <p:nvSpPr>
          <p:cNvPr id="13" name="TextBox 13"/>
          <p:cNvSpPr txBox="1"/>
          <p:nvPr/>
        </p:nvSpPr>
        <p:spPr>
          <a:xfrm>
            <a:off x="1028700" y="6966988"/>
            <a:ext cx="7270419" cy="441960"/>
          </a:xfrm>
          <a:prstGeom prst="rect">
            <a:avLst/>
          </a:prstGeom>
        </p:spPr>
        <p:txBody>
          <a:bodyPr lIns="0" tIns="0" rIns="0" bIns="0" rtlCol="0" anchor="t">
            <a:spAutoFit/>
          </a:bodyPr>
          <a:lstStyle/>
          <a:p>
            <a:pPr algn="ctr">
              <a:lnSpc>
                <a:spcPts val="3600"/>
              </a:lnSpc>
            </a:pPr>
            <a:r>
              <a:rPr lang="en-US" sz="2400">
                <a:solidFill>
                  <a:srgbClr val="66666E"/>
                </a:solidFill>
                <a:latin typeface="Poppins Bold" panose="00000800000000000000"/>
                <a:ea typeface="Poppins Bold" panose="00000800000000000000"/>
                <a:cs typeface="Poppins Bold" panose="00000800000000000000"/>
                <a:sym typeface="Poppins Bold" panose="00000800000000000000"/>
              </a:rPr>
              <a:t>High-performance Medium-size Controller</a:t>
            </a:r>
            <a:endParaRPr lang="en-US" sz="2400">
              <a:solidFill>
                <a:srgbClr val="66666E"/>
              </a:solidFill>
              <a:latin typeface="Poppins Bold" panose="00000800000000000000"/>
              <a:ea typeface="Poppins Bold" panose="00000800000000000000"/>
              <a:cs typeface="Poppins Bold" panose="00000800000000000000"/>
              <a:sym typeface="Poppins Bold" panose="00000800000000000000"/>
            </a:endParaRPr>
          </a:p>
        </p:txBody>
      </p:sp>
      <p:grpSp>
        <p:nvGrpSpPr>
          <p:cNvPr id="14" name="Group 14"/>
          <p:cNvGrpSpPr/>
          <p:nvPr/>
        </p:nvGrpSpPr>
        <p:grpSpPr>
          <a:xfrm>
            <a:off x="2871482" y="2439523"/>
            <a:ext cx="3584855" cy="844413"/>
            <a:chOff x="0" y="0"/>
            <a:chExt cx="944159" cy="222397"/>
          </a:xfrm>
        </p:grpSpPr>
        <p:sp>
          <p:nvSpPr>
            <p:cNvPr id="15" name="Freeform 15"/>
            <p:cNvSpPr/>
            <p:nvPr/>
          </p:nvSpPr>
          <p:spPr>
            <a:xfrm>
              <a:off x="0" y="0"/>
              <a:ext cx="944159" cy="222397"/>
            </a:xfrm>
            <a:custGeom>
              <a:avLst/>
              <a:gdLst/>
              <a:ahLst/>
              <a:cxnLst/>
              <a:rect l="l" t="t" r="r" b="b"/>
              <a:pathLst>
                <a:path w="944159" h="222397">
                  <a:moveTo>
                    <a:pt x="34554" y="0"/>
                  </a:moveTo>
                  <a:lnTo>
                    <a:pt x="909606" y="0"/>
                  </a:lnTo>
                  <a:cubicBezTo>
                    <a:pt x="918770" y="0"/>
                    <a:pt x="927559" y="3640"/>
                    <a:pt x="934039" y="10121"/>
                  </a:cubicBezTo>
                  <a:cubicBezTo>
                    <a:pt x="940519" y="16601"/>
                    <a:pt x="944159" y="25390"/>
                    <a:pt x="944159" y="34554"/>
                  </a:cubicBezTo>
                  <a:lnTo>
                    <a:pt x="944159" y="187843"/>
                  </a:lnTo>
                  <a:cubicBezTo>
                    <a:pt x="944159" y="206926"/>
                    <a:pt x="928689" y="222397"/>
                    <a:pt x="909606" y="222397"/>
                  </a:cubicBezTo>
                  <a:lnTo>
                    <a:pt x="34554" y="222397"/>
                  </a:lnTo>
                  <a:cubicBezTo>
                    <a:pt x="15470" y="222397"/>
                    <a:pt x="0" y="206926"/>
                    <a:pt x="0" y="187843"/>
                  </a:cubicBezTo>
                  <a:lnTo>
                    <a:pt x="0" y="34554"/>
                  </a:lnTo>
                  <a:cubicBezTo>
                    <a:pt x="0" y="15470"/>
                    <a:pt x="15470" y="0"/>
                    <a:pt x="34554" y="0"/>
                  </a:cubicBezTo>
                  <a:close/>
                </a:path>
              </a:pathLst>
            </a:custGeom>
            <a:solidFill>
              <a:srgbClr val="1A1B1E"/>
            </a:solidFill>
            <a:ln cap="sq">
              <a:noFill/>
              <a:prstDash val="solid"/>
              <a:miter/>
            </a:ln>
          </p:spPr>
        </p:sp>
        <p:sp>
          <p:nvSpPr>
            <p:cNvPr id="16" name="TextBox 16"/>
            <p:cNvSpPr txBox="1"/>
            <p:nvPr/>
          </p:nvSpPr>
          <p:spPr>
            <a:xfrm>
              <a:off x="0" y="-57150"/>
              <a:ext cx="944159" cy="279547"/>
            </a:xfrm>
            <a:prstGeom prst="rect">
              <a:avLst/>
            </a:prstGeom>
          </p:spPr>
          <p:txBody>
            <a:bodyPr lIns="50800" tIns="50800" rIns="50800" bIns="50800" rtlCol="0" anchor="ctr"/>
            <a:lstStyle/>
            <a:p>
              <a:pPr algn="ctr">
                <a:lnSpc>
                  <a:spcPts val="3920"/>
                </a:lnSpc>
              </a:pPr>
              <a:r>
                <a:rPr lang="en-US" sz="2800">
                  <a:solidFill>
                    <a:srgbClr val="FFFFFF"/>
                  </a:solidFill>
                  <a:latin typeface="Poppins Bold" panose="00000800000000000000"/>
                  <a:ea typeface="Poppins Bold" panose="00000800000000000000"/>
                  <a:cs typeface="Poppins Bold" panose="00000800000000000000"/>
                  <a:sym typeface="Poppins Bold" panose="00000800000000000000"/>
                </a:rPr>
                <a:t>LX6 SERIES</a:t>
              </a:r>
              <a:endParaRPr lang="en-US" sz="2800">
                <a:solidFill>
                  <a:srgbClr val="FFFFFF"/>
                </a:solidFill>
                <a:latin typeface="Poppins Bold" panose="00000800000000000000"/>
                <a:ea typeface="Poppins Bold" panose="00000800000000000000"/>
                <a:cs typeface="Poppins Bold" panose="00000800000000000000"/>
                <a:sym typeface="Poppins Bold" panose="00000800000000000000"/>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77242" y="-49885"/>
            <a:ext cx="885763" cy="1078585"/>
            <a:chOff x="0" y="0"/>
            <a:chExt cx="2771140" cy="3374390"/>
          </a:xfrm>
        </p:grpSpPr>
        <p:sp>
          <p:nvSpPr>
            <p:cNvPr id="3" name="Freeform 3"/>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0C9898"/>
            </a:solidFill>
          </p:spPr>
        </p:sp>
      </p:grpSp>
      <p:sp>
        <p:nvSpPr>
          <p:cNvPr id="4" name="Freeform 4"/>
          <p:cNvSpPr/>
          <p:nvPr/>
        </p:nvSpPr>
        <p:spPr>
          <a:xfrm>
            <a:off x="15036909" y="617558"/>
            <a:ext cx="2222391" cy="411142"/>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1"/>
            <a:stretch>
              <a:fillRect/>
            </a:stretch>
          </a:blipFill>
        </p:spPr>
      </p:sp>
      <p:sp>
        <p:nvSpPr>
          <p:cNvPr id="5" name="Freeform 5"/>
          <p:cNvSpPr/>
          <p:nvPr/>
        </p:nvSpPr>
        <p:spPr>
          <a:xfrm>
            <a:off x="2120124" y="3960419"/>
            <a:ext cx="8358805" cy="5338128"/>
          </a:xfrm>
          <a:custGeom>
            <a:avLst/>
            <a:gdLst/>
            <a:ahLst/>
            <a:cxnLst/>
            <a:rect l="l" t="t" r="r" b="b"/>
            <a:pathLst>
              <a:path w="8358805" h="5338128">
                <a:moveTo>
                  <a:pt x="0" y="0"/>
                </a:moveTo>
                <a:lnTo>
                  <a:pt x="8358805" y="0"/>
                </a:lnTo>
                <a:lnTo>
                  <a:pt x="8358805" y="5338128"/>
                </a:lnTo>
                <a:lnTo>
                  <a:pt x="0" y="5338128"/>
                </a:lnTo>
                <a:lnTo>
                  <a:pt x="0" y="0"/>
                </a:lnTo>
                <a:close/>
              </a:path>
            </a:pathLst>
          </a:custGeom>
          <a:blipFill>
            <a:blip r:embed="rId2"/>
            <a:stretch>
              <a:fillRect/>
            </a:stretch>
          </a:blipFill>
        </p:spPr>
      </p:sp>
      <p:sp>
        <p:nvSpPr>
          <p:cNvPr id="6" name="Freeform 6"/>
          <p:cNvSpPr/>
          <p:nvPr/>
        </p:nvSpPr>
        <p:spPr>
          <a:xfrm>
            <a:off x="11256563" y="4605336"/>
            <a:ext cx="482710" cy="463401"/>
          </a:xfrm>
          <a:custGeom>
            <a:avLst/>
            <a:gdLst/>
            <a:ahLst/>
            <a:cxnLst/>
            <a:rect l="l" t="t" r="r" b="b"/>
            <a:pathLst>
              <a:path w="482710" h="463401">
                <a:moveTo>
                  <a:pt x="0" y="0"/>
                </a:moveTo>
                <a:lnTo>
                  <a:pt x="482710" y="0"/>
                </a:lnTo>
                <a:lnTo>
                  <a:pt x="482710" y="463401"/>
                </a:lnTo>
                <a:lnTo>
                  <a:pt x="0" y="4634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7"/>
          <p:cNvSpPr txBox="1"/>
          <p:nvPr/>
        </p:nvSpPr>
        <p:spPr>
          <a:xfrm>
            <a:off x="1677242" y="2611485"/>
            <a:ext cx="5093651" cy="1111136"/>
          </a:xfrm>
          <a:prstGeom prst="rect">
            <a:avLst/>
          </a:prstGeom>
        </p:spPr>
        <p:txBody>
          <a:bodyPr lIns="0" tIns="0" rIns="0" bIns="0" rtlCol="0" anchor="t">
            <a:spAutoFit/>
          </a:bodyPr>
          <a:lstStyle/>
          <a:p>
            <a:pPr algn="l">
              <a:lnSpc>
                <a:spcPts val="9105"/>
              </a:lnSpc>
            </a:pPr>
            <a:r>
              <a:rPr lang="en-US" sz="6505">
                <a:solidFill>
                  <a:srgbClr val="000000"/>
                </a:solidFill>
                <a:latin typeface="Poppins Bold" panose="00000800000000000000"/>
                <a:ea typeface="Poppins Bold" panose="00000800000000000000"/>
                <a:cs typeface="Poppins Bold" panose="00000800000000000000"/>
                <a:sym typeface="Poppins Bold" panose="00000800000000000000"/>
              </a:rPr>
              <a:t>LX6 Series</a:t>
            </a:r>
            <a:endParaRPr lang="en-US" sz="6505">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8" name="TextBox 8"/>
          <p:cNvSpPr txBox="1"/>
          <p:nvPr/>
        </p:nvSpPr>
        <p:spPr>
          <a:xfrm>
            <a:off x="1677242" y="2134742"/>
            <a:ext cx="4379669" cy="445770"/>
          </a:xfrm>
          <a:prstGeom prst="rect">
            <a:avLst/>
          </a:prstGeom>
        </p:spPr>
        <p:txBody>
          <a:bodyPr lIns="0" tIns="0" rIns="0" bIns="0" rtlCol="0" anchor="t">
            <a:spAutoFit/>
          </a:bodyPr>
          <a:lstStyle/>
          <a:p>
            <a:pPr algn="l">
              <a:lnSpc>
                <a:spcPts val="3780"/>
              </a:lnSpc>
            </a:pPr>
            <a:r>
              <a:rPr lang="en-US" sz="2700">
                <a:solidFill>
                  <a:srgbClr val="726F6F"/>
                </a:solidFill>
                <a:latin typeface="Poppins Medium" panose="00000600000000000000"/>
                <a:ea typeface="Poppins Medium" panose="00000600000000000000"/>
                <a:cs typeface="Poppins Medium" panose="00000600000000000000"/>
                <a:sym typeface="Poppins Medium" panose="00000600000000000000"/>
              </a:rPr>
              <a:t>Product Line</a:t>
            </a:r>
            <a:endParaRPr lang="en-US" sz="2700">
              <a:solidFill>
                <a:srgbClr val="726F6F"/>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9" name="TextBox 9"/>
          <p:cNvSpPr txBox="1"/>
          <p:nvPr/>
        </p:nvSpPr>
        <p:spPr>
          <a:xfrm>
            <a:off x="11932790" y="1628775"/>
            <a:ext cx="3584117" cy="523875"/>
          </a:xfrm>
          <a:prstGeom prst="rect">
            <a:avLst/>
          </a:prstGeom>
        </p:spPr>
        <p:txBody>
          <a:bodyPr lIns="0" tIns="0" rIns="0" bIns="0" rtlCol="0" anchor="t">
            <a:spAutoFit/>
          </a:bodyPr>
          <a:lstStyle/>
          <a:p>
            <a:pPr algn="l">
              <a:lnSpc>
                <a:spcPts val="4200"/>
              </a:lnSpc>
            </a:pPr>
            <a:r>
              <a:rPr lang="en-US" sz="3000">
                <a:solidFill>
                  <a:srgbClr val="0C9898"/>
                </a:solidFill>
                <a:latin typeface="Poppins Medium Bold" panose="02000000000000000000"/>
                <a:ea typeface="Poppins Medium Bold" panose="02000000000000000000"/>
                <a:cs typeface="Poppins Medium Bold" panose="02000000000000000000"/>
                <a:sym typeface="Poppins Medium Bold" panose="02000000000000000000"/>
              </a:rPr>
              <a:t>LX6V</a:t>
            </a:r>
            <a:endParaRPr lang="en-US" sz="3000">
              <a:solidFill>
                <a:srgbClr val="0C9898"/>
              </a:solidFill>
              <a:latin typeface="Poppins Medium Bold" panose="02000000000000000000"/>
              <a:ea typeface="Poppins Medium Bold" panose="02000000000000000000"/>
              <a:cs typeface="Poppins Medium Bold" panose="02000000000000000000"/>
              <a:sym typeface="Poppins Medium Bold" panose="02000000000000000000"/>
            </a:endParaRPr>
          </a:p>
        </p:txBody>
      </p:sp>
      <p:sp>
        <p:nvSpPr>
          <p:cNvPr id="10" name="TextBox 10"/>
          <p:cNvSpPr txBox="1"/>
          <p:nvPr/>
        </p:nvSpPr>
        <p:spPr>
          <a:xfrm>
            <a:off x="11932790" y="4544862"/>
            <a:ext cx="3417429" cy="523875"/>
          </a:xfrm>
          <a:prstGeom prst="rect">
            <a:avLst/>
          </a:prstGeom>
        </p:spPr>
        <p:txBody>
          <a:bodyPr lIns="0" tIns="0" rIns="0" bIns="0" rtlCol="0" anchor="t">
            <a:spAutoFit/>
          </a:bodyPr>
          <a:lstStyle/>
          <a:p>
            <a:pPr algn="l">
              <a:lnSpc>
                <a:spcPts val="4200"/>
              </a:lnSpc>
            </a:pPr>
            <a:r>
              <a:rPr lang="en-US" sz="3000">
                <a:solidFill>
                  <a:srgbClr val="0C9898"/>
                </a:solidFill>
                <a:latin typeface="Poppins Medium Bold" panose="02000000000000000000"/>
                <a:ea typeface="Poppins Medium Bold" panose="02000000000000000000"/>
                <a:cs typeface="Poppins Medium Bold" panose="02000000000000000000"/>
                <a:sym typeface="Poppins Medium Bold" panose="02000000000000000000"/>
              </a:rPr>
              <a:t>LX6C</a:t>
            </a:r>
            <a:endParaRPr lang="en-US" sz="3000">
              <a:solidFill>
                <a:srgbClr val="0C9898"/>
              </a:solidFill>
              <a:latin typeface="Poppins Medium Bold" panose="02000000000000000000"/>
              <a:ea typeface="Poppins Medium Bold" panose="02000000000000000000"/>
              <a:cs typeface="Poppins Medium Bold" panose="02000000000000000000"/>
              <a:sym typeface="Poppins Medium Bold" panose="02000000000000000000"/>
            </a:endParaRPr>
          </a:p>
        </p:txBody>
      </p:sp>
      <p:sp>
        <p:nvSpPr>
          <p:cNvPr id="11" name="TextBox 11"/>
          <p:cNvSpPr txBox="1"/>
          <p:nvPr/>
        </p:nvSpPr>
        <p:spPr>
          <a:xfrm>
            <a:off x="11932790" y="7056659"/>
            <a:ext cx="3584117" cy="523875"/>
          </a:xfrm>
          <a:prstGeom prst="rect">
            <a:avLst/>
          </a:prstGeom>
        </p:spPr>
        <p:txBody>
          <a:bodyPr lIns="0" tIns="0" rIns="0" bIns="0" rtlCol="0" anchor="t">
            <a:spAutoFit/>
          </a:bodyPr>
          <a:lstStyle/>
          <a:p>
            <a:pPr algn="l">
              <a:lnSpc>
                <a:spcPts val="4200"/>
              </a:lnSpc>
            </a:pPr>
            <a:r>
              <a:rPr lang="en-US" sz="3000">
                <a:solidFill>
                  <a:srgbClr val="0C9898"/>
                </a:solidFill>
                <a:latin typeface="Poppins Medium Bold" panose="02000000000000000000"/>
                <a:ea typeface="Poppins Medium Bold" panose="02000000000000000000"/>
                <a:cs typeface="Poppins Medium Bold" panose="02000000000000000000"/>
                <a:sym typeface="Poppins Medium Bold" panose="02000000000000000000"/>
              </a:rPr>
              <a:t>LX6S</a:t>
            </a:r>
            <a:endParaRPr lang="en-US" sz="3000">
              <a:solidFill>
                <a:srgbClr val="0C9898"/>
              </a:solidFill>
              <a:latin typeface="Poppins Medium Bold" panose="02000000000000000000"/>
              <a:ea typeface="Poppins Medium Bold" panose="02000000000000000000"/>
              <a:cs typeface="Poppins Medium Bold" panose="02000000000000000000"/>
              <a:sym typeface="Poppins Medium Bold" panose="02000000000000000000"/>
            </a:endParaRPr>
          </a:p>
        </p:txBody>
      </p:sp>
      <p:sp>
        <p:nvSpPr>
          <p:cNvPr id="12" name="TextBox 12"/>
          <p:cNvSpPr txBox="1"/>
          <p:nvPr/>
        </p:nvSpPr>
        <p:spPr>
          <a:xfrm>
            <a:off x="11932790" y="2291451"/>
            <a:ext cx="5326510" cy="1826235"/>
          </a:xfrm>
          <a:prstGeom prst="rect">
            <a:avLst/>
          </a:prstGeom>
        </p:spPr>
        <p:txBody>
          <a:bodyPr lIns="0" tIns="0" rIns="0" bIns="0" rtlCol="0" anchor="t">
            <a:spAutoFit/>
          </a:bodyPr>
          <a:lstStyle/>
          <a:p>
            <a:pPr algn="l">
              <a:lnSpc>
                <a:spcPts val="2920"/>
              </a:lnSpc>
            </a:pPr>
            <a:r>
              <a:rPr lang="en-US" sz="2085">
                <a:solidFill>
                  <a:srgbClr val="000000"/>
                </a:solidFill>
                <a:latin typeface="Poppins Medium" panose="00000600000000000000"/>
                <a:ea typeface="Poppins Medium" panose="00000600000000000000"/>
                <a:cs typeface="Poppins Medium" panose="00000600000000000000"/>
                <a:sym typeface="Poppins Medium" panose="00000600000000000000"/>
              </a:rPr>
              <a:t>High performance bus type PLC</a:t>
            </a:r>
            <a:endParaRPr lang="en-US" sz="2085">
              <a:solidFill>
                <a:srgbClr val="000000"/>
              </a:solidFill>
              <a:latin typeface="Poppins Medium" panose="00000600000000000000"/>
              <a:ea typeface="Poppins Medium" panose="00000600000000000000"/>
              <a:cs typeface="Poppins Medium" panose="00000600000000000000"/>
              <a:sym typeface="Poppins Medium" panose="00000600000000000000"/>
            </a:endParaRPr>
          </a:p>
          <a:p>
            <a:pPr algn="l">
              <a:lnSpc>
                <a:spcPts val="2920"/>
              </a:lnSpc>
            </a:pPr>
            <a:r>
              <a:rPr lang="en-US" sz="2085">
                <a:solidFill>
                  <a:srgbClr val="000000"/>
                </a:solidFill>
                <a:latin typeface="Poppins Medium" panose="00000600000000000000"/>
                <a:ea typeface="Poppins Medium" panose="00000600000000000000"/>
                <a:cs typeface="Poppins Medium" panose="00000600000000000000"/>
                <a:sym typeface="Poppins Medium" panose="00000600000000000000"/>
              </a:rPr>
              <a:t>Self-developed system.</a:t>
            </a:r>
            <a:endParaRPr lang="en-US" sz="2085">
              <a:solidFill>
                <a:srgbClr val="000000"/>
              </a:solidFill>
              <a:latin typeface="Poppins Medium" panose="00000600000000000000"/>
              <a:ea typeface="Poppins Medium" panose="00000600000000000000"/>
              <a:cs typeface="Poppins Medium" panose="00000600000000000000"/>
              <a:sym typeface="Poppins Medium" panose="00000600000000000000"/>
            </a:endParaRPr>
          </a:p>
          <a:p>
            <a:pPr algn="l">
              <a:lnSpc>
                <a:spcPts val="2920"/>
              </a:lnSpc>
            </a:pPr>
            <a:r>
              <a:rPr lang="en-US" sz="2085">
                <a:solidFill>
                  <a:srgbClr val="000000"/>
                </a:solidFill>
                <a:latin typeface="Poppins Medium" panose="00000600000000000000"/>
                <a:ea typeface="Poppins Medium" panose="00000600000000000000"/>
                <a:cs typeface="Poppins Medium" panose="00000600000000000000"/>
                <a:sym typeface="Poppins Medium" panose="00000600000000000000"/>
              </a:rPr>
              <a:t>Excellent performance,</a:t>
            </a:r>
            <a:endParaRPr lang="en-US" sz="2085">
              <a:solidFill>
                <a:srgbClr val="000000"/>
              </a:solidFill>
              <a:latin typeface="Poppins Medium" panose="00000600000000000000"/>
              <a:ea typeface="Poppins Medium" panose="00000600000000000000"/>
              <a:cs typeface="Poppins Medium" panose="00000600000000000000"/>
              <a:sym typeface="Poppins Medium" panose="00000600000000000000"/>
            </a:endParaRPr>
          </a:p>
          <a:p>
            <a:pPr algn="l">
              <a:lnSpc>
                <a:spcPts val="2920"/>
              </a:lnSpc>
            </a:pPr>
            <a:r>
              <a:rPr lang="en-US" sz="2085">
                <a:solidFill>
                  <a:srgbClr val="000000"/>
                </a:solidFill>
                <a:latin typeface="Poppins Medium" panose="00000600000000000000"/>
                <a:ea typeface="Poppins Medium" panose="00000600000000000000"/>
                <a:cs typeface="Poppins Medium" panose="00000600000000000000"/>
                <a:sym typeface="Poppins Medium" panose="00000600000000000000"/>
              </a:rPr>
              <a:t>Meet the needs of various industrial buses and customization needs</a:t>
            </a:r>
            <a:endParaRPr lang="en-US" sz="2085">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13" name="TextBox 13"/>
          <p:cNvSpPr txBox="1"/>
          <p:nvPr/>
        </p:nvSpPr>
        <p:spPr>
          <a:xfrm>
            <a:off x="11932790" y="5169560"/>
            <a:ext cx="5326510" cy="1459922"/>
          </a:xfrm>
          <a:prstGeom prst="rect">
            <a:avLst/>
          </a:prstGeom>
        </p:spPr>
        <p:txBody>
          <a:bodyPr lIns="0" tIns="0" rIns="0" bIns="0" rtlCol="0" anchor="t">
            <a:spAutoFit/>
          </a:bodyPr>
          <a:lstStyle/>
          <a:p>
            <a:pPr algn="l">
              <a:lnSpc>
                <a:spcPts val="2920"/>
              </a:lnSpc>
            </a:pPr>
            <a:r>
              <a:rPr lang="en-US" sz="2085">
                <a:solidFill>
                  <a:srgbClr val="000000"/>
                </a:solidFill>
                <a:latin typeface="Poppins Medium" panose="00000600000000000000"/>
                <a:ea typeface="Poppins Medium" panose="00000600000000000000"/>
                <a:cs typeface="Poppins Medium" panose="00000600000000000000"/>
                <a:sym typeface="Poppins Medium" panose="00000600000000000000"/>
              </a:rPr>
              <a:t>PLC based on codesys platform.</a:t>
            </a:r>
            <a:endParaRPr lang="en-US" sz="2085">
              <a:solidFill>
                <a:srgbClr val="000000"/>
              </a:solidFill>
              <a:latin typeface="Poppins Medium" panose="00000600000000000000"/>
              <a:ea typeface="Poppins Medium" panose="00000600000000000000"/>
              <a:cs typeface="Poppins Medium" panose="00000600000000000000"/>
              <a:sym typeface="Poppins Medium" panose="00000600000000000000"/>
            </a:endParaRPr>
          </a:p>
          <a:p>
            <a:pPr algn="l">
              <a:lnSpc>
                <a:spcPts val="2920"/>
              </a:lnSpc>
            </a:pPr>
            <a:r>
              <a:rPr lang="en-US" sz="2085">
                <a:solidFill>
                  <a:srgbClr val="000000"/>
                </a:solidFill>
                <a:latin typeface="Poppins Medium" panose="00000600000000000000"/>
                <a:ea typeface="Poppins Medium" panose="00000600000000000000"/>
                <a:cs typeface="Poppins Medium" panose="00000600000000000000"/>
                <a:sym typeface="Poppins Medium" panose="00000600000000000000"/>
              </a:rPr>
              <a:t>Highly optimized for general use and mature programming methods.</a:t>
            </a:r>
            <a:endParaRPr lang="en-US" sz="2085">
              <a:solidFill>
                <a:srgbClr val="000000"/>
              </a:solidFill>
              <a:latin typeface="Poppins Medium" panose="00000600000000000000"/>
              <a:ea typeface="Poppins Medium" panose="00000600000000000000"/>
              <a:cs typeface="Poppins Medium" panose="00000600000000000000"/>
              <a:sym typeface="Poppins Medium" panose="00000600000000000000"/>
            </a:endParaRPr>
          </a:p>
          <a:p>
            <a:pPr algn="l">
              <a:lnSpc>
                <a:spcPts val="2920"/>
              </a:lnSpc>
            </a:pPr>
            <a:r>
              <a:rPr lang="en-US" sz="2085">
                <a:solidFill>
                  <a:srgbClr val="000000"/>
                </a:solidFill>
                <a:latin typeface="Poppins Medium" panose="00000600000000000000"/>
                <a:ea typeface="Poppins Medium" panose="00000600000000000000"/>
                <a:cs typeface="Poppins Medium" panose="00000600000000000000"/>
                <a:sym typeface="Poppins Medium" panose="00000600000000000000"/>
              </a:rPr>
              <a:t>Easy-use and highly versatile.</a:t>
            </a:r>
            <a:endParaRPr lang="en-US" sz="2085">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14" name="TextBox 14"/>
          <p:cNvSpPr txBox="1"/>
          <p:nvPr/>
        </p:nvSpPr>
        <p:spPr>
          <a:xfrm>
            <a:off x="11932790" y="7637945"/>
            <a:ext cx="6050410" cy="1469505"/>
          </a:xfrm>
          <a:prstGeom prst="rect">
            <a:avLst/>
          </a:prstGeom>
        </p:spPr>
        <p:txBody>
          <a:bodyPr wrap="square" lIns="0" tIns="0" rIns="0" bIns="0" rtlCol="0" anchor="t">
            <a:spAutoFit/>
          </a:bodyPr>
          <a:lstStyle/>
          <a:p>
            <a:pPr algn="l">
              <a:lnSpc>
                <a:spcPts val="2920"/>
              </a:lnSpc>
            </a:pPr>
            <a:r>
              <a:rPr lang="en-US" sz="2085" dirty="0">
                <a:solidFill>
                  <a:srgbClr val="000000"/>
                </a:solidFill>
                <a:latin typeface="Poppins Medium" panose="00000600000000000000"/>
                <a:ea typeface="Poppins Medium" panose="00000600000000000000"/>
                <a:cs typeface="Poppins Medium" panose="00000600000000000000"/>
                <a:sym typeface="Poppins Medium" panose="00000600000000000000"/>
              </a:rPr>
              <a:t>Economical PLC Based on Bus Application.</a:t>
            </a:r>
            <a:endParaRPr lang="en-US" sz="2085" dirty="0">
              <a:solidFill>
                <a:srgbClr val="000000"/>
              </a:solidFill>
              <a:latin typeface="Poppins Medium" panose="00000600000000000000"/>
              <a:ea typeface="Poppins Medium" panose="00000600000000000000"/>
              <a:cs typeface="Poppins Medium" panose="00000600000000000000"/>
              <a:sym typeface="Poppins Medium" panose="00000600000000000000"/>
            </a:endParaRPr>
          </a:p>
          <a:p>
            <a:pPr algn="l">
              <a:lnSpc>
                <a:spcPts val="2920"/>
              </a:lnSpc>
            </a:pPr>
            <a:r>
              <a:rPr lang="en-US" sz="2085" dirty="0">
                <a:solidFill>
                  <a:srgbClr val="000000"/>
                </a:solidFill>
                <a:latin typeface="Poppins Medium" panose="00000600000000000000"/>
                <a:ea typeface="Poppins Medium" panose="00000600000000000000"/>
                <a:cs typeface="Poppins Medium" panose="00000600000000000000"/>
                <a:sym typeface="Poppins Medium" panose="00000600000000000000"/>
              </a:rPr>
              <a:t>Applications below 16 axes have a price advantage.</a:t>
            </a:r>
            <a:endParaRPr lang="en-US" sz="2085" dirty="0">
              <a:solidFill>
                <a:srgbClr val="000000"/>
              </a:solidFill>
              <a:latin typeface="Poppins Medium" panose="00000600000000000000"/>
              <a:ea typeface="Poppins Medium" panose="00000600000000000000"/>
              <a:cs typeface="Poppins Medium" panose="00000600000000000000"/>
              <a:sym typeface="Poppins Medium" panose="00000600000000000000"/>
            </a:endParaRPr>
          </a:p>
          <a:p>
            <a:pPr algn="l">
              <a:lnSpc>
                <a:spcPts val="2920"/>
              </a:lnSpc>
            </a:pPr>
            <a:endParaRPr lang="en-US" sz="2085" dirty="0">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259300" y="-1028700"/>
            <a:ext cx="2611028" cy="4114800"/>
          </a:xfrm>
          <a:custGeom>
            <a:avLst/>
            <a:gdLst/>
            <a:ahLst/>
            <a:cxnLst/>
            <a:rect l="l" t="t" r="r" b="b"/>
            <a:pathLst>
              <a:path w="2611028" h="4114800">
                <a:moveTo>
                  <a:pt x="0" y="0"/>
                </a:moveTo>
                <a:lnTo>
                  <a:pt x="2611028" y="0"/>
                </a:lnTo>
                <a:lnTo>
                  <a:pt x="2611028" y="4114800"/>
                </a:lnTo>
                <a:lnTo>
                  <a:pt x="0" y="4114800"/>
                </a:lnTo>
                <a:lnTo>
                  <a:pt x="0" y="0"/>
                </a:lnTo>
                <a:close/>
              </a:path>
            </a:pathLst>
          </a:custGeom>
          <a:blipFill>
            <a:blip r:embed="rId1"/>
            <a:stretch>
              <a:fillRect/>
            </a:stretch>
          </a:blipFill>
        </p:spPr>
      </p:sp>
      <p:sp>
        <p:nvSpPr>
          <p:cNvPr id="3" name="AutoShape 3"/>
          <p:cNvSpPr/>
          <p:nvPr/>
        </p:nvSpPr>
        <p:spPr>
          <a:xfrm>
            <a:off x="9462853" y="2653264"/>
            <a:ext cx="7601184" cy="0"/>
          </a:xfrm>
          <a:prstGeom prst="line">
            <a:avLst/>
          </a:prstGeom>
          <a:ln w="9525" cap="flat">
            <a:solidFill>
              <a:srgbClr val="90A0B5"/>
            </a:solidFill>
            <a:prstDash val="solid"/>
            <a:headEnd type="none" w="sm" len="sm"/>
            <a:tailEnd type="none" w="sm" len="sm"/>
          </a:ln>
        </p:spPr>
      </p:sp>
      <p:sp>
        <p:nvSpPr>
          <p:cNvPr id="4" name="AutoShape 4"/>
          <p:cNvSpPr/>
          <p:nvPr/>
        </p:nvSpPr>
        <p:spPr>
          <a:xfrm>
            <a:off x="9462853" y="3224795"/>
            <a:ext cx="7601184" cy="0"/>
          </a:xfrm>
          <a:prstGeom prst="line">
            <a:avLst/>
          </a:prstGeom>
          <a:ln w="9525" cap="flat">
            <a:solidFill>
              <a:srgbClr val="90A0B5"/>
            </a:solidFill>
            <a:prstDash val="solid"/>
            <a:headEnd type="none" w="sm" len="sm"/>
            <a:tailEnd type="none" w="sm" len="sm"/>
          </a:ln>
        </p:spPr>
      </p:sp>
      <p:sp>
        <p:nvSpPr>
          <p:cNvPr id="5" name="AutoShape 5"/>
          <p:cNvSpPr/>
          <p:nvPr/>
        </p:nvSpPr>
        <p:spPr>
          <a:xfrm>
            <a:off x="9462853" y="3794081"/>
            <a:ext cx="7601184" cy="0"/>
          </a:xfrm>
          <a:prstGeom prst="line">
            <a:avLst/>
          </a:prstGeom>
          <a:ln w="9525" cap="flat">
            <a:solidFill>
              <a:srgbClr val="90A0B5"/>
            </a:solidFill>
            <a:prstDash val="solid"/>
            <a:headEnd type="none" w="sm" len="sm"/>
            <a:tailEnd type="none" w="sm" len="sm"/>
          </a:ln>
        </p:spPr>
      </p:sp>
      <p:sp>
        <p:nvSpPr>
          <p:cNvPr id="6" name="AutoShape 6"/>
          <p:cNvSpPr/>
          <p:nvPr/>
        </p:nvSpPr>
        <p:spPr>
          <a:xfrm>
            <a:off x="9462853" y="4491956"/>
            <a:ext cx="7590988" cy="0"/>
          </a:xfrm>
          <a:prstGeom prst="line">
            <a:avLst/>
          </a:prstGeom>
          <a:ln w="9525" cap="flat">
            <a:solidFill>
              <a:srgbClr val="90A0B5"/>
            </a:solidFill>
            <a:prstDash val="solid"/>
            <a:headEnd type="none" w="sm" len="sm"/>
            <a:tailEnd type="none" w="sm" len="sm"/>
          </a:ln>
        </p:spPr>
      </p:sp>
      <p:sp>
        <p:nvSpPr>
          <p:cNvPr id="7" name="AutoShape 7"/>
          <p:cNvSpPr/>
          <p:nvPr/>
        </p:nvSpPr>
        <p:spPr>
          <a:xfrm>
            <a:off x="9462853" y="5208880"/>
            <a:ext cx="7590988" cy="0"/>
          </a:xfrm>
          <a:prstGeom prst="line">
            <a:avLst/>
          </a:prstGeom>
          <a:ln w="9525" cap="flat">
            <a:solidFill>
              <a:srgbClr val="90A0B5"/>
            </a:solidFill>
            <a:prstDash val="solid"/>
            <a:headEnd type="none" w="sm" len="sm"/>
            <a:tailEnd type="none" w="sm" len="sm"/>
          </a:ln>
        </p:spPr>
      </p:sp>
      <p:sp>
        <p:nvSpPr>
          <p:cNvPr id="8" name="AutoShape 8"/>
          <p:cNvSpPr/>
          <p:nvPr/>
        </p:nvSpPr>
        <p:spPr>
          <a:xfrm>
            <a:off x="9462853" y="5778167"/>
            <a:ext cx="7590988" cy="0"/>
          </a:xfrm>
          <a:prstGeom prst="line">
            <a:avLst/>
          </a:prstGeom>
          <a:ln w="9525" cap="flat">
            <a:solidFill>
              <a:srgbClr val="90A0B5"/>
            </a:solidFill>
            <a:prstDash val="solid"/>
            <a:headEnd type="none" w="sm" len="sm"/>
            <a:tailEnd type="none" w="sm" len="sm"/>
          </a:ln>
        </p:spPr>
      </p:sp>
      <p:sp>
        <p:nvSpPr>
          <p:cNvPr id="9" name="AutoShape 9"/>
          <p:cNvSpPr/>
          <p:nvPr/>
        </p:nvSpPr>
        <p:spPr>
          <a:xfrm>
            <a:off x="9462853" y="6347453"/>
            <a:ext cx="7590988" cy="0"/>
          </a:xfrm>
          <a:prstGeom prst="line">
            <a:avLst/>
          </a:prstGeom>
          <a:ln w="9525" cap="flat">
            <a:solidFill>
              <a:srgbClr val="90A0B5"/>
            </a:solidFill>
            <a:prstDash val="solid"/>
            <a:headEnd type="none" w="sm" len="sm"/>
            <a:tailEnd type="none" w="sm" len="sm"/>
          </a:ln>
        </p:spPr>
      </p:sp>
      <p:sp>
        <p:nvSpPr>
          <p:cNvPr id="10" name="AutoShape 10"/>
          <p:cNvSpPr/>
          <p:nvPr/>
        </p:nvSpPr>
        <p:spPr>
          <a:xfrm>
            <a:off x="9462853" y="6916740"/>
            <a:ext cx="7590988" cy="0"/>
          </a:xfrm>
          <a:prstGeom prst="line">
            <a:avLst/>
          </a:prstGeom>
          <a:ln w="9525" cap="flat">
            <a:solidFill>
              <a:srgbClr val="90A0B5"/>
            </a:solidFill>
            <a:prstDash val="solid"/>
            <a:headEnd type="none" w="sm" len="sm"/>
            <a:tailEnd type="none" w="sm" len="sm"/>
          </a:ln>
        </p:spPr>
      </p:sp>
      <p:sp>
        <p:nvSpPr>
          <p:cNvPr id="11" name="AutoShape 11"/>
          <p:cNvSpPr/>
          <p:nvPr/>
        </p:nvSpPr>
        <p:spPr>
          <a:xfrm>
            <a:off x="9473049" y="7609852"/>
            <a:ext cx="7590988" cy="0"/>
          </a:xfrm>
          <a:prstGeom prst="line">
            <a:avLst/>
          </a:prstGeom>
          <a:ln w="9525" cap="flat">
            <a:solidFill>
              <a:srgbClr val="90A0B5"/>
            </a:solidFill>
            <a:prstDash val="solid"/>
            <a:headEnd type="none" w="sm" len="sm"/>
            <a:tailEnd type="none" w="sm" len="sm"/>
          </a:ln>
        </p:spPr>
      </p:sp>
      <p:sp>
        <p:nvSpPr>
          <p:cNvPr id="12" name="AutoShape 12"/>
          <p:cNvSpPr/>
          <p:nvPr/>
        </p:nvSpPr>
        <p:spPr>
          <a:xfrm>
            <a:off x="9462853" y="8293438"/>
            <a:ext cx="7590988" cy="0"/>
          </a:xfrm>
          <a:prstGeom prst="line">
            <a:avLst/>
          </a:prstGeom>
          <a:ln w="9525" cap="flat">
            <a:solidFill>
              <a:srgbClr val="90A0B5"/>
            </a:solidFill>
            <a:prstDash val="solid"/>
            <a:headEnd type="none" w="sm" len="sm"/>
            <a:tailEnd type="none" w="sm" len="sm"/>
          </a:ln>
        </p:spPr>
      </p:sp>
      <p:sp>
        <p:nvSpPr>
          <p:cNvPr id="13" name="AutoShape 13"/>
          <p:cNvSpPr/>
          <p:nvPr/>
        </p:nvSpPr>
        <p:spPr>
          <a:xfrm>
            <a:off x="9473049" y="8911844"/>
            <a:ext cx="7590988" cy="0"/>
          </a:xfrm>
          <a:prstGeom prst="line">
            <a:avLst/>
          </a:prstGeom>
          <a:ln w="9525" cap="flat">
            <a:solidFill>
              <a:srgbClr val="90A0B5"/>
            </a:solidFill>
            <a:prstDash val="solid"/>
            <a:headEnd type="none" w="sm" len="sm"/>
            <a:tailEnd type="none" w="sm" len="sm"/>
          </a:ln>
        </p:spPr>
      </p:sp>
      <p:sp>
        <p:nvSpPr>
          <p:cNvPr id="14" name="AutoShape 14"/>
          <p:cNvSpPr/>
          <p:nvPr/>
        </p:nvSpPr>
        <p:spPr>
          <a:xfrm>
            <a:off x="9462853" y="9544537"/>
            <a:ext cx="7590988" cy="0"/>
          </a:xfrm>
          <a:prstGeom prst="line">
            <a:avLst/>
          </a:prstGeom>
          <a:ln w="9525" cap="flat">
            <a:solidFill>
              <a:srgbClr val="90A0B5"/>
            </a:solidFill>
            <a:prstDash val="solid"/>
            <a:headEnd type="none" w="sm" len="sm"/>
            <a:tailEnd type="none" w="sm" len="sm"/>
          </a:ln>
        </p:spPr>
      </p:sp>
      <p:sp>
        <p:nvSpPr>
          <p:cNvPr id="15" name="AutoShape 15"/>
          <p:cNvSpPr/>
          <p:nvPr/>
        </p:nvSpPr>
        <p:spPr>
          <a:xfrm>
            <a:off x="12345713" y="2648501"/>
            <a:ext cx="0" cy="6896036"/>
          </a:xfrm>
          <a:prstGeom prst="line">
            <a:avLst/>
          </a:prstGeom>
          <a:ln w="9525" cap="flat">
            <a:solidFill>
              <a:srgbClr val="90A0B5"/>
            </a:solidFill>
            <a:prstDash val="solid"/>
            <a:headEnd type="none" w="sm" len="sm"/>
            <a:tailEnd type="none" w="sm" len="sm"/>
          </a:ln>
        </p:spPr>
      </p:sp>
      <p:sp>
        <p:nvSpPr>
          <p:cNvPr id="16" name="AutoShape 16"/>
          <p:cNvSpPr/>
          <p:nvPr/>
        </p:nvSpPr>
        <p:spPr>
          <a:xfrm>
            <a:off x="9467616" y="2648501"/>
            <a:ext cx="0" cy="6896036"/>
          </a:xfrm>
          <a:prstGeom prst="line">
            <a:avLst/>
          </a:prstGeom>
          <a:ln w="9525" cap="flat">
            <a:solidFill>
              <a:srgbClr val="90A0B5"/>
            </a:solidFill>
            <a:prstDash val="solid"/>
            <a:headEnd type="none" w="sm" len="sm"/>
            <a:tailEnd type="none" w="sm" len="sm"/>
          </a:ln>
        </p:spPr>
      </p:sp>
      <p:sp>
        <p:nvSpPr>
          <p:cNvPr id="17" name="AutoShape 17"/>
          <p:cNvSpPr/>
          <p:nvPr/>
        </p:nvSpPr>
        <p:spPr>
          <a:xfrm>
            <a:off x="17064037" y="2648501"/>
            <a:ext cx="0" cy="6896036"/>
          </a:xfrm>
          <a:prstGeom prst="line">
            <a:avLst/>
          </a:prstGeom>
          <a:ln w="9525" cap="flat">
            <a:solidFill>
              <a:srgbClr val="90A0B5"/>
            </a:solidFill>
            <a:prstDash val="solid"/>
            <a:headEnd type="none" w="sm" len="sm"/>
            <a:tailEnd type="none" w="sm" len="sm"/>
          </a:ln>
        </p:spPr>
      </p:sp>
      <p:sp>
        <p:nvSpPr>
          <p:cNvPr id="18" name="AutoShape 18"/>
          <p:cNvSpPr/>
          <p:nvPr/>
        </p:nvSpPr>
        <p:spPr>
          <a:xfrm>
            <a:off x="14772035" y="2653264"/>
            <a:ext cx="0" cy="571531"/>
          </a:xfrm>
          <a:prstGeom prst="line">
            <a:avLst/>
          </a:prstGeom>
          <a:ln w="9525" cap="flat">
            <a:solidFill>
              <a:srgbClr val="90A0B5"/>
            </a:solidFill>
            <a:prstDash val="solid"/>
            <a:headEnd type="none" w="sm" len="sm"/>
            <a:tailEnd type="none" w="sm" len="sm"/>
          </a:ln>
        </p:spPr>
      </p:sp>
      <p:sp>
        <p:nvSpPr>
          <p:cNvPr id="19" name="Freeform 19"/>
          <p:cNvSpPr/>
          <p:nvPr/>
        </p:nvSpPr>
        <p:spPr>
          <a:xfrm>
            <a:off x="-653369" y="9258300"/>
            <a:ext cx="1306737" cy="715142"/>
          </a:xfrm>
          <a:custGeom>
            <a:avLst/>
            <a:gdLst/>
            <a:ahLst/>
            <a:cxnLst/>
            <a:rect l="l" t="t" r="r" b="b"/>
            <a:pathLst>
              <a:path w="1306737" h="715142">
                <a:moveTo>
                  <a:pt x="0" y="0"/>
                </a:moveTo>
                <a:lnTo>
                  <a:pt x="1306738" y="0"/>
                </a:lnTo>
                <a:lnTo>
                  <a:pt x="1306738" y="715142"/>
                </a:lnTo>
                <a:lnTo>
                  <a:pt x="0" y="715142"/>
                </a:lnTo>
                <a:lnTo>
                  <a:pt x="0" y="0"/>
                </a:lnTo>
                <a:close/>
              </a:path>
            </a:pathLst>
          </a:custGeom>
          <a:blipFill>
            <a:blip r:embed="rId2"/>
            <a:stretch>
              <a:fillRect/>
            </a:stretch>
          </a:blipFill>
        </p:spPr>
      </p:sp>
      <p:sp>
        <p:nvSpPr>
          <p:cNvPr id="20" name="Freeform 20"/>
          <p:cNvSpPr/>
          <p:nvPr/>
        </p:nvSpPr>
        <p:spPr>
          <a:xfrm>
            <a:off x="17726025" y="4401593"/>
            <a:ext cx="1306737" cy="715142"/>
          </a:xfrm>
          <a:custGeom>
            <a:avLst/>
            <a:gdLst/>
            <a:ahLst/>
            <a:cxnLst/>
            <a:rect l="l" t="t" r="r" b="b"/>
            <a:pathLst>
              <a:path w="1306737" h="715142">
                <a:moveTo>
                  <a:pt x="0" y="0"/>
                </a:moveTo>
                <a:lnTo>
                  <a:pt x="1306737" y="0"/>
                </a:lnTo>
                <a:lnTo>
                  <a:pt x="1306737" y="715142"/>
                </a:lnTo>
                <a:lnTo>
                  <a:pt x="0" y="715142"/>
                </a:lnTo>
                <a:lnTo>
                  <a:pt x="0" y="0"/>
                </a:lnTo>
                <a:close/>
              </a:path>
            </a:pathLst>
          </a:custGeom>
          <a:blipFill>
            <a:blip r:embed="rId2"/>
            <a:stretch>
              <a:fillRect/>
            </a:stretch>
          </a:blipFill>
        </p:spPr>
      </p:sp>
      <p:grpSp>
        <p:nvGrpSpPr>
          <p:cNvPr id="21" name="Group 21"/>
          <p:cNvGrpSpPr/>
          <p:nvPr/>
        </p:nvGrpSpPr>
        <p:grpSpPr>
          <a:xfrm>
            <a:off x="1677242" y="-49885"/>
            <a:ext cx="885763" cy="1078585"/>
            <a:chOff x="0" y="0"/>
            <a:chExt cx="2771140" cy="3374390"/>
          </a:xfrm>
        </p:grpSpPr>
        <p:sp>
          <p:nvSpPr>
            <p:cNvPr id="22" name="Freeform 22"/>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0C9898"/>
            </a:solidFill>
          </p:spPr>
        </p:sp>
      </p:grpSp>
      <p:sp>
        <p:nvSpPr>
          <p:cNvPr id="23" name="Freeform 23"/>
          <p:cNvSpPr/>
          <p:nvPr/>
        </p:nvSpPr>
        <p:spPr>
          <a:xfrm>
            <a:off x="15036909" y="617558"/>
            <a:ext cx="2222391" cy="411142"/>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3"/>
            <a:stretch>
              <a:fillRect/>
            </a:stretch>
          </a:blipFill>
        </p:spPr>
      </p:sp>
      <p:sp>
        <p:nvSpPr>
          <p:cNvPr id="24" name="Freeform 24"/>
          <p:cNvSpPr/>
          <p:nvPr/>
        </p:nvSpPr>
        <p:spPr>
          <a:xfrm>
            <a:off x="4246173" y="3719199"/>
            <a:ext cx="4254656" cy="3726757"/>
          </a:xfrm>
          <a:custGeom>
            <a:avLst/>
            <a:gdLst/>
            <a:ahLst/>
            <a:cxnLst/>
            <a:rect l="l" t="t" r="r" b="b"/>
            <a:pathLst>
              <a:path w="4254656" h="3726757">
                <a:moveTo>
                  <a:pt x="0" y="0"/>
                </a:moveTo>
                <a:lnTo>
                  <a:pt x="4254655" y="0"/>
                </a:lnTo>
                <a:lnTo>
                  <a:pt x="4254655" y="3726757"/>
                </a:lnTo>
                <a:lnTo>
                  <a:pt x="0" y="3726757"/>
                </a:lnTo>
                <a:lnTo>
                  <a:pt x="0" y="0"/>
                </a:lnTo>
                <a:close/>
              </a:path>
            </a:pathLst>
          </a:custGeom>
          <a:blipFill>
            <a:blip r:embed="rId4"/>
            <a:stretch>
              <a:fillRect l="-4743" r="-13840"/>
            </a:stretch>
          </a:blipFill>
        </p:spPr>
      </p:sp>
      <p:sp>
        <p:nvSpPr>
          <p:cNvPr id="25" name="Freeform 25"/>
          <p:cNvSpPr/>
          <p:nvPr/>
        </p:nvSpPr>
        <p:spPr>
          <a:xfrm>
            <a:off x="653369" y="3706212"/>
            <a:ext cx="3130077" cy="3631445"/>
          </a:xfrm>
          <a:custGeom>
            <a:avLst/>
            <a:gdLst/>
            <a:ahLst/>
            <a:cxnLst/>
            <a:rect l="l" t="t" r="r" b="b"/>
            <a:pathLst>
              <a:path w="3130077" h="3631445">
                <a:moveTo>
                  <a:pt x="0" y="0"/>
                </a:moveTo>
                <a:lnTo>
                  <a:pt x="3130076" y="0"/>
                </a:lnTo>
                <a:lnTo>
                  <a:pt x="3130076" y="3631446"/>
                </a:lnTo>
                <a:lnTo>
                  <a:pt x="0" y="3631446"/>
                </a:lnTo>
                <a:lnTo>
                  <a:pt x="0" y="0"/>
                </a:lnTo>
                <a:close/>
              </a:path>
            </a:pathLst>
          </a:custGeom>
          <a:blipFill>
            <a:blip r:embed="rId5"/>
            <a:stretch>
              <a:fillRect l="-53777" r="-53396"/>
            </a:stretch>
          </a:blipFill>
        </p:spPr>
      </p:sp>
      <p:sp>
        <p:nvSpPr>
          <p:cNvPr id="26" name="TextBox 26"/>
          <p:cNvSpPr txBox="1"/>
          <p:nvPr/>
        </p:nvSpPr>
        <p:spPr>
          <a:xfrm>
            <a:off x="9462853" y="1237531"/>
            <a:ext cx="7091597" cy="537845"/>
          </a:xfrm>
          <a:prstGeom prst="rect">
            <a:avLst/>
          </a:prstGeom>
        </p:spPr>
        <p:txBody>
          <a:bodyPr lIns="0" tIns="0" rIns="0" bIns="0" rtlCol="0" anchor="t">
            <a:spAutoFit/>
          </a:bodyPr>
          <a:lstStyle/>
          <a:p>
            <a:pPr algn="l">
              <a:lnSpc>
                <a:spcPts val="4480"/>
              </a:lnSpc>
            </a:pPr>
            <a:r>
              <a:rPr lang="en-US" sz="32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LX6V/LX6S Comparsion</a:t>
            </a:r>
            <a:endParaRPr lang="en-US" sz="32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7" name="TextBox 27"/>
          <p:cNvSpPr txBox="1"/>
          <p:nvPr/>
        </p:nvSpPr>
        <p:spPr>
          <a:xfrm>
            <a:off x="11873888" y="2070651"/>
            <a:ext cx="3246120" cy="364074"/>
          </a:xfrm>
          <a:prstGeom prst="rect">
            <a:avLst/>
          </a:prstGeom>
        </p:spPr>
        <p:txBody>
          <a:bodyPr lIns="0" tIns="0" rIns="0" bIns="0" rtlCol="0" anchor="t">
            <a:spAutoFit/>
          </a:bodyPr>
          <a:lstStyle/>
          <a:p>
            <a:pPr algn="ctr">
              <a:lnSpc>
                <a:spcPts val="2800"/>
              </a:lnSpc>
            </a:pPr>
            <a:r>
              <a:rPr lang="en-US" sz="2400" dirty="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Basic specification</a:t>
            </a:r>
            <a:endParaRPr lang="en-US" sz="2400" dirty="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8" name="TextBox 28"/>
          <p:cNvSpPr txBox="1"/>
          <p:nvPr/>
        </p:nvSpPr>
        <p:spPr>
          <a:xfrm>
            <a:off x="9653353" y="2812671"/>
            <a:ext cx="2453640"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Series</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9" name="TextBox 29"/>
          <p:cNvSpPr txBox="1"/>
          <p:nvPr/>
        </p:nvSpPr>
        <p:spPr>
          <a:xfrm>
            <a:off x="13013414" y="2812671"/>
            <a:ext cx="967068" cy="287020"/>
          </a:xfrm>
          <a:prstGeom prst="rect">
            <a:avLst/>
          </a:prstGeom>
        </p:spPr>
        <p:txBody>
          <a:bodyPr lIns="0" tIns="0" rIns="0" bIns="0" rtlCol="0" anchor="t">
            <a:spAutoFit/>
          </a:bodyPr>
          <a:lstStyle/>
          <a:p>
            <a:pPr algn="ctr">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LX6V</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0" name="TextBox 30"/>
          <p:cNvSpPr txBox="1"/>
          <p:nvPr/>
        </p:nvSpPr>
        <p:spPr>
          <a:xfrm>
            <a:off x="13038890" y="3353546"/>
            <a:ext cx="3134690" cy="287020"/>
          </a:xfrm>
          <a:prstGeom prst="rect">
            <a:avLst/>
          </a:prstGeom>
        </p:spPr>
        <p:txBody>
          <a:bodyPr lIns="0" tIns="0" rIns="0" bIns="0" rtlCol="0" anchor="t">
            <a:spAutoFit/>
          </a:bodyPr>
          <a:lstStyle/>
          <a:p>
            <a:pPr algn="l">
              <a:lnSpc>
                <a:spcPts val="2240"/>
              </a:lnSpc>
            </a:pPr>
            <a:r>
              <a:rPr lang="en-US" sz="2000" dirty="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LD/FB/FC</a:t>
            </a:r>
            <a:endParaRPr lang="en-US" sz="2000" dirty="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1" name="TextBox 31"/>
          <p:cNvSpPr txBox="1"/>
          <p:nvPr/>
        </p:nvSpPr>
        <p:spPr>
          <a:xfrm>
            <a:off x="13064367" y="4013156"/>
            <a:ext cx="3083738"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0.01-0.02μs</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2" name="TextBox 32"/>
          <p:cNvSpPr txBox="1"/>
          <p:nvPr/>
        </p:nvSpPr>
        <p:spPr>
          <a:xfrm>
            <a:off x="13094605" y="4720556"/>
            <a:ext cx="3345334"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5MB</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3" name="TextBox 33"/>
          <p:cNvSpPr txBox="1"/>
          <p:nvPr/>
        </p:nvSpPr>
        <p:spPr>
          <a:xfrm>
            <a:off x="13064367" y="5337467"/>
            <a:ext cx="707385"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EMMC</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4" name="TextBox 34"/>
          <p:cNvSpPr txBox="1"/>
          <p:nvPr/>
        </p:nvSpPr>
        <p:spPr>
          <a:xfrm>
            <a:off x="15593188" y="5308892"/>
            <a:ext cx="707385"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Flash</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5" name="TextBox 35"/>
          <p:cNvSpPr txBox="1"/>
          <p:nvPr/>
        </p:nvSpPr>
        <p:spPr>
          <a:xfrm>
            <a:off x="13094605" y="5906754"/>
            <a:ext cx="3083738"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4 channels/200KHz</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6" name="TextBox 36"/>
          <p:cNvSpPr txBox="1"/>
          <p:nvPr/>
        </p:nvSpPr>
        <p:spPr>
          <a:xfrm>
            <a:off x="13064367" y="6504616"/>
            <a:ext cx="1285840"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8 ch 150KHz</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7" name="TextBox 37"/>
          <p:cNvSpPr txBox="1"/>
          <p:nvPr/>
        </p:nvSpPr>
        <p:spPr>
          <a:xfrm>
            <a:off x="13064367" y="7107403"/>
            <a:ext cx="1285840"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4 ch 100KHz</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8" name="TextBox 38"/>
          <p:cNvSpPr txBox="1"/>
          <p:nvPr/>
        </p:nvSpPr>
        <p:spPr>
          <a:xfrm>
            <a:off x="13038890" y="7833526"/>
            <a:ext cx="1285840"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1000Mbps</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9" name="TextBox 39"/>
          <p:cNvSpPr txBox="1"/>
          <p:nvPr/>
        </p:nvSpPr>
        <p:spPr>
          <a:xfrm>
            <a:off x="13013414" y="8498063"/>
            <a:ext cx="1457812"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Max. 128 Axis</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0" name="TextBox 40"/>
          <p:cNvSpPr txBox="1"/>
          <p:nvPr/>
        </p:nvSpPr>
        <p:spPr>
          <a:xfrm>
            <a:off x="13004555" y="9078532"/>
            <a:ext cx="1457812"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Yes</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1" name="TextBox 41"/>
          <p:cNvSpPr txBox="1"/>
          <p:nvPr/>
        </p:nvSpPr>
        <p:spPr>
          <a:xfrm>
            <a:off x="15278484" y="6504942"/>
            <a:ext cx="1285840"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4 ch 200KHz</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2" name="TextBox 42"/>
          <p:cNvSpPr txBox="1"/>
          <p:nvPr/>
        </p:nvSpPr>
        <p:spPr>
          <a:xfrm>
            <a:off x="15278484" y="7107403"/>
            <a:ext cx="1285840"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4 ch 150KHz</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3" name="TextBox 43"/>
          <p:cNvSpPr txBox="1"/>
          <p:nvPr/>
        </p:nvSpPr>
        <p:spPr>
          <a:xfrm>
            <a:off x="15253008" y="7833526"/>
            <a:ext cx="1285840"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100Mbps</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4" name="TextBox 44"/>
          <p:cNvSpPr txBox="1"/>
          <p:nvPr/>
        </p:nvSpPr>
        <p:spPr>
          <a:xfrm>
            <a:off x="15253008" y="8498063"/>
            <a:ext cx="1285840" cy="57404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Max. 16 Axis</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5" name="TextBox 45"/>
          <p:cNvSpPr txBox="1"/>
          <p:nvPr/>
        </p:nvSpPr>
        <p:spPr>
          <a:xfrm>
            <a:off x="15244149" y="9078532"/>
            <a:ext cx="1285840"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N/A</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6" name="TextBox 46"/>
          <p:cNvSpPr txBox="1"/>
          <p:nvPr/>
        </p:nvSpPr>
        <p:spPr>
          <a:xfrm>
            <a:off x="9653353" y="3381957"/>
            <a:ext cx="2453640"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Programming</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7" name="TextBox 47"/>
          <p:cNvSpPr txBox="1"/>
          <p:nvPr/>
        </p:nvSpPr>
        <p:spPr>
          <a:xfrm>
            <a:off x="9653353" y="4013156"/>
            <a:ext cx="2453640"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Execute time</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8" name="TextBox 48"/>
          <p:cNvSpPr txBox="1"/>
          <p:nvPr/>
        </p:nvSpPr>
        <p:spPr>
          <a:xfrm>
            <a:off x="9653353" y="4675475"/>
            <a:ext cx="2453640"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Program capacity</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9" name="TextBox 49"/>
          <p:cNvSpPr txBox="1"/>
          <p:nvPr/>
        </p:nvSpPr>
        <p:spPr>
          <a:xfrm>
            <a:off x="9653353" y="5366042"/>
            <a:ext cx="2453640"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System Storage</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50" name="TextBox 50"/>
          <p:cNvSpPr txBox="1"/>
          <p:nvPr/>
        </p:nvSpPr>
        <p:spPr>
          <a:xfrm>
            <a:off x="9653353" y="5935329"/>
            <a:ext cx="2839997"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High Speed Pulse Output</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51" name="TextBox 51"/>
          <p:cNvSpPr txBox="1"/>
          <p:nvPr/>
        </p:nvSpPr>
        <p:spPr>
          <a:xfrm>
            <a:off x="9653353" y="6504616"/>
            <a:ext cx="2453640"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High Speed Pulse Input</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52" name="TextBox 52"/>
          <p:cNvSpPr txBox="1"/>
          <p:nvPr/>
        </p:nvSpPr>
        <p:spPr>
          <a:xfrm>
            <a:off x="9653353" y="7107403"/>
            <a:ext cx="2692359"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High Speed Input AB</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53" name="TextBox 53"/>
          <p:cNvSpPr txBox="1"/>
          <p:nvPr/>
        </p:nvSpPr>
        <p:spPr>
          <a:xfrm>
            <a:off x="9653353" y="7833526"/>
            <a:ext cx="2453640"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Ethernet</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54" name="TextBox 54"/>
          <p:cNvSpPr txBox="1"/>
          <p:nvPr/>
        </p:nvSpPr>
        <p:spPr>
          <a:xfrm>
            <a:off x="9653353" y="8498063"/>
            <a:ext cx="2453640"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EtherCAT</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55" name="TextBox 55"/>
          <p:cNvSpPr txBox="1"/>
          <p:nvPr/>
        </p:nvSpPr>
        <p:spPr>
          <a:xfrm>
            <a:off x="9643828" y="9078532"/>
            <a:ext cx="2453640" cy="287020"/>
          </a:xfrm>
          <a:prstGeom prst="rect">
            <a:avLst/>
          </a:prstGeom>
        </p:spPr>
        <p:txBody>
          <a:bodyPr lIns="0" tIns="0" rIns="0" bIns="0" rtlCol="0" anchor="t">
            <a:spAutoFit/>
          </a:bodyPr>
          <a:lstStyle/>
          <a:p>
            <a:pPr algn="l">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LED Display</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56" name="TextBox 56"/>
          <p:cNvSpPr txBox="1"/>
          <p:nvPr/>
        </p:nvSpPr>
        <p:spPr>
          <a:xfrm>
            <a:off x="15463346" y="2812415"/>
            <a:ext cx="967068" cy="287020"/>
          </a:xfrm>
          <a:prstGeom prst="rect">
            <a:avLst/>
          </a:prstGeom>
        </p:spPr>
        <p:txBody>
          <a:bodyPr lIns="0" tIns="0" rIns="0" bIns="0" rtlCol="0" anchor="t">
            <a:spAutoFit/>
          </a:bodyPr>
          <a:lstStyle/>
          <a:p>
            <a:pPr algn="ctr">
              <a:lnSpc>
                <a:spcPts val="2240"/>
              </a:lnSpc>
            </a:pPr>
            <a:r>
              <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LX6S</a:t>
            </a:r>
            <a:endParaRPr lang="en-US" sz="2000">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57" name="AutoShape 57"/>
          <p:cNvSpPr/>
          <p:nvPr/>
        </p:nvSpPr>
        <p:spPr>
          <a:xfrm>
            <a:off x="14776797" y="5179019"/>
            <a:ext cx="0" cy="571531"/>
          </a:xfrm>
          <a:prstGeom prst="line">
            <a:avLst/>
          </a:prstGeom>
          <a:ln w="9525" cap="flat">
            <a:solidFill>
              <a:srgbClr val="90A0B5"/>
            </a:solidFill>
            <a:prstDash val="solid"/>
            <a:headEnd type="none" w="sm" len="sm"/>
            <a:tailEnd type="none" w="sm" len="sm"/>
          </a:ln>
        </p:spPr>
      </p:sp>
      <p:sp>
        <p:nvSpPr>
          <p:cNvPr id="58" name="AutoShape 58"/>
          <p:cNvSpPr/>
          <p:nvPr/>
        </p:nvSpPr>
        <p:spPr>
          <a:xfrm>
            <a:off x="14762510" y="6345209"/>
            <a:ext cx="0" cy="3199328"/>
          </a:xfrm>
          <a:prstGeom prst="line">
            <a:avLst/>
          </a:prstGeom>
          <a:ln w="9525" cap="flat">
            <a:solidFill>
              <a:srgbClr val="90A0B5"/>
            </a:solidFill>
            <a:prstDash val="solid"/>
            <a:headEnd type="none" w="sm" len="sm"/>
            <a:tailEnd type="none" w="sm" len="sm"/>
          </a:ln>
        </p:spPr>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06058" y="1299198"/>
            <a:ext cx="9675884" cy="1127407"/>
            <a:chOff x="0" y="0"/>
            <a:chExt cx="12901179" cy="1503209"/>
          </a:xfrm>
        </p:grpSpPr>
        <p:sp>
          <p:nvSpPr>
            <p:cNvPr id="3" name="TextBox 3"/>
            <p:cNvSpPr txBox="1"/>
            <p:nvPr/>
          </p:nvSpPr>
          <p:spPr>
            <a:xfrm>
              <a:off x="0" y="-47625"/>
              <a:ext cx="12901179" cy="767969"/>
            </a:xfrm>
            <a:prstGeom prst="rect">
              <a:avLst/>
            </a:prstGeom>
          </p:spPr>
          <p:txBody>
            <a:bodyPr lIns="0" tIns="0" rIns="0" bIns="0" rtlCol="0" anchor="t">
              <a:spAutoFit/>
            </a:bodyPr>
            <a:lstStyle/>
            <a:p>
              <a:pPr marL="0" lvl="0" indent="0" algn="ctr">
                <a:lnSpc>
                  <a:spcPts val="4715"/>
                </a:lnSpc>
                <a:spcBef>
                  <a:spcPct val="0"/>
                </a:spcBef>
              </a:pPr>
              <a:r>
                <a:rPr lang="en-US" sz="3600" spc="107">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LX6V / LX6S</a:t>
              </a:r>
              <a:endParaRPr lang="en-US" sz="3600" spc="107">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 name="TextBox 4"/>
            <p:cNvSpPr txBox="1"/>
            <p:nvPr/>
          </p:nvSpPr>
          <p:spPr>
            <a:xfrm>
              <a:off x="0" y="924512"/>
              <a:ext cx="12901179" cy="578697"/>
            </a:xfrm>
            <a:prstGeom prst="rect">
              <a:avLst/>
            </a:prstGeom>
          </p:spPr>
          <p:txBody>
            <a:bodyPr lIns="0" tIns="0" rIns="0" bIns="0" rtlCol="0" anchor="t">
              <a:spAutoFit/>
            </a:bodyPr>
            <a:lstStyle/>
            <a:p>
              <a:pPr marL="0" lvl="0" indent="0" algn="ctr">
                <a:lnSpc>
                  <a:spcPts val="3640"/>
                </a:lnSpc>
              </a:pPr>
              <a:r>
                <a:rPr lang="en-US" sz="2600" spc="130">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Model Selection</a:t>
              </a:r>
              <a:endParaRPr lang="en-US" sz="2600" spc="130">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grpSp>
      <p:sp>
        <p:nvSpPr>
          <p:cNvPr id="5" name="AutoShape 5"/>
          <p:cNvSpPr/>
          <p:nvPr/>
        </p:nvSpPr>
        <p:spPr>
          <a:xfrm>
            <a:off x="1028700" y="3209666"/>
            <a:ext cx="16230600" cy="773119"/>
          </a:xfrm>
          <a:prstGeom prst="rect">
            <a:avLst/>
          </a:prstGeom>
          <a:solidFill>
            <a:srgbClr val="191919">
              <a:alpha val="9804"/>
            </a:srgbClr>
          </a:solidFill>
        </p:spPr>
      </p:sp>
      <p:sp>
        <p:nvSpPr>
          <p:cNvPr id="6" name="TextBox 6"/>
          <p:cNvSpPr txBox="1"/>
          <p:nvPr/>
        </p:nvSpPr>
        <p:spPr>
          <a:xfrm>
            <a:off x="1411277" y="3413537"/>
            <a:ext cx="3328455" cy="346329"/>
          </a:xfrm>
          <a:prstGeom prst="rect">
            <a:avLst/>
          </a:prstGeom>
        </p:spPr>
        <p:txBody>
          <a:bodyPr lIns="0" tIns="0" rIns="0" bIns="0" rtlCol="0" anchor="t">
            <a:spAutoFit/>
          </a:bodyPr>
          <a:lstStyle/>
          <a:p>
            <a:pPr marL="0" lvl="0" indent="0" algn="l">
              <a:lnSpc>
                <a:spcPts val="2840"/>
              </a:lnSpc>
              <a:spcBef>
                <a:spcPct val="0"/>
              </a:spcBef>
            </a:pPr>
            <a:r>
              <a:rPr lang="en-US" sz="2200" u="none" spc="85">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Model</a:t>
            </a:r>
            <a:endParaRPr lang="en-US" sz="2200" u="none" spc="85">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7" name="AutoShape 7"/>
          <p:cNvSpPr/>
          <p:nvPr/>
        </p:nvSpPr>
        <p:spPr>
          <a:xfrm>
            <a:off x="1028700" y="6395727"/>
            <a:ext cx="16230600" cy="861711"/>
          </a:xfrm>
          <a:prstGeom prst="rect">
            <a:avLst/>
          </a:prstGeom>
          <a:solidFill>
            <a:srgbClr val="86EAE9"/>
          </a:solidFill>
        </p:spPr>
      </p:sp>
      <p:sp>
        <p:nvSpPr>
          <p:cNvPr id="8" name="AutoShape 8"/>
          <p:cNvSpPr/>
          <p:nvPr/>
        </p:nvSpPr>
        <p:spPr>
          <a:xfrm>
            <a:off x="1028700" y="5305416"/>
            <a:ext cx="16230600" cy="861711"/>
          </a:xfrm>
          <a:prstGeom prst="rect">
            <a:avLst/>
          </a:prstGeom>
          <a:solidFill>
            <a:srgbClr val="86EAE9"/>
          </a:solidFill>
        </p:spPr>
      </p:sp>
      <p:sp>
        <p:nvSpPr>
          <p:cNvPr id="9" name="AutoShape 9"/>
          <p:cNvSpPr/>
          <p:nvPr/>
        </p:nvSpPr>
        <p:spPr>
          <a:xfrm>
            <a:off x="1028700" y="4215104"/>
            <a:ext cx="16230600" cy="861711"/>
          </a:xfrm>
          <a:prstGeom prst="rect">
            <a:avLst/>
          </a:prstGeom>
          <a:solidFill>
            <a:srgbClr val="86EAE9"/>
          </a:solidFill>
        </p:spPr>
      </p:sp>
      <p:sp>
        <p:nvSpPr>
          <p:cNvPr id="10" name="AutoShape 10"/>
          <p:cNvSpPr/>
          <p:nvPr/>
        </p:nvSpPr>
        <p:spPr>
          <a:xfrm>
            <a:off x="1028700" y="7486039"/>
            <a:ext cx="16230600" cy="861711"/>
          </a:xfrm>
          <a:prstGeom prst="rect">
            <a:avLst/>
          </a:prstGeom>
          <a:solidFill>
            <a:srgbClr val="37C9EF"/>
          </a:solidFill>
        </p:spPr>
      </p:sp>
      <p:sp>
        <p:nvSpPr>
          <p:cNvPr id="11" name="AutoShape 11"/>
          <p:cNvSpPr/>
          <p:nvPr/>
        </p:nvSpPr>
        <p:spPr>
          <a:xfrm>
            <a:off x="1028700" y="8643025"/>
            <a:ext cx="16230600" cy="861711"/>
          </a:xfrm>
          <a:prstGeom prst="rect">
            <a:avLst/>
          </a:prstGeom>
          <a:solidFill>
            <a:srgbClr val="37C9EF"/>
          </a:solidFill>
        </p:spPr>
      </p:sp>
      <p:sp>
        <p:nvSpPr>
          <p:cNvPr id="12" name="TextBox 12"/>
          <p:cNvSpPr txBox="1"/>
          <p:nvPr/>
        </p:nvSpPr>
        <p:spPr>
          <a:xfrm>
            <a:off x="5199390" y="3413537"/>
            <a:ext cx="2039028" cy="346329"/>
          </a:xfrm>
          <a:prstGeom prst="rect">
            <a:avLst/>
          </a:prstGeom>
        </p:spPr>
        <p:txBody>
          <a:bodyPr lIns="0" tIns="0" rIns="0" bIns="0" rtlCol="0" anchor="t">
            <a:spAutoFit/>
          </a:bodyPr>
          <a:lstStyle/>
          <a:p>
            <a:pPr marL="0" lvl="0" indent="0" algn="ctr">
              <a:lnSpc>
                <a:spcPts val="2840"/>
              </a:lnSpc>
              <a:spcBef>
                <a:spcPct val="0"/>
              </a:spcBef>
            </a:pPr>
            <a:r>
              <a:rPr lang="en-US" sz="2200" spc="85">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I/O</a:t>
            </a:r>
            <a:endParaRPr lang="en-US" sz="2200" spc="85">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3" name="TextBox 13"/>
          <p:cNvSpPr txBox="1"/>
          <p:nvPr/>
        </p:nvSpPr>
        <p:spPr>
          <a:xfrm>
            <a:off x="5199390" y="4465175"/>
            <a:ext cx="2039028" cy="320040"/>
          </a:xfrm>
          <a:prstGeom prst="rect">
            <a:avLst/>
          </a:prstGeom>
        </p:spPr>
        <p:txBody>
          <a:bodyPr lIns="0" tIns="0" rIns="0" bIns="0" rtlCol="0" anchor="t">
            <a:spAutoFit/>
          </a:bodyPr>
          <a:lstStyle/>
          <a:p>
            <a:pPr marL="0" lvl="0" indent="0" algn="ctr">
              <a:lnSpc>
                <a:spcPts val="2580"/>
              </a:lnSpc>
              <a:spcBef>
                <a:spcPct val="0"/>
              </a:spcBef>
            </a:pPr>
            <a:r>
              <a:rPr lang="en-US" sz="2000" spc="78">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8</a:t>
            </a:r>
            <a:endParaRPr lang="en-US" sz="2000" spc="78">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4" name="TextBox 14"/>
          <p:cNvSpPr txBox="1"/>
          <p:nvPr/>
        </p:nvSpPr>
        <p:spPr>
          <a:xfrm>
            <a:off x="5199390" y="5566726"/>
            <a:ext cx="2039028" cy="320040"/>
          </a:xfrm>
          <a:prstGeom prst="rect">
            <a:avLst/>
          </a:prstGeom>
        </p:spPr>
        <p:txBody>
          <a:bodyPr lIns="0" tIns="0" rIns="0" bIns="0" rtlCol="0" anchor="t">
            <a:spAutoFit/>
          </a:bodyPr>
          <a:lstStyle/>
          <a:p>
            <a:pPr marL="0" lvl="0" indent="0" algn="ctr">
              <a:lnSpc>
                <a:spcPts val="2580"/>
              </a:lnSpc>
              <a:spcBef>
                <a:spcPct val="0"/>
              </a:spcBef>
            </a:pPr>
            <a:r>
              <a:rPr lang="en-US" sz="2000" spc="78">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8</a:t>
            </a:r>
            <a:endParaRPr lang="en-US" sz="2000" spc="78">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5" name="TextBox 15"/>
          <p:cNvSpPr txBox="1"/>
          <p:nvPr/>
        </p:nvSpPr>
        <p:spPr>
          <a:xfrm>
            <a:off x="5199390" y="6645798"/>
            <a:ext cx="2039028" cy="320040"/>
          </a:xfrm>
          <a:prstGeom prst="rect">
            <a:avLst/>
          </a:prstGeom>
        </p:spPr>
        <p:txBody>
          <a:bodyPr lIns="0" tIns="0" rIns="0" bIns="0" rtlCol="0" anchor="t">
            <a:spAutoFit/>
          </a:bodyPr>
          <a:lstStyle/>
          <a:p>
            <a:pPr marL="0" lvl="0" indent="0" algn="ctr">
              <a:lnSpc>
                <a:spcPts val="2580"/>
              </a:lnSpc>
              <a:spcBef>
                <a:spcPct val="0"/>
              </a:spcBef>
            </a:pPr>
            <a:r>
              <a:rPr lang="en-US" sz="2000" spc="78">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8</a:t>
            </a:r>
            <a:endParaRPr lang="en-US" sz="2000" spc="78">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6" name="TextBox 16"/>
          <p:cNvSpPr txBox="1"/>
          <p:nvPr/>
        </p:nvSpPr>
        <p:spPr>
          <a:xfrm>
            <a:off x="5199390" y="7746833"/>
            <a:ext cx="2039028" cy="320040"/>
          </a:xfrm>
          <a:prstGeom prst="rect">
            <a:avLst/>
          </a:prstGeom>
        </p:spPr>
        <p:txBody>
          <a:bodyPr lIns="0" tIns="0" rIns="0" bIns="0" rtlCol="0" anchor="t">
            <a:spAutoFit/>
          </a:bodyPr>
          <a:lstStyle/>
          <a:p>
            <a:pPr marL="0" lvl="0" indent="0" algn="ctr">
              <a:lnSpc>
                <a:spcPts val="2580"/>
              </a:lnSpc>
              <a:spcBef>
                <a:spcPct val="0"/>
              </a:spcBef>
            </a:pPr>
            <a:r>
              <a:rPr lang="en-US" sz="2000" spc="78">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8</a:t>
            </a:r>
            <a:endParaRPr lang="en-US" sz="2000" spc="78">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7" name="TextBox 17"/>
          <p:cNvSpPr txBox="1"/>
          <p:nvPr/>
        </p:nvSpPr>
        <p:spPr>
          <a:xfrm>
            <a:off x="5199390" y="8893096"/>
            <a:ext cx="2039028" cy="320040"/>
          </a:xfrm>
          <a:prstGeom prst="rect">
            <a:avLst/>
          </a:prstGeom>
        </p:spPr>
        <p:txBody>
          <a:bodyPr lIns="0" tIns="0" rIns="0" bIns="0" rtlCol="0" anchor="t">
            <a:spAutoFit/>
          </a:bodyPr>
          <a:lstStyle/>
          <a:p>
            <a:pPr marL="0" lvl="0" indent="0" algn="ctr">
              <a:lnSpc>
                <a:spcPts val="2580"/>
              </a:lnSpc>
              <a:spcBef>
                <a:spcPct val="0"/>
              </a:spcBef>
            </a:pPr>
            <a:r>
              <a:rPr lang="en-US" sz="2000" spc="78">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8</a:t>
            </a:r>
            <a:endParaRPr lang="en-US" sz="2000" spc="78">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8" name="TextBox 18"/>
          <p:cNvSpPr txBox="1"/>
          <p:nvPr/>
        </p:nvSpPr>
        <p:spPr>
          <a:xfrm>
            <a:off x="7662102" y="3413537"/>
            <a:ext cx="2039028" cy="346329"/>
          </a:xfrm>
          <a:prstGeom prst="rect">
            <a:avLst/>
          </a:prstGeom>
        </p:spPr>
        <p:txBody>
          <a:bodyPr lIns="0" tIns="0" rIns="0" bIns="0" rtlCol="0" anchor="t">
            <a:spAutoFit/>
          </a:bodyPr>
          <a:lstStyle/>
          <a:p>
            <a:pPr marL="0" lvl="0" indent="0" algn="ctr">
              <a:lnSpc>
                <a:spcPts val="2840"/>
              </a:lnSpc>
              <a:spcBef>
                <a:spcPct val="0"/>
              </a:spcBef>
            </a:pPr>
            <a:r>
              <a:rPr lang="en-US" sz="2200" spc="85">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E-CAM</a:t>
            </a:r>
            <a:endParaRPr lang="en-US" sz="2200" spc="85">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9" name="TextBox 19"/>
          <p:cNvSpPr txBox="1"/>
          <p:nvPr/>
        </p:nvSpPr>
        <p:spPr>
          <a:xfrm>
            <a:off x="7662102" y="4465175"/>
            <a:ext cx="2039028" cy="320040"/>
          </a:xfrm>
          <a:prstGeom prst="rect">
            <a:avLst/>
          </a:prstGeom>
        </p:spPr>
        <p:txBody>
          <a:bodyPr lIns="0" tIns="0" rIns="0" bIns="0" rtlCol="0" anchor="t">
            <a:spAutoFit/>
          </a:bodyPr>
          <a:lstStyle/>
          <a:p>
            <a:pPr marL="0" lvl="0" indent="0" algn="ctr">
              <a:lnSpc>
                <a:spcPts val="2580"/>
              </a:lnSpc>
              <a:spcBef>
                <a:spcPct val="0"/>
              </a:spcBef>
            </a:pPr>
            <a:r>
              <a:rPr lang="en-US" sz="2000" spc="78">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YES</a:t>
            </a:r>
            <a:endParaRPr lang="en-US" sz="2000" spc="78">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0" name="TextBox 20"/>
          <p:cNvSpPr txBox="1"/>
          <p:nvPr/>
        </p:nvSpPr>
        <p:spPr>
          <a:xfrm>
            <a:off x="7662102" y="5566726"/>
            <a:ext cx="2039028" cy="320040"/>
          </a:xfrm>
          <a:prstGeom prst="rect">
            <a:avLst/>
          </a:prstGeom>
        </p:spPr>
        <p:txBody>
          <a:bodyPr lIns="0" tIns="0" rIns="0" bIns="0" rtlCol="0" anchor="t">
            <a:spAutoFit/>
          </a:bodyPr>
          <a:lstStyle/>
          <a:p>
            <a:pPr marL="0" lvl="0" indent="0" algn="ctr">
              <a:lnSpc>
                <a:spcPts val="2580"/>
              </a:lnSpc>
              <a:spcBef>
                <a:spcPct val="0"/>
              </a:spcBef>
            </a:pPr>
            <a:r>
              <a:rPr lang="en-US" sz="2000" spc="78">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YES</a:t>
            </a:r>
            <a:endParaRPr lang="en-US" sz="2000" spc="78">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1" name="TextBox 21"/>
          <p:cNvSpPr txBox="1"/>
          <p:nvPr/>
        </p:nvSpPr>
        <p:spPr>
          <a:xfrm>
            <a:off x="7662102" y="6645798"/>
            <a:ext cx="2039028" cy="320040"/>
          </a:xfrm>
          <a:prstGeom prst="rect">
            <a:avLst/>
          </a:prstGeom>
        </p:spPr>
        <p:txBody>
          <a:bodyPr lIns="0" tIns="0" rIns="0" bIns="0" rtlCol="0" anchor="t">
            <a:spAutoFit/>
          </a:bodyPr>
          <a:lstStyle/>
          <a:p>
            <a:pPr marL="0" lvl="0" indent="0" algn="ctr">
              <a:lnSpc>
                <a:spcPts val="2580"/>
              </a:lnSpc>
              <a:spcBef>
                <a:spcPct val="0"/>
              </a:spcBef>
            </a:pPr>
            <a:r>
              <a:rPr lang="en-US" sz="2000" spc="78">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YES</a:t>
            </a:r>
            <a:endParaRPr lang="en-US" sz="2000" spc="78">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2" name="TextBox 22"/>
          <p:cNvSpPr txBox="1"/>
          <p:nvPr/>
        </p:nvSpPr>
        <p:spPr>
          <a:xfrm>
            <a:off x="7662102" y="7746833"/>
            <a:ext cx="2039028" cy="320040"/>
          </a:xfrm>
          <a:prstGeom prst="rect">
            <a:avLst/>
          </a:prstGeom>
        </p:spPr>
        <p:txBody>
          <a:bodyPr lIns="0" tIns="0" rIns="0" bIns="0" rtlCol="0" anchor="t">
            <a:spAutoFit/>
          </a:bodyPr>
          <a:lstStyle/>
          <a:p>
            <a:pPr marL="0" lvl="0" indent="0" algn="ctr">
              <a:lnSpc>
                <a:spcPts val="2580"/>
              </a:lnSpc>
              <a:spcBef>
                <a:spcPct val="0"/>
              </a:spcBef>
            </a:pPr>
            <a:r>
              <a:rPr lang="en-US" sz="2000" spc="78">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YES</a:t>
            </a:r>
            <a:endParaRPr lang="en-US" sz="2000" spc="78">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3" name="TextBox 23"/>
          <p:cNvSpPr txBox="1"/>
          <p:nvPr/>
        </p:nvSpPr>
        <p:spPr>
          <a:xfrm>
            <a:off x="7662102" y="8893096"/>
            <a:ext cx="2039028" cy="320040"/>
          </a:xfrm>
          <a:prstGeom prst="rect">
            <a:avLst/>
          </a:prstGeom>
        </p:spPr>
        <p:txBody>
          <a:bodyPr lIns="0" tIns="0" rIns="0" bIns="0" rtlCol="0" anchor="t">
            <a:spAutoFit/>
          </a:bodyPr>
          <a:lstStyle/>
          <a:p>
            <a:pPr marL="0" lvl="0" indent="0" algn="ctr">
              <a:lnSpc>
                <a:spcPts val="2580"/>
              </a:lnSpc>
              <a:spcBef>
                <a:spcPct val="0"/>
              </a:spcBef>
            </a:pPr>
            <a:r>
              <a:rPr lang="en-US" sz="2000" spc="78">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YES</a:t>
            </a:r>
            <a:endParaRPr lang="en-US" sz="2000" spc="78">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4" name="TextBox 24"/>
          <p:cNvSpPr txBox="1"/>
          <p:nvPr/>
        </p:nvSpPr>
        <p:spPr>
          <a:xfrm>
            <a:off x="10124814" y="3413537"/>
            <a:ext cx="2039028" cy="346329"/>
          </a:xfrm>
          <a:prstGeom prst="rect">
            <a:avLst/>
          </a:prstGeom>
        </p:spPr>
        <p:txBody>
          <a:bodyPr lIns="0" tIns="0" rIns="0" bIns="0" rtlCol="0" anchor="t">
            <a:spAutoFit/>
          </a:bodyPr>
          <a:lstStyle/>
          <a:p>
            <a:pPr marL="0" lvl="0" indent="0" algn="ctr">
              <a:lnSpc>
                <a:spcPts val="2840"/>
              </a:lnSpc>
              <a:spcBef>
                <a:spcPct val="0"/>
              </a:spcBef>
            </a:pPr>
            <a:r>
              <a:rPr lang="en-US" sz="2200" spc="85">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Pulse input</a:t>
            </a:r>
            <a:endParaRPr lang="en-US" sz="2200" spc="85">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5" name="TextBox 25"/>
          <p:cNvSpPr txBox="1"/>
          <p:nvPr/>
        </p:nvSpPr>
        <p:spPr>
          <a:xfrm>
            <a:off x="10124814" y="4465175"/>
            <a:ext cx="2039028" cy="320040"/>
          </a:xfrm>
          <a:prstGeom prst="rect">
            <a:avLst/>
          </a:prstGeom>
        </p:spPr>
        <p:txBody>
          <a:bodyPr lIns="0" tIns="0" rIns="0" bIns="0" rtlCol="0" anchor="t">
            <a:spAutoFit/>
          </a:bodyPr>
          <a:lstStyle/>
          <a:p>
            <a:pPr marL="0" lvl="0" indent="0" algn="ctr">
              <a:lnSpc>
                <a:spcPts val="2580"/>
              </a:lnSpc>
              <a:spcBef>
                <a:spcPct val="0"/>
              </a:spcBef>
            </a:pPr>
            <a:r>
              <a:rPr lang="en-US" sz="2000" spc="78">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8</a:t>
            </a:r>
            <a:endParaRPr lang="en-US" sz="2000" spc="78">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6" name="TextBox 26"/>
          <p:cNvSpPr txBox="1"/>
          <p:nvPr/>
        </p:nvSpPr>
        <p:spPr>
          <a:xfrm>
            <a:off x="10124814" y="5566726"/>
            <a:ext cx="2039028" cy="320040"/>
          </a:xfrm>
          <a:prstGeom prst="rect">
            <a:avLst/>
          </a:prstGeom>
        </p:spPr>
        <p:txBody>
          <a:bodyPr lIns="0" tIns="0" rIns="0" bIns="0" rtlCol="0" anchor="t">
            <a:spAutoFit/>
          </a:bodyPr>
          <a:lstStyle/>
          <a:p>
            <a:pPr marL="0" lvl="0" indent="0" algn="ctr">
              <a:lnSpc>
                <a:spcPts val="2580"/>
              </a:lnSpc>
              <a:spcBef>
                <a:spcPct val="0"/>
              </a:spcBef>
            </a:pPr>
            <a:r>
              <a:rPr lang="en-US" sz="2000" spc="78">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8</a:t>
            </a:r>
            <a:endParaRPr lang="en-US" sz="2000" spc="78">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7" name="TextBox 27"/>
          <p:cNvSpPr txBox="1"/>
          <p:nvPr/>
        </p:nvSpPr>
        <p:spPr>
          <a:xfrm>
            <a:off x="10124814" y="6645798"/>
            <a:ext cx="2039028" cy="320040"/>
          </a:xfrm>
          <a:prstGeom prst="rect">
            <a:avLst/>
          </a:prstGeom>
        </p:spPr>
        <p:txBody>
          <a:bodyPr lIns="0" tIns="0" rIns="0" bIns="0" rtlCol="0" anchor="t">
            <a:spAutoFit/>
          </a:bodyPr>
          <a:lstStyle/>
          <a:p>
            <a:pPr marL="0" lvl="0" indent="0" algn="ctr">
              <a:lnSpc>
                <a:spcPts val="2580"/>
              </a:lnSpc>
              <a:spcBef>
                <a:spcPct val="0"/>
              </a:spcBef>
            </a:pPr>
            <a:r>
              <a:rPr lang="en-US" sz="2000" spc="78">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8</a:t>
            </a:r>
            <a:endParaRPr lang="en-US" sz="2000" spc="78">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8" name="TextBox 28"/>
          <p:cNvSpPr txBox="1"/>
          <p:nvPr/>
        </p:nvSpPr>
        <p:spPr>
          <a:xfrm>
            <a:off x="10124814" y="7746833"/>
            <a:ext cx="2039028" cy="320040"/>
          </a:xfrm>
          <a:prstGeom prst="rect">
            <a:avLst/>
          </a:prstGeom>
        </p:spPr>
        <p:txBody>
          <a:bodyPr lIns="0" tIns="0" rIns="0" bIns="0" rtlCol="0" anchor="t">
            <a:spAutoFit/>
          </a:bodyPr>
          <a:lstStyle/>
          <a:p>
            <a:pPr marL="0" lvl="0" indent="0" algn="ctr">
              <a:lnSpc>
                <a:spcPts val="2580"/>
              </a:lnSpc>
              <a:spcBef>
                <a:spcPct val="0"/>
              </a:spcBef>
            </a:pPr>
            <a:r>
              <a:rPr lang="en-US" sz="2000" spc="78">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4</a:t>
            </a:r>
            <a:endParaRPr lang="en-US" sz="2000" spc="78">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9" name="TextBox 29"/>
          <p:cNvSpPr txBox="1"/>
          <p:nvPr/>
        </p:nvSpPr>
        <p:spPr>
          <a:xfrm>
            <a:off x="10124814" y="8893096"/>
            <a:ext cx="2039028" cy="320040"/>
          </a:xfrm>
          <a:prstGeom prst="rect">
            <a:avLst/>
          </a:prstGeom>
        </p:spPr>
        <p:txBody>
          <a:bodyPr lIns="0" tIns="0" rIns="0" bIns="0" rtlCol="0" anchor="t">
            <a:spAutoFit/>
          </a:bodyPr>
          <a:lstStyle/>
          <a:p>
            <a:pPr marL="0" lvl="0" indent="0" algn="ctr">
              <a:lnSpc>
                <a:spcPts val="2580"/>
              </a:lnSpc>
              <a:spcBef>
                <a:spcPct val="0"/>
              </a:spcBef>
            </a:pPr>
            <a:r>
              <a:rPr lang="en-US" sz="2000" spc="78">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4</a:t>
            </a:r>
            <a:endParaRPr lang="en-US" sz="2000" spc="78">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0" name="TextBox 30"/>
          <p:cNvSpPr txBox="1"/>
          <p:nvPr/>
        </p:nvSpPr>
        <p:spPr>
          <a:xfrm>
            <a:off x="12587526" y="3413537"/>
            <a:ext cx="2039028" cy="346329"/>
          </a:xfrm>
          <a:prstGeom prst="rect">
            <a:avLst/>
          </a:prstGeom>
        </p:spPr>
        <p:txBody>
          <a:bodyPr lIns="0" tIns="0" rIns="0" bIns="0" rtlCol="0" anchor="t">
            <a:spAutoFit/>
          </a:bodyPr>
          <a:lstStyle/>
          <a:p>
            <a:pPr marL="0" lvl="0" indent="0" algn="ctr">
              <a:lnSpc>
                <a:spcPts val="2840"/>
              </a:lnSpc>
              <a:spcBef>
                <a:spcPct val="0"/>
              </a:spcBef>
            </a:pPr>
            <a:r>
              <a:rPr lang="en-US" sz="2200" spc="85">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Pulse output</a:t>
            </a:r>
            <a:endParaRPr lang="en-US" sz="2200" spc="85">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1" name="TextBox 31"/>
          <p:cNvSpPr txBox="1"/>
          <p:nvPr/>
        </p:nvSpPr>
        <p:spPr>
          <a:xfrm>
            <a:off x="12587526" y="4465175"/>
            <a:ext cx="2039028" cy="320040"/>
          </a:xfrm>
          <a:prstGeom prst="rect">
            <a:avLst/>
          </a:prstGeom>
        </p:spPr>
        <p:txBody>
          <a:bodyPr lIns="0" tIns="0" rIns="0" bIns="0" rtlCol="0" anchor="t">
            <a:spAutoFit/>
          </a:bodyPr>
          <a:lstStyle/>
          <a:p>
            <a:pPr marL="0" lvl="0" indent="0" algn="ctr">
              <a:lnSpc>
                <a:spcPts val="2580"/>
              </a:lnSpc>
              <a:spcBef>
                <a:spcPct val="0"/>
              </a:spcBef>
            </a:pPr>
            <a:r>
              <a:rPr lang="en-US" sz="2000" spc="78">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4</a:t>
            </a:r>
            <a:endParaRPr lang="en-US" sz="2000" spc="78">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2" name="TextBox 32"/>
          <p:cNvSpPr txBox="1"/>
          <p:nvPr/>
        </p:nvSpPr>
        <p:spPr>
          <a:xfrm>
            <a:off x="12587526" y="5566726"/>
            <a:ext cx="2039028" cy="320040"/>
          </a:xfrm>
          <a:prstGeom prst="rect">
            <a:avLst/>
          </a:prstGeom>
        </p:spPr>
        <p:txBody>
          <a:bodyPr lIns="0" tIns="0" rIns="0" bIns="0" rtlCol="0" anchor="t">
            <a:spAutoFit/>
          </a:bodyPr>
          <a:lstStyle/>
          <a:p>
            <a:pPr marL="0" lvl="0" indent="0" algn="ctr">
              <a:lnSpc>
                <a:spcPts val="2580"/>
              </a:lnSpc>
              <a:spcBef>
                <a:spcPct val="0"/>
              </a:spcBef>
            </a:pPr>
            <a:r>
              <a:rPr lang="en-US" sz="2000" spc="78">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4</a:t>
            </a:r>
            <a:endParaRPr lang="en-US" sz="2000" spc="78">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3" name="TextBox 33"/>
          <p:cNvSpPr txBox="1"/>
          <p:nvPr/>
        </p:nvSpPr>
        <p:spPr>
          <a:xfrm>
            <a:off x="12587526" y="6645798"/>
            <a:ext cx="2039028" cy="320040"/>
          </a:xfrm>
          <a:prstGeom prst="rect">
            <a:avLst/>
          </a:prstGeom>
        </p:spPr>
        <p:txBody>
          <a:bodyPr lIns="0" tIns="0" rIns="0" bIns="0" rtlCol="0" anchor="t">
            <a:spAutoFit/>
          </a:bodyPr>
          <a:lstStyle/>
          <a:p>
            <a:pPr marL="0" lvl="0" indent="0" algn="ctr">
              <a:lnSpc>
                <a:spcPts val="2580"/>
              </a:lnSpc>
              <a:spcBef>
                <a:spcPct val="0"/>
              </a:spcBef>
            </a:pPr>
            <a:r>
              <a:rPr lang="en-US" sz="2000" spc="78">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4</a:t>
            </a:r>
            <a:endParaRPr lang="en-US" sz="2000" spc="78">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4" name="TextBox 34"/>
          <p:cNvSpPr txBox="1"/>
          <p:nvPr/>
        </p:nvSpPr>
        <p:spPr>
          <a:xfrm>
            <a:off x="12587526" y="7746833"/>
            <a:ext cx="2039028" cy="320040"/>
          </a:xfrm>
          <a:prstGeom prst="rect">
            <a:avLst/>
          </a:prstGeom>
        </p:spPr>
        <p:txBody>
          <a:bodyPr lIns="0" tIns="0" rIns="0" bIns="0" rtlCol="0" anchor="t">
            <a:spAutoFit/>
          </a:bodyPr>
          <a:lstStyle/>
          <a:p>
            <a:pPr marL="0" lvl="0" indent="0" algn="ctr">
              <a:lnSpc>
                <a:spcPts val="2580"/>
              </a:lnSpc>
              <a:spcBef>
                <a:spcPct val="0"/>
              </a:spcBef>
            </a:pPr>
            <a:r>
              <a:rPr lang="en-US" sz="2000" spc="78">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4</a:t>
            </a:r>
            <a:endParaRPr lang="en-US" sz="2000" spc="78">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5" name="TextBox 35"/>
          <p:cNvSpPr txBox="1"/>
          <p:nvPr/>
        </p:nvSpPr>
        <p:spPr>
          <a:xfrm>
            <a:off x="12587526" y="8893096"/>
            <a:ext cx="2039028" cy="320040"/>
          </a:xfrm>
          <a:prstGeom prst="rect">
            <a:avLst/>
          </a:prstGeom>
        </p:spPr>
        <p:txBody>
          <a:bodyPr lIns="0" tIns="0" rIns="0" bIns="0" rtlCol="0" anchor="t">
            <a:spAutoFit/>
          </a:bodyPr>
          <a:lstStyle/>
          <a:p>
            <a:pPr marL="0" lvl="0" indent="0" algn="ctr">
              <a:lnSpc>
                <a:spcPts val="2580"/>
              </a:lnSpc>
              <a:spcBef>
                <a:spcPct val="0"/>
              </a:spcBef>
            </a:pPr>
            <a:r>
              <a:rPr lang="en-US" sz="2000" spc="78">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4</a:t>
            </a:r>
            <a:endParaRPr lang="en-US" sz="2000" spc="78">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6" name="TextBox 36"/>
          <p:cNvSpPr txBox="1"/>
          <p:nvPr/>
        </p:nvSpPr>
        <p:spPr>
          <a:xfrm>
            <a:off x="15050238" y="3413537"/>
            <a:ext cx="2039028" cy="346329"/>
          </a:xfrm>
          <a:prstGeom prst="rect">
            <a:avLst/>
          </a:prstGeom>
        </p:spPr>
        <p:txBody>
          <a:bodyPr lIns="0" tIns="0" rIns="0" bIns="0" rtlCol="0" anchor="t">
            <a:spAutoFit/>
          </a:bodyPr>
          <a:lstStyle/>
          <a:p>
            <a:pPr marL="0" lvl="0" indent="0" algn="ctr">
              <a:lnSpc>
                <a:spcPts val="2840"/>
              </a:lnSpc>
              <a:spcBef>
                <a:spcPct val="0"/>
              </a:spcBef>
            </a:pPr>
            <a:r>
              <a:rPr lang="en-US" sz="2200" spc="85">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Axis</a:t>
            </a:r>
            <a:endParaRPr lang="en-US" sz="2200" spc="85">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7" name="TextBox 37"/>
          <p:cNvSpPr txBox="1"/>
          <p:nvPr/>
        </p:nvSpPr>
        <p:spPr>
          <a:xfrm>
            <a:off x="15050238" y="4465175"/>
            <a:ext cx="2039028" cy="320040"/>
          </a:xfrm>
          <a:prstGeom prst="rect">
            <a:avLst/>
          </a:prstGeom>
        </p:spPr>
        <p:txBody>
          <a:bodyPr lIns="0" tIns="0" rIns="0" bIns="0" rtlCol="0" anchor="t">
            <a:spAutoFit/>
          </a:bodyPr>
          <a:lstStyle/>
          <a:p>
            <a:pPr marL="0" lvl="0" indent="0" algn="ctr">
              <a:lnSpc>
                <a:spcPts val="2580"/>
              </a:lnSpc>
              <a:spcBef>
                <a:spcPct val="0"/>
              </a:spcBef>
            </a:pPr>
            <a:r>
              <a:rPr lang="en-US" sz="2000" spc="78">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16</a:t>
            </a:r>
            <a:endParaRPr lang="en-US" sz="2000" spc="78">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8" name="TextBox 38"/>
          <p:cNvSpPr txBox="1"/>
          <p:nvPr/>
        </p:nvSpPr>
        <p:spPr>
          <a:xfrm>
            <a:off x="15050238" y="5566726"/>
            <a:ext cx="2039028" cy="320040"/>
          </a:xfrm>
          <a:prstGeom prst="rect">
            <a:avLst/>
          </a:prstGeom>
        </p:spPr>
        <p:txBody>
          <a:bodyPr lIns="0" tIns="0" rIns="0" bIns="0" rtlCol="0" anchor="t">
            <a:spAutoFit/>
          </a:bodyPr>
          <a:lstStyle/>
          <a:p>
            <a:pPr marL="0" lvl="0" indent="0" algn="ctr">
              <a:lnSpc>
                <a:spcPts val="2580"/>
              </a:lnSpc>
              <a:spcBef>
                <a:spcPct val="0"/>
              </a:spcBef>
            </a:pPr>
            <a:r>
              <a:rPr lang="en-US" sz="2000" spc="78">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64</a:t>
            </a:r>
            <a:endParaRPr lang="en-US" sz="2000" spc="78">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9" name="TextBox 39"/>
          <p:cNvSpPr txBox="1"/>
          <p:nvPr/>
        </p:nvSpPr>
        <p:spPr>
          <a:xfrm>
            <a:off x="15050238" y="6645798"/>
            <a:ext cx="2039028" cy="320040"/>
          </a:xfrm>
          <a:prstGeom prst="rect">
            <a:avLst/>
          </a:prstGeom>
        </p:spPr>
        <p:txBody>
          <a:bodyPr lIns="0" tIns="0" rIns="0" bIns="0" rtlCol="0" anchor="t">
            <a:spAutoFit/>
          </a:bodyPr>
          <a:lstStyle/>
          <a:p>
            <a:pPr marL="0" lvl="0" indent="0" algn="ctr">
              <a:lnSpc>
                <a:spcPts val="2580"/>
              </a:lnSpc>
              <a:spcBef>
                <a:spcPct val="0"/>
              </a:spcBef>
            </a:pPr>
            <a:r>
              <a:rPr lang="en-US" sz="2000" spc="78">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128</a:t>
            </a:r>
            <a:endParaRPr lang="en-US" sz="2000" spc="78">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0" name="TextBox 40"/>
          <p:cNvSpPr txBox="1"/>
          <p:nvPr/>
        </p:nvSpPr>
        <p:spPr>
          <a:xfrm>
            <a:off x="15050238" y="7746833"/>
            <a:ext cx="2039028" cy="320040"/>
          </a:xfrm>
          <a:prstGeom prst="rect">
            <a:avLst/>
          </a:prstGeom>
        </p:spPr>
        <p:txBody>
          <a:bodyPr lIns="0" tIns="0" rIns="0" bIns="0" rtlCol="0" anchor="t">
            <a:spAutoFit/>
          </a:bodyPr>
          <a:lstStyle/>
          <a:p>
            <a:pPr marL="0" lvl="0" indent="0" algn="ctr">
              <a:lnSpc>
                <a:spcPts val="2580"/>
              </a:lnSpc>
              <a:spcBef>
                <a:spcPct val="0"/>
              </a:spcBef>
            </a:pPr>
            <a:r>
              <a:rPr lang="en-US" sz="2000" spc="78">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8</a:t>
            </a:r>
            <a:endParaRPr lang="en-US" sz="2000" spc="78">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1" name="TextBox 41"/>
          <p:cNvSpPr txBox="1"/>
          <p:nvPr/>
        </p:nvSpPr>
        <p:spPr>
          <a:xfrm>
            <a:off x="15050238" y="8893096"/>
            <a:ext cx="2039028" cy="320040"/>
          </a:xfrm>
          <a:prstGeom prst="rect">
            <a:avLst/>
          </a:prstGeom>
        </p:spPr>
        <p:txBody>
          <a:bodyPr lIns="0" tIns="0" rIns="0" bIns="0" rtlCol="0" anchor="t">
            <a:spAutoFit/>
          </a:bodyPr>
          <a:lstStyle/>
          <a:p>
            <a:pPr marL="0" lvl="0" indent="0" algn="ctr">
              <a:lnSpc>
                <a:spcPts val="2580"/>
              </a:lnSpc>
              <a:spcBef>
                <a:spcPct val="0"/>
              </a:spcBef>
            </a:pPr>
            <a:r>
              <a:rPr lang="en-US" sz="2000" spc="78">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16</a:t>
            </a:r>
            <a:endParaRPr lang="en-US" sz="2000" spc="78">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2" name="TextBox 42"/>
          <p:cNvSpPr txBox="1"/>
          <p:nvPr/>
        </p:nvSpPr>
        <p:spPr>
          <a:xfrm>
            <a:off x="1411277" y="4426885"/>
            <a:ext cx="3285947" cy="371475"/>
          </a:xfrm>
          <a:prstGeom prst="rect">
            <a:avLst/>
          </a:prstGeom>
        </p:spPr>
        <p:txBody>
          <a:bodyPr lIns="0" tIns="0" rIns="0" bIns="0" rtlCol="0" anchor="t">
            <a:spAutoFit/>
          </a:bodyPr>
          <a:lstStyle/>
          <a:p>
            <a:pPr algn="l">
              <a:lnSpc>
                <a:spcPts val="3000"/>
              </a:lnSpc>
            </a:pPr>
            <a:r>
              <a:rPr lang="en-US" sz="2000" spc="1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LX6V-0808MT-DB</a:t>
            </a:r>
            <a:endParaRPr lang="en-US" sz="2000" spc="1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3" name="TextBox 43"/>
          <p:cNvSpPr txBox="1"/>
          <p:nvPr/>
        </p:nvSpPr>
        <p:spPr>
          <a:xfrm>
            <a:off x="1411277" y="5517196"/>
            <a:ext cx="3285947" cy="371475"/>
          </a:xfrm>
          <a:prstGeom prst="rect">
            <a:avLst/>
          </a:prstGeom>
        </p:spPr>
        <p:txBody>
          <a:bodyPr lIns="0" tIns="0" rIns="0" bIns="0" rtlCol="0" anchor="t">
            <a:spAutoFit/>
          </a:bodyPr>
          <a:lstStyle/>
          <a:p>
            <a:pPr algn="l">
              <a:lnSpc>
                <a:spcPts val="3000"/>
              </a:lnSpc>
            </a:pPr>
            <a:r>
              <a:rPr lang="en-US" sz="2000" spc="1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LX6V-0808MT-DD</a:t>
            </a:r>
            <a:endParaRPr lang="en-US" sz="2000" spc="1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4" name="TextBox 44"/>
          <p:cNvSpPr txBox="1"/>
          <p:nvPr/>
        </p:nvSpPr>
        <p:spPr>
          <a:xfrm>
            <a:off x="1411277" y="6607508"/>
            <a:ext cx="3285947" cy="371475"/>
          </a:xfrm>
          <a:prstGeom prst="rect">
            <a:avLst/>
          </a:prstGeom>
        </p:spPr>
        <p:txBody>
          <a:bodyPr lIns="0" tIns="0" rIns="0" bIns="0" rtlCol="0" anchor="t">
            <a:spAutoFit/>
          </a:bodyPr>
          <a:lstStyle/>
          <a:p>
            <a:pPr algn="l">
              <a:lnSpc>
                <a:spcPts val="3000"/>
              </a:lnSpc>
            </a:pPr>
            <a:r>
              <a:rPr lang="en-US" sz="2000" spc="1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LX6V-0808MT-DE</a:t>
            </a:r>
            <a:endParaRPr lang="en-US" sz="2000" spc="1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5" name="TextBox 45"/>
          <p:cNvSpPr txBox="1"/>
          <p:nvPr/>
        </p:nvSpPr>
        <p:spPr>
          <a:xfrm>
            <a:off x="1411277" y="7697819"/>
            <a:ext cx="3285947" cy="371475"/>
          </a:xfrm>
          <a:prstGeom prst="rect">
            <a:avLst/>
          </a:prstGeom>
        </p:spPr>
        <p:txBody>
          <a:bodyPr lIns="0" tIns="0" rIns="0" bIns="0" rtlCol="0" anchor="t">
            <a:spAutoFit/>
          </a:bodyPr>
          <a:lstStyle/>
          <a:p>
            <a:pPr marL="0" lvl="0" indent="0" algn="l">
              <a:lnSpc>
                <a:spcPts val="3000"/>
              </a:lnSpc>
              <a:spcBef>
                <a:spcPct val="0"/>
              </a:spcBef>
            </a:pPr>
            <a:r>
              <a:rPr lang="en-US" sz="2000" spc="1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LX6S-0808MT-DA</a:t>
            </a:r>
            <a:endParaRPr lang="en-US" sz="2000" spc="1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6" name="TextBox 46"/>
          <p:cNvSpPr txBox="1"/>
          <p:nvPr/>
        </p:nvSpPr>
        <p:spPr>
          <a:xfrm>
            <a:off x="1411277" y="8854806"/>
            <a:ext cx="3285947" cy="371475"/>
          </a:xfrm>
          <a:prstGeom prst="rect">
            <a:avLst/>
          </a:prstGeom>
        </p:spPr>
        <p:txBody>
          <a:bodyPr lIns="0" tIns="0" rIns="0" bIns="0" rtlCol="0" anchor="t">
            <a:spAutoFit/>
          </a:bodyPr>
          <a:lstStyle/>
          <a:p>
            <a:pPr marL="0" lvl="0" indent="0" algn="l">
              <a:lnSpc>
                <a:spcPts val="3000"/>
              </a:lnSpc>
              <a:spcBef>
                <a:spcPct val="0"/>
              </a:spcBef>
            </a:pPr>
            <a:r>
              <a:rPr lang="en-US" sz="2000" spc="1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LX6S-0808MT-DB</a:t>
            </a:r>
            <a:endParaRPr lang="en-US" sz="2000" spc="1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grpSp>
        <p:nvGrpSpPr>
          <p:cNvPr id="47" name="Group 47"/>
          <p:cNvGrpSpPr/>
          <p:nvPr/>
        </p:nvGrpSpPr>
        <p:grpSpPr>
          <a:xfrm>
            <a:off x="1677242" y="-49885"/>
            <a:ext cx="885763" cy="1078585"/>
            <a:chOff x="0" y="0"/>
            <a:chExt cx="2771140" cy="3374390"/>
          </a:xfrm>
        </p:grpSpPr>
        <p:sp>
          <p:nvSpPr>
            <p:cNvPr id="48" name="Freeform 48"/>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0C9898"/>
            </a:solidFill>
          </p:spPr>
        </p:sp>
      </p:grpSp>
      <p:sp>
        <p:nvSpPr>
          <p:cNvPr id="49" name="Freeform 49"/>
          <p:cNvSpPr/>
          <p:nvPr/>
        </p:nvSpPr>
        <p:spPr>
          <a:xfrm>
            <a:off x="15036909" y="617558"/>
            <a:ext cx="2222391" cy="411142"/>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1"/>
            <a:stretch>
              <a:fillRect/>
            </a:stretch>
          </a:blipFill>
        </p:spPr>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7056429" y="14288"/>
            <a:ext cx="11231571" cy="10287000"/>
          </a:xfrm>
          <a:prstGeom prst="rect">
            <a:avLst/>
          </a:prstGeom>
          <a:solidFill>
            <a:srgbClr val="0C9898"/>
          </a:solidFill>
        </p:spPr>
      </p:sp>
      <p:sp>
        <p:nvSpPr>
          <p:cNvPr id="3" name="AutoShape 3"/>
          <p:cNvSpPr/>
          <p:nvPr/>
        </p:nvSpPr>
        <p:spPr>
          <a:xfrm>
            <a:off x="998266" y="1166531"/>
            <a:ext cx="5244368" cy="7953939"/>
          </a:xfrm>
          <a:prstGeom prst="rect">
            <a:avLst/>
          </a:prstGeom>
          <a:solidFill>
            <a:srgbClr val="191919">
              <a:alpha val="9804"/>
            </a:srgbClr>
          </a:solidFill>
        </p:spPr>
      </p:sp>
      <p:sp>
        <p:nvSpPr>
          <p:cNvPr id="4" name="AutoShape 4"/>
          <p:cNvSpPr/>
          <p:nvPr/>
        </p:nvSpPr>
        <p:spPr>
          <a:xfrm rot="5400000">
            <a:off x="2425034" y="-10971"/>
            <a:ext cx="2390833" cy="28575"/>
          </a:xfrm>
          <a:prstGeom prst="rect">
            <a:avLst/>
          </a:prstGeom>
          <a:solidFill>
            <a:srgbClr val="191919"/>
          </a:solidFill>
        </p:spPr>
      </p:sp>
      <p:sp>
        <p:nvSpPr>
          <p:cNvPr id="5" name="AutoShape 5"/>
          <p:cNvSpPr/>
          <p:nvPr/>
        </p:nvSpPr>
        <p:spPr>
          <a:xfrm rot="5400000">
            <a:off x="2425034" y="10269396"/>
            <a:ext cx="2390833" cy="28575"/>
          </a:xfrm>
          <a:prstGeom prst="rect">
            <a:avLst/>
          </a:prstGeom>
          <a:solidFill>
            <a:srgbClr val="191919"/>
          </a:solidFill>
        </p:spPr>
      </p:sp>
      <p:grpSp>
        <p:nvGrpSpPr>
          <p:cNvPr id="6" name="Group 6"/>
          <p:cNvGrpSpPr/>
          <p:nvPr/>
        </p:nvGrpSpPr>
        <p:grpSpPr>
          <a:xfrm>
            <a:off x="1677242" y="-49885"/>
            <a:ext cx="885763" cy="1078585"/>
            <a:chOff x="0" y="0"/>
            <a:chExt cx="2771140" cy="3374390"/>
          </a:xfrm>
        </p:grpSpPr>
        <p:sp>
          <p:nvSpPr>
            <p:cNvPr id="7" name="Freeform 7"/>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0C9898"/>
            </a:solidFill>
          </p:spPr>
        </p:sp>
      </p:grpSp>
      <p:sp>
        <p:nvSpPr>
          <p:cNvPr id="9" name="Freeform 9"/>
          <p:cNvSpPr/>
          <p:nvPr/>
        </p:nvSpPr>
        <p:spPr>
          <a:xfrm>
            <a:off x="15036909" y="617558"/>
            <a:ext cx="2222391" cy="411142"/>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1"/>
            <a:stretch>
              <a:fillRect/>
            </a:stretch>
          </a:blipFill>
        </p:spPr>
      </p:sp>
      <p:grpSp>
        <p:nvGrpSpPr>
          <p:cNvPr id="10" name="Group 10"/>
          <p:cNvGrpSpPr/>
          <p:nvPr/>
        </p:nvGrpSpPr>
        <p:grpSpPr>
          <a:xfrm>
            <a:off x="8352083" y="2742915"/>
            <a:ext cx="1058041" cy="1058041"/>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240"/>
                </a:lnSpc>
              </a:pPr>
            </a:p>
          </p:txBody>
        </p:sp>
      </p:grpSp>
      <p:grpSp>
        <p:nvGrpSpPr>
          <p:cNvPr id="13" name="Group 13"/>
          <p:cNvGrpSpPr/>
          <p:nvPr/>
        </p:nvGrpSpPr>
        <p:grpSpPr>
          <a:xfrm>
            <a:off x="8352083" y="4228489"/>
            <a:ext cx="1058041" cy="1058041"/>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240"/>
                </a:lnSpc>
              </a:pPr>
            </a:p>
          </p:txBody>
        </p:sp>
      </p:grpSp>
      <p:grpSp>
        <p:nvGrpSpPr>
          <p:cNvPr id="16" name="Group 16"/>
          <p:cNvGrpSpPr/>
          <p:nvPr/>
        </p:nvGrpSpPr>
        <p:grpSpPr>
          <a:xfrm>
            <a:off x="8352083" y="5715155"/>
            <a:ext cx="1058041" cy="1058041"/>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240"/>
                </a:lnSpc>
              </a:pPr>
            </a:p>
          </p:txBody>
        </p:sp>
      </p:grpSp>
      <p:grpSp>
        <p:nvGrpSpPr>
          <p:cNvPr id="19" name="Group 19"/>
          <p:cNvGrpSpPr/>
          <p:nvPr/>
        </p:nvGrpSpPr>
        <p:grpSpPr>
          <a:xfrm>
            <a:off x="8352083" y="7201821"/>
            <a:ext cx="1058041" cy="1058041"/>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2240"/>
                </a:lnSpc>
              </a:pPr>
            </a:p>
          </p:txBody>
        </p:sp>
      </p:grpSp>
      <p:grpSp>
        <p:nvGrpSpPr>
          <p:cNvPr id="22" name="Group 22"/>
          <p:cNvGrpSpPr/>
          <p:nvPr/>
        </p:nvGrpSpPr>
        <p:grpSpPr>
          <a:xfrm>
            <a:off x="8352083" y="8688488"/>
            <a:ext cx="1058041" cy="1058041"/>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2240"/>
                </a:lnSpc>
              </a:pPr>
            </a:p>
          </p:txBody>
        </p:sp>
      </p:grpSp>
      <p:sp>
        <p:nvSpPr>
          <p:cNvPr id="25" name="Freeform 25"/>
          <p:cNvSpPr/>
          <p:nvPr/>
        </p:nvSpPr>
        <p:spPr>
          <a:xfrm>
            <a:off x="8544224" y="2946425"/>
            <a:ext cx="673760" cy="651020"/>
          </a:xfrm>
          <a:custGeom>
            <a:avLst/>
            <a:gdLst/>
            <a:ahLst/>
            <a:cxnLst/>
            <a:rect l="l" t="t" r="r" b="b"/>
            <a:pathLst>
              <a:path w="673760" h="651020">
                <a:moveTo>
                  <a:pt x="0" y="0"/>
                </a:moveTo>
                <a:lnTo>
                  <a:pt x="673759" y="0"/>
                </a:lnTo>
                <a:lnTo>
                  <a:pt x="673759" y="651021"/>
                </a:lnTo>
                <a:lnTo>
                  <a:pt x="0" y="6510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6" name="Freeform 26"/>
          <p:cNvSpPr/>
          <p:nvPr/>
        </p:nvSpPr>
        <p:spPr>
          <a:xfrm>
            <a:off x="8511464" y="4446088"/>
            <a:ext cx="739279" cy="622843"/>
          </a:xfrm>
          <a:custGeom>
            <a:avLst/>
            <a:gdLst/>
            <a:ahLst/>
            <a:cxnLst/>
            <a:rect l="l" t="t" r="r" b="b"/>
            <a:pathLst>
              <a:path w="739279" h="622843">
                <a:moveTo>
                  <a:pt x="0" y="0"/>
                </a:moveTo>
                <a:lnTo>
                  <a:pt x="739279" y="0"/>
                </a:lnTo>
                <a:lnTo>
                  <a:pt x="739279" y="622843"/>
                </a:lnTo>
                <a:lnTo>
                  <a:pt x="0" y="6228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7" name="Freeform 27"/>
          <p:cNvSpPr/>
          <p:nvPr/>
        </p:nvSpPr>
        <p:spPr>
          <a:xfrm>
            <a:off x="8524251" y="6001370"/>
            <a:ext cx="693732" cy="485613"/>
          </a:xfrm>
          <a:custGeom>
            <a:avLst/>
            <a:gdLst/>
            <a:ahLst/>
            <a:cxnLst/>
            <a:rect l="l" t="t" r="r" b="b"/>
            <a:pathLst>
              <a:path w="693732" h="485613">
                <a:moveTo>
                  <a:pt x="0" y="0"/>
                </a:moveTo>
                <a:lnTo>
                  <a:pt x="693732" y="0"/>
                </a:lnTo>
                <a:lnTo>
                  <a:pt x="693732" y="485612"/>
                </a:lnTo>
                <a:lnTo>
                  <a:pt x="0" y="4856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8" name="Freeform 28"/>
          <p:cNvSpPr/>
          <p:nvPr/>
        </p:nvSpPr>
        <p:spPr>
          <a:xfrm>
            <a:off x="8544224" y="7357592"/>
            <a:ext cx="622394" cy="746500"/>
          </a:xfrm>
          <a:custGeom>
            <a:avLst/>
            <a:gdLst/>
            <a:ahLst/>
            <a:cxnLst/>
            <a:rect l="l" t="t" r="r" b="b"/>
            <a:pathLst>
              <a:path w="622394" h="746500">
                <a:moveTo>
                  <a:pt x="0" y="0"/>
                </a:moveTo>
                <a:lnTo>
                  <a:pt x="622394" y="0"/>
                </a:lnTo>
                <a:lnTo>
                  <a:pt x="622394" y="746500"/>
                </a:lnTo>
                <a:lnTo>
                  <a:pt x="0" y="7465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9" name="Freeform 29"/>
          <p:cNvSpPr/>
          <p:nvPr/>
        </p:nvSpPr>
        <p:spPr>
          <a:xfrm>
            <a:off x="8511464" y="8888513"/>
            <a:ext cx="617859" cy="617859"/>
          </a:xfrm>
          <a:custGeom>
            <a:avLst/>
            <a:gdLst/>
            <a:ahLst/>
            <a:cxnLst/>
            <a:rect l="l" t="t" r="r" b="b"/>
            <a:pathLst>
              <a:path w="617859" h="617859">
                <a:moveTo>
                  <a:pt x="0" y="0"/>
                </a:moveTo>
                <a:lnTo>
                  <a:pt x="617859" y="0"/>
                </a:lnTo>
                <a:lnTo>
                  <a:pt x="617859" y="617859"/>
                </a:lnTo>
                <a:lnTo>
                  <a:pt x="0" y="6178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0" name="TextBox 30"/>
          <p:cNvSpPr txBox="1"/>
          <p:nvPr/>
        </p:nvSpPr>
        <p:spPr>
          <a:xfrm>
            <a:off x="7793280" y="1571182"/>
            <a:ext cx="7125562" cy="511810"/>
          </a:xfrm>
          <a:prstGeom prst="rect">
            <a:avLst/>
          </a:prstGeom>
        </p:spPr>
        <p:txBody>
          <a:bodyPr lIns="0" tIns="0" rIns="0" bIns="0" rtlCol="0" anchor="t">
            <a:spAutoFit/>
          </a:bodyPr>
          <a:lstStyle/>
          <a:p>
            <a:pPr algn="l">
              <a:lnSpc>
                <a:spcPts val="4160"/>
              </a:lnSpc>
            </a:pPr>
            <a:r>
              <a:rPr lang="en-US" sz="3200" spc="128">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PLC Editor2 Software</a:t>
            </a:r>
            <a:endParaRPr lang="en-US" sz="3200" spc="128">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1" name="TextBox 31"/>
          <p:cNvSpPr txBox="1"/>
          <p:nvPr/>
        </p:nvSpPr>
        <p:spPr>
          <a:xfrm>
            <a:off x="9860804" y="3038383"/>
            <a:ext cx="7670927" cy="438531"/>
          </a:xfrm>
          <a:prstGeom prst="rect">
            <a:avLst/>
          </a:prstGeom>
        </p:spPr>
        <p:txBody>
          <a:bodyPr lIns="0" tIns="0" rIns="0" bIns="0" rtlCol="0" anchor="t">
            <a:spAutoFit/>
          </a:bodyPr>
          <a:lstStyle/>
          <a:p>
            <a:pPr algn="l">
              <a:lnSpc>
                <a:spcPts val="3535"/>
              </a:lnSpc>
            </a:pPr>
            <a:r>
              <a:rPr lang="en-US" sz="2700" spc="135" dirty="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Newly designed free-tag agreement</a:t>
            </a:r>
            <a:endParaRPr lang="en-US" sz="2700" spc="135" dirty="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2" name="TextBox 32"/>
          <p:cNvSpPr txBox="1"/>
          <p:nvPr/>
        </p:nvSpPr>
        <p:spPr>
          <a:xfrm>
            <a:off x="9860804" y="4523957"/>
            <a:ext cx="7670927" cy="438531"/>
          </a:xfrm>
          <a:prstGeom prst="rect">
            <a:avLst/>
          </a:prstGeom>
        </p:spPr>
        <p:txBody>
          <a:bodyPr lIns="0" tIns="0" rIns="0" bIns="0" rtlCol="0" anchor="t">
            <a:spAutoFit/>
          </a:bodyPr>
          <a:lstStyle/>
          <a:p>
            <a:pPr algn="l">
              <a:lnSpc>
                <a:spcPts val="3535"/>
              </a:lnSpc>
            </a:pPr>
            <a:r>
              <a:rPr lang="en-US" sz="2700" spc="135">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Easy Ethernet/EtherCAT configuration</a:t>
            </a:r>
            <a:endParaRPr lang="en-US" sz="2700" spc="135">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3" name="TextBox 33"/>
          <p:cNvSpPr txBox="1"/>
          <p:nvPr/>
        </p:nvSpPr>
        <p:spPr>
          <a:xfrm>
            <a:off x="9860804" y="6010623"/>
            <a:ext cx="7670927" cy="438531"/>
          </a:xfrm>
          <a:prstGeom prst="rect">
            <a:avLst/>
          </a:prstGeom>
        </p:spPr>
        <p:txBody>
          <a:bodyPr lIns="0" tIns="0" rIns="0" bIns="0" rtlCol="0" anchor="t">
            <a:spAutoFit/>
          </a:bodyPr>
          <a:lstStyle/>
          <a:p>
            <a:pPr algn="l">
              <a:lnSpc>
                <a:spcPts val="3535"/>
              </a:lnSpc>
            </a:pPr>
            <a:r>
              <a:rPr lang="en-US" sz="2700" spc="135" dirty="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structure, array variable definition</a:t>
            </a:r>
            <a:endParaRPr lang="en-US" sz="2700" spc="135" dirty="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4" name="TextBox 34"/>
          <p:cNvSpPr txBox="1"/>
          <p:nvPr/>
        </p:nvSpPr>
        <p:spPr>
          <a:xfrm>
            <a:off x="9860804" y="7273451"/>
            <a:ext cx="7954689" cy="886206"/>
          </a:xfrm>
          <a:prstGeom prst="rect">
            <a:avLst/>
          </a:prstGeom>
        </p:spPr>
        <p:txBody>
          <a:bodyPr lIns="0" tIns="0" rIns="0" bIns="0" rtlCol="0" anchor="t">
            <a:spAutoFit/>
          </a:bodyPr>
          <a:lstStyle/>
          <a:p>
            <a:pPr algn="l">
              <a:lnSpc>
                <a:spcPts val="3535"/>
              </a:lnSpc>
            </a:pPr>
            <a:r>
              <a:rPr lang="en-US" sz="2700" spc="135">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Motion Control  </a:t>
            </a:r>
            <a:endParaRPr lang="en-US" sz="2700" spc="135">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a:lnSpc>
                <a:spcPts val="3535"/>
              </a:lnSpc>
            </a:pPr>
            <a:r>
              <a:rPr lang="en-US" sz="2700" spc="135">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Support cam, interpolation ,superposition, etc.</a:t>
            </a:r>
            <a:endParaRPr lang="en-US" sz="2700" spc="135">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5" name="TextBox 35"/>
          <p:cNvSpPr txBox="1"/>
          <p:nvPr/>
        </p:nvSpPr>
        <p:spPr>
          <a:xfrm>
            <a:off x="9860804" y="8983955"/>
            <a:ext cx="7954689" cy="438531"/>
          </a:xfrm>
          <a:prstGeom prst="rect">
            <a:avLst/>
          </a:prstGeom>
        </p:spPr>
        <p:txBody>
          <a:bodyPr lIns="0" tIns="0" rIns="0" bIns="0" rtlCol="0" anchor="t">
            <a:spAutoFit/>
          </a:bodyPr>
          <a:lstStyle/>
          <a:p>
            <a:pPr algn="l">
              <a:lnSpc>
                <a:spcPts val="3535"/>
              </a:lnSpc>
            </a:pPr>
            <a:r>
              <a:rPr lang="en-US" sz="2700" spc="135">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Self-definded FB/FC</a:t>
            </a:r>
            <a:endParaRPr lang="en-US" sz="2700" spc="135">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pic>
        <p:nvPicPr>
          <p:cNvPr id="41" name="图片 40"/>
          <p:cNvPicPr>
            <a:picLocks noChangeAspect="1"/>
          </p:cNvPicPr>
          <p:nvPr/>
        </p:nvPicPr>
        <p:blipFill>
          <a:blip r:embed="rId12"/>
          <a:stretch>
            <a:fillRect/>
          </a:stretch>
        </p:blipFill>
        <p:spPr>
          <a:xfrm>
            <a:off x="1054449" y="1697505"/>
            <a:ext cx="5120682" cy="6924193"/>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AutoShape 2"/>
          <p:cNvSpPr/>
          <p:nvPr/>
        </p:nvSpPr>
        <p:spPr>
          <a:xfrm>
            <a:off x="485556" y="454609"/>
            <a:ext cx="17316887" cy="9377782"/>
          </a:xfrm>
          <a:prstGeom prst="rect">
            <a:avLst/>
          </a:prstGeom>
          <a:solidFill>
            <a:srgbClr val="0C9898"/>
          </a:solidFill>
        </p:spPr>
      </p:sp>
      <p:sp>
        <p:nvSpPr>
          <p:cNvPr id="3" name="AutoShape 3"/>
          <p:cNvSpPr/>
          <p:nvPr/>
        </p:nvSpPr>
        <p:spPr>
          <a:xfrm>
            <a:off x="8556216" y="3485222"/>
            <a:ext cx="1175568" cy="137659"/>
          </a:xfrm>
          <a:prstGeom prst="rect">
            <a:avLst/>
          </a:prstGeom>
          <a:solidFill>
            <a:srgbClr val="FFFFFF"/>
          </a:solidFill>
        </p:spPr>
      </p:sp>
      <p:sp>
        <p:nvSpPr>
          <p:cNvPr id="4" name="Freeform 4"/>
          <p:cNvSpPr/>
          <p:nvPr/>
        </p:nvSpPr>
        <p:spPr>
          <a:xfrm>
            <a:off x="4280057" y="4945331"/>
            <a:ext cx="10269769" cy="4887060"/>
          </a:xfrm>
          <a:custGeom>
            <a:avLst/>
            <a:gdLst/>
            <a:ahLst/>
            <a:cxnLst/>
            <a:rect l="l" t="t" r="r" b="b"/>
            <a:pathLst>
              <a:path w="10269769" h="4887060">
                <a:moveTo>
                  <a:pt x="0" y="0"/>
                </a:moveTo>
                <a:lnTo>
                  <a:pt x="10269769" y="0"/>
                </a:lnTo>
                <a:lnTo>
                  <a:pt x="10269769" y="4887060"/>
                </a:lnTo>
                <a:lnTo>
                  <a:pt x="0" y="4887060"/>
                </a:lnTo>
                <a:lnTo>
                  <a:pt x="0" y="0"/>
                </a:lnTo>
                <a:close/>
              </a:path>
            </a:pathLst>
          </a:custGeom>
          <a:blipFill>
            <a:blip r:embed="rId1"/>
            <a:stretch>
              <a:fillRect l="-43348" t="-83656" r="-26747" b="-55237"/>
            </a:stretch>
          </a:blipFill>
        </p:spPr>
      </p:sp>
      <p:sp>
        <p:nvSpPr>
          <p:cNvPr id="5" name="Freeform 5"/>
          <p:cNvSpPr/>
          <p:nvPr/>
        </p:nvSpPr>
        <p:spPr>
          <a:xfrm>
            <a:off x="8042330" y="1028700"/>
            <a:ext cx="2222391" cy="411142"/>
          </a:xfrm>
          <a:custGeom>
            <a:avLst/>
            <a:gdLst/>
            <a:ahLst/>
            <a:cxnLst/>
            <a:rect l="l" t="t" r="r" b="b"/>
            <a:pathLst>
              <a:path w="2222391" h="411142">
                <a:moveTo>
                  <a:pt x="0" y="0"/>
                </a:moveTo>
                <a:lnTo>
                  <a:pt x="2222390" y="0"/>
                </a:lnTo>
                <a:lnTo>
                  <a:pt x="2222390" y="411142"/>
                </a:lnTo>
                <a:lnTo>
                  <a:pt x="0" y="411142"/>
                </a:lnTo>
                <a:lnTo>
                  <a:pt x="0" y="0"/>
                </a:lnTo>
                <a:close/>
              </a:path>
            </a:pathLst>
          </a:custGeom>
          <a:blipFill>
            <a:blip r:embed="rId2"/>
            <a:stretch>
              <a:fillRect/>
            </a:stretch>
          </a:blipFill>
        </p:spPr>
      </p:sp>
      <p:sp>
        <p:nvSpPr>
          <p:cNvPr id="6" name="Freeform 6"/>
          <p:cNvSpPr/>
          <p:nvPr/>
        </p:nvSpPr>
        <p:spPr>
          <a:xfrm>
            <a:off x="16163448" y="8646795"/>
            <a:ext cx="994113" cy="788126"/>
          </a:xfrm>
          <a:custGeom>
            <a:avLst/>
            <a:gdLst/>
            <a:ahLst/>
            <a:cxnLst/>
            <a:rect l="l" t="t" r="r" b="b"/>
            <a:pathLst>
              <a:path w="994113" h="788126">
                <a:moveTo>
                  <a:pt x="0" y="0"/>
                </a:moveTo>
                <a:lnTo>
                  <a:pt x="994113" y="0"/>
                </a:lnTo>
                <a:lnTo>
                  <a:pt x="994113" y="788126"/>
                </a:lnTo>
                <a:lnTo>
                  <a:pt x="0" y="788126"/>
                </a:lnTo>
                <a:lnTo>
                  <a:pt x="0" y="0"/>
                </a:lnTo>
                <a:close/>
              </a:path>
            </a:pathLst>
          </a:custGeom>
          <a:blipFill>
            <a:blip r:embed="rId3"/>
            <a:stretch>
              <a:fillRect/>
            </a:stretch>
          </a:blipFill>
        </p:spPr>
      </p:sp>
      <p:sp>
        <p:nvSpPr>
          <p:cNvPr id="7" name="TextBox 7"/>
          <p:cNvSpPr txBox="1"/>
          <p:nvPr/>
        </p:nvSpPr>
        <p:spPr>
          <a:xfrm>
            <a:off x="1028700" y="1942172"/>
            <a:ext cx="16230600" cy="1460500"/>
          </a:xfrm>
          <a:prstGeom prst="rect">
            <a:avLst/>
          </a:prstGeom>
        </p:spPr>
        <p:txBody>
          <a:bodyPr lIns="0" tIns="0" rIns="0" bIns="0" rtlCol="0" anchor="t">
            <a:spAutoFit/>
          </a:bodyPr>
          <a:lstStyle/>
          <a:p>
            <a:pPr algn="ctr">
              <a:lnSpc>
                <a:spcPts val="11900"/>
              </a:lnSpc>
            </a:pPr>
            <a:r>
              <a:rPr lang="en-US" sz="8500">
                <a:solidFill>
                  <a:srgbClr val="FFFFFF"/>
                </a:solidFill>
                <a:latin typeface="Open Sans Extra Bold" panose="020B0906030804020204"/>
                <a:ea typeface="Open Sans Extra Bold" panose="020B0906030804020204"/>
                <a:cs typeface="Open Sans Extra Bold" panose="020B0906030804020204"/>
                <a:sym typeface="Open Sans Extra Bold" panose="020B0906030804020204"/>
              </a:rPr>
              <a:t>LX6C PLC</a:t>
            </a:r>
            <a:endParaRPr lang="en-US" sz="8500">
              <a:solidFill>
                <a:srgbClr val="FFFFFF"/>
              </a:solidFill>
              <a:latin typeface="Open Sans Extra Bold" panose="020B0906030804020204"/>
              <a:ea typeface="Open Sans Extra Bold" panose="020B0906030804020204"/>
              <a:cs typeface="Open Sans Extra Bold" panose="020B0906030804020204"/>
              <a:sym typeface="Open Sans Extra Bold" panose="020B0906030804020204"/>
            </a:endParaRPr>
          </a:p>
        </p:txBody>
      </p:sp>
      <p:sp>
        <p:nvSpPr>
          <p:cNvPr id="8" name="TextBox 8"/>
          <p:cNvSpPr txBox="1"/>
          <p:nvPr/>
        </p:nvSpPr>
        <p:spPr>
          <a:xfrm>
            <a:off x="4819304" y="3921220"/>
            <a:ext cx="8649392" cy="737235"/>
          </a:xfrm>
          <a:prstGeom prst="rect">
            <a:avLst/>
          </a:prstGeom>
        </p:spPr>
        <p:txBody>
          <a:bodyPr lIns="0" tIns="0" rIns="0" bIns="0" rtlCol="0" anchor="t">
            <a:spAutoFit/>
          </a:bodyPr>
          <a:lstStyle/>
          <a:p>
            <a:pPr algn="ctr">
              <a:lnSpc>
                <a:spcPts val="2940"/>
              </a:lnSpc>
            </a:pPr>
            <a:r>
              <a:rPr lang="en-US" sz="2100" dirty="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High-performance Medium-size Controller</a:t>
            </a:r>
            <a:endParaRPr lang="en-US" sz="2100" dirty="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ctr">
              <a:lnSpc>
                <a:spcPts val="2940"/>
              </a:lnSpc>
            </a:pPr>
            <a:r>
              <a:rPr lang="en-US" sz="2100" dirty="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New Era Wecon PLC</a:t>
            </a:r>
            <a:endParaRPr lang="en-US" sz="2100" dirty="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E"/>
        </a:solidFill>
        <a:effectLst/>
      </p:bgPr>
    </p:bg>
    <p:spTree>
      <p:nvGrpSpPr>
        <p:cNvPr id="1" name=""/>
        <p:cNvGrpSpPr/>
        <p:nvPr/>
      </p:nvGrpSpPr>
      <p:grpSpPr>
        <a:xfrm>
          <a:off x="0" y="0"/>
          <a:ext cx="0" cy="0"/>
          <a:chOff x="0" y="0"/>
          <a:chExt cx="0" cy="0"/>
        </a:xfrm>
      </p:grpSpPr>
      <p:sp>
        <p:nvSpPr>
          <p:cNvPr id="2" name="AutoShape 2"/>
          <p:cNvSpPr/>
          <p:nvPr/>
        </p:nvSpPr>
        <p:spPr>
          <a:xfrm>
            <a:off x="2322502" y="3422098"/>
            <a:ext cx="8174400" cy="9525"/>
          </a:xfrm>
          <a:prstGeom prst="line">
            <a:avLst/>
          </a:prstGeom>
          <a:ln w="19050" cap="flat">
            <a:solidFill>
              <a:srgbClr val="0C9898"/>
            </a:solidFill>
            <a:prstDash val="solid"/>
            <a:headEnd type="none" w="sm" len="sm"/>
            <a:tailEnd type="none" w="sm" len="sm"/>
          </a:ln>
        </p:spPr>
      </p:sp>
      <p:grpSp>
        <p:nvGrpSpPr>
          <p:cNvPr id="3" name="Group 3"/>
          <p:cNvGrpSpPr/>
          <p:nvPr/>
        </p:nvGrpSpPr>
        <p:grpSpPr>
          <a:xfrm>
            <a:off x="1677242" y="-49885"/>
            <a:ext cx="885763" cy="1078585"/>
            <a:chOff x="0" y="0"/>
            <a:chExt cx="2771140" cy="3374390"/>
          </a:xfrm>
        </p:grpSpPr>
        <p:sp>
          <p:nvSpPr>
            <p:cNvPr id="4" name="Freeform 4"/>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0C9898"/>
            </a:solidFill>
          </p:spPr>
        </p:sp>
      </p:grpSp>
      <p:sp>
        <p:nvSpPr>
          <p:cNvPr id="5" name="Freeform 5"/>
          <p:cNvSpPr/>
          <p:nvPr/>
        </p:nvSpPr>
        <p:spPr>
          <a:xfrm>
            <a:off x="15036909" y="617558"/>
            <a:ext cx="2222391" cy="411142"/>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1"/>
            <a:stretch>
              <a:fillRect/>
            </a:stretch>
          </a:blipFill>
        </p:spPr>
      </p:sp>
      <p:sp>
        <p:nvSpPr>
          <p:cNvPr id="6" name="Freeform 6"/>
          <p:cNvSpPr/>
          <p:nvPr/>
        </p:nvSpPr>
        <p:spPr>
          <a:xfrm>
            <a:off x="11424717" y="1888908"/>
            <a:ext cx="6583680" cy="8229600"/>
          </a:xfrm>
          <a:custGeom>
            <a:avLst/>
            <a:gdLst/>
            <a:ahLst/>
            <a:cxnLst/>
            <a:rect l="l" t="t" r="r" b="b"/>
            <a:pathLst>
              <a:path w="6583680" h="8229600">
                <a:moveTo>
                  <a:pt x="0" y="0"/>
                </a:moveTo>
                <a:lnTo>
                  <a:pt x="6583680" y="0"/>
                </a:lnTo>
                <a:lnTo>
                  <a:pt x="6583680" y="8229600"/>
                </a:lnTo>
                <a:lnTo>
                  <a:pt x="0" y="8229600"/>
                </a:lnTo>
                <a:lnTo>
                  <a:pt x="0" y="0"/>
                </a:lnTo>
                <a:close/>
              </a:path>
            </a:pathLst>
          </a:custGeom>
          <a:blipFill>
            <a:blip r:embed="rId2"/>
            <a:stretch>
              <a:fillRect/>
            </a:stretch>
          </a:blipFill>
        </p:spPr>
      </p:sp>
      <p:grpSp>
        <p:nvGrpSpPr>
          <p:cNvPr id="7" name="Group 7"/>
          <p:cNvGrpSpPr/>
          <p:nvPr/>
        </p:nvGrpSpPr>
        <p:grpSpPr>
          <a:xfrm>
            <a:off x="1028700" y="4169278"/>
            <a:ext cx="963155" cy="963844"/>
            <a:chOff x="0" y="0"/>
            <a:chExt cx="812800" cy="813382"/>
          </a:xfrm>
        </p:grpSpPr>
        <p:sp>
          <p:nvSpPr>
            <p:cNvPr id="8" name="Freeform 8"/>
            <p:cNvSpPr/>
            <p:nvPr/>
          </p:nvSpPr>
          <p:spPr>
            <a:xfrm>
              <a:off x="0" y="0"/>
              <a:ext cx="812800" cy="813382"/>
            </a:xfrm>
            <a:custGeom>
              <a:avLst/>
              <a:gdLst/>
              <a:ahLst/>
              <a:cxnLst/>
              <a:rect l="l" t="t" r="r" b="b"/>
              <a:pathLst>
                <a:path w="812800" h="813382">
                  <a:moveTo>
                    <a:pt x="192914" y="0"/>
                  </a:moveTo>
                  <a:lnTo>
                    <a:pt x="619886" y="0"/>
                  </a:lnTo>
                  <a:cubicBezTo>
                    <a:pt x="671050" y="0"/>
                    <a:pt x="720118" y="20325"/>
                    <a:pt x="756297" y="56503"/>
                  </a:cubicBezTo>
                  <a:cubicBezTo>
                    <a:pt x="792475" y="92682"/>
                    <a:pt x="812800" y="141750"/>
                    <a:pt x="812800" y="192914"/>
                  </a:cubicBezTo>
                  <a:lnTo>
                    <a:pt x="812800" y="620468"/>
                  </a:lnTo>
                  <a:cubicBezTo>
                    <a:pt x="812800" y="671632"/>
                    <a:pt x="792475" y="720700"/>
                    <a:pt x="756297" y="756878"/>
                  </a:cubicBezTo>
                  <a:cubicBezTo>
                    <a:pt x="720118" y="793057"/>
                    <a:pt x="671050" y="813382"/>
                    <a:pt x="619886" y="813382"/>
                  </a:cubicBezTo>
                  <a:lnTo>
                    <a:pt x="192914" y="813382"/>
                  </a:lnTo>
                  <a:cubicBezTo>
                    <a:pt x="141750" y="813382"/>
                    <a:pt x="92682" y="793057"/>
                    <a:pt x="56503" y="756878"/>
                  </a:cubicBezTo>
                  <a:cubicBezTo>
                    <a:pt x="20325" y="720700"/>
                    <a:pt x="0" y="671632"/>
                    <a:pt x="0" y="620468"/>
                  </a:cubicBezTo>
                  <a:lnTo>
                    <a:pt x="0" y="192914"/>
                  </a:lnTo>
                  <a:cubicBezTo>
                    <a:pt x="0" y="141750"/>
                    <a:pt x="20325" y="92682"/>
                    <a:pt x="56503" y="56503"/>
                  </a:cubicBezTo>
                  <a:cubicBezTo>
                    <a:pt x="92682" y="20325"/>
                    <a:pt x="141750" y="0"/>
                    <a:pt x="192914" y="0"/>
                  </a:cubicBezTo>
                  <a:close/>
                </a:path>
              </a:pathLst>
            </a:custGeom>
            <a:solidFill>
              <a:srgbClr val="0C9898"/>
            </a:solidFill>
            <a:ln cap="rnd">
              <a:noFill/>
              <a:prstDash val="solid"/>
              <a:round/>
            </a:ln>
          </p:spPr>
        </p:sp>
        <p:sp>
          <p:nvSpPr>
            <p:cNvPr id="9" name="TextBox 9"/>
            <p:cNvSpPr txBox="1"/>
            <p:nvPr/>
          </p:nvSpPr>
          <p:spPr>
            <a:xfrm>
              <a:off x="0" y="-38100"/>
              <a:ext cx="812800" cy="851482"/>
            </a:xfrm>
            <a:prstGeom prst="rect">
              <a:avLst/>
            </a:prstGeom>
          </p:spPr>
          <p:txBody>
            <a:bodyPr lIns="50800" tIns="50800" rIns="50800" bIns="50800" rtlCol="0" anchor="ctr"/>
            <a:lstStyle/>
            <a:p>
              <a:pPr marL="0" lvl="0" indent="0" algn="ctr">
                <a:lnSpc>
                  <a:spcPts val="2755"/>
                </a:lnSpc>
                <a:spcBef>
                  <a:spcPct val="0"/>
                </a:spcBef>
              </a:pPr>
            </a:p>
          </p:txBody>
        </p:sp>
      </p:grpSp>
      <p:grpSp>
        <p:nvGrpSpPr>
          <p:cNvPr id="10" name="Group 10"/>
          <p:cNvGrpSpPr/>
          <p:nvPr/>
        </p:nvGrpSpPr>
        <p:grpSpPr>
          <a:xfrm>
            <a:off x="6765791" y="4169278"/>
            <a:ext cx="963155" cy="963844"/>
            <a:chOff x="0" y="0"/>
            <a:chExt cx="812800" cy="813382"/>
          </a:xfrm>
        </p:grpSpPr>
        <p:sp>
          <p:nvSpPr>
            <p:cNvPr id="11" name="Freeform 11"/>
            <p:cNvSpPr/>
            <p:nvPr/>
          </p:nvSpPr>
          <p:spPr>
            <a:xfrm>
              <a:off x="0" y="0"/>
              <a:ext cx="812800" cy="813382"/>
            </a:xfrm>
            <a:custGeom>
              <a:avLst/>
              <a:gdLst/>
              <a:ahLst/>
              <a:cxnLst/>
              <a:rect l="l" t="t" r="r" b="b"/>
              <a:pathLst>
                <a:path w="812800" h="813382">
                  <a:moveTo>
                    <a:pt x="192914" y="0"/>
                  </a:moveTo>
                  <a:lnTo>
                    <a:pt x="619886" y="0"/>
                  </a:lnTo>
                  <a:cubicBezTo>
                    <a:pt x="671050" y="0"/>
                    <a:pt x="720118" y="20325"/>
                    <a:pt x="756297" y="56503"/>
                  </a:cubicBezTo>
                  <a:cubicBezTo>
                    <a:pt x="792475" y="92682"/>
                    <a:pt x="812800" y="141750"/>
                    <a:pt x="812800" y="192914"/>
                  </a:cubicBezTo>
                  <a:lnTo>
                    <a:pt x="812800" y="620468"/>
                  </a:lnTo>
                  <a:cubicBezTo>
                    <a:pt x="812800" y="671632"/>
                    <a:pt x="792475" y="720700"/>
                    <a:pt x="756297" y="756878"/>
                  </a:cubicBezTo>
                  <a:cubicBezTo>
                    <a:pt x="720118" y="793057"/>
                    <a:pt x="671050" y="813382"/>
                    <a:pt x="619886" y="813382"/>
                  </a:cubicBezTo>
                  <a:lnTo>
                    <a:pt x="192914" y="813382"/>
                  </a:lnTo>
                  <a:cubicBezTo>
                    <a:pt x="141750" y="813382"/>
                    <a:pt x="92682" y="793057"/>
                    <a:pt x="56503" y="756878"/>
                  </a:cubicBezTo>
                  <a:cubicBezTo>
                    <a:pt x="20325" y="720700"/>
                    <a:pt x="0" y="671632"/>
                    <a:pt x="0" y="620468"/>
                  </a:cubicBezTo>
                  <a:lnTo>
                    <a:pt x="0" y="192914"/>
                  </a:lnTo>
                  <a:cubicBezTo>
                    <a:pt x="0" y="141750"/>
                    <a:pt x="20325" y="92682"/>
                    <a:pt x="56503" y="56503"/>
                  </a:cubicBezTo>
                  <a:cubicBezTo>
                    <a:pt x="92682" y="20325"/>
                    <a:pt x="141750" y="0"/>
                    <a:pt x="192914" y="0"/>
                  </a:cubicBezTo>
                  <a:close/>
                </a:path>
              </a:pathLst>
            </a:custGeom>
            <a:solidFill>
              <a:srgbClr val="0C9898"/>
            </a:solidFill>
            <a:ln cap="rnd">
              <a:noFill/>
              <a:prstDash val="solid"/>
              <a:round/>
            </a:ln>
          </p:spPr>
        </p:sp>
        <p:sp>
          <p:nvSpPr>
            <p:cNvPr id="12" name="TextBox 12"/>
            <p:cNvSpPr txBox="1"/>
            <p:nvPr/>
          </p:nvSpPr>
          <p:spPr>
            <a:xfrm>
              <a:off x="0" y="-38100"/>
              <a:ext cx="812800" cy="851482"/>
            </a:xfrm>
            <a:prstGeom prst="rect">
              <a:avLst/>
            </a:prstGeom>
          </p:spPr>
          <p:txBody>
            <a:bodyPr lIns="50800" tIns="50800" rIns="50800" bIns="50800" rtlCol="0" anchor="ctr"/>
            <a:lstStyle/>
            <a:p>
              <a:pPr marL="0" lvl="0" indent="0" algn="ctr">
                <a:lnSpc>
                  <a:spcPts val="2755"/>
                </a:lnSpc>
                <a:spcBef>
                  <a:spcPct val="0"/>
                </a:spcBef>
              </a:pPr>
            </a:p>
          </p:txBody>
        </p:sp>
      </p:grpSp>
      <p:grpSp>
        <p:nvGrpSpPr>
          <p:cNvPr id="13" name="Group 13"/>
          <p:cNvGrpSpPr/>
          <p:nvPr/>
        </p:nvGrpSpPr>
        <p:grpSpPr>
          <a:xfrm>
            <a:off x="1028700" y="5887165"/>
            <a:ext cx="963155" cy="963844"/>
            <a:chOff x="0" y="0"/>
            <a:chExt cx="812800" cy="813382"/>
          </a:xfrm>
        </p:grpSpPr>
        <p:sp>
          <p:nvSpPr>
            <p:cNvPr id="14" name="Freeform 14"/>
            <p:cNvSpPr/>
            <p:nvPr/>
          </p:nvSpPr>
          <p:spPr>
            <a:xfrm>
              <a:off x="0" y="0"/>
              <a:ext cx="812800" cy="813382"/>
            </a:xfrm>
            <a:custGeom>
              <a:avLst/>
              <a:gdLst/>
              <a:ahLst/>
              <a:cxnLst/>
              <a:rect l="l" t="t" r="r" b="b"/>
              <a:pathLst>
                <a:path w="812800" h="813382">
                  <a:moveTo>
                    <a:pt x="192914" y="0"/>
                  </a:moveTo>
                  <a:lnTo>
                    <a:pt x="619886" y="0"/>
                  </a:lnTo>
                  <a:cubicBezTo>
                    <a:pt x="671050" y="0"/>
                    <a:pt x="720118" y="20325"/>
                    <a:pt x="756297" y="56503"/>
                  </a:cubicBezTo>
                  <a:cubicBezTo>
                    <a:pt x="792475" y="92682"/>
                    <a:pt x="812800" y="141750"/>
                    <a:pt x="812800" y="192914"/>
                  </a:cubicBezTo>
                  <a:lnTo>
                    <a:pt x="812800" y="620468"/>
                  </a:lnTo>
                  <a:cubicBezTo>
                    <a:pt x="812800" y="671632"/>
                    <a:pt x="792475" y="720700"/>
                    <a:pt x="756297" y="756878"/>
                  </a:cubicBezTo>
                  <a:cubicBezTo>
                    <a:pt x="720118" y="793057"/>
                    <a:pt x="671050" y="813382"/>
                    <a:pt x="619886" y="813382"/>
                  </a:cubicBezTo>
                  <a:lnTo>
                    <a:pt x="192914" y="813382"/>
                  </a:lnTo>
                  <a:cubicBezTo>
                    <a:pt x="141750" y="813382"/>
                    <a:pt x="92682" y="793057"/>
                    <a:pt x="56503" y="756878"/>
                  </a:cubicBezTo>
                  <a:cubicBezTo>
                    <a:pt x="20325" y="720700"/>
                    <a:pt x="0" y="671632"/>
                    <a:pt x="0" y="620468"/>
                  </a:cubicBezTo>
                  <a:lnTo>
                    <a:pt x="0" y="192914"/>
                  </a:lnTo>
                  <a:cubicBezTo>
                    <a:pt x="0" y="141750"/>
                    <a:pt x="20325" y="92682"/>
                    <a:pt x="56503" y="56503"/>
                  </a:cubicBezTo>
                  <a:cubicBezTo>
                    <a:pt x="92682" y="20325"/>
                    <a:pt x="141750" y="0"/>
                    <a:pt x="192914" y="0"/>
                  </a:cubicBezTo>
                  <a:close/>
                </a:path>
              </a:pathLst>
            </a:custGeom>
            <a:solidFill>
              <a:srgbClr val="0C9898"/>
            </a:solidFill>
            <a:ln cap="rnd">
              <a:noFill/>
              <a:prstDash val="solid"/>
              <a:round/>
            </a:ln>
          </p:spPr>
        </p:sp>
        <p:sp>
          <p:nvSpPr>
            <p:cNvPr id="15" name="TextBox 15"/>
            <p:cNvSpPr txBox="1"/>
            <p:nvPr/>
          </p:nvSpPr>
          <p:spPr>
            <a:xfrm>
              <a:off x="0" y="-38100"/>
              <a:ext cx="812800" cy="851482"/>
            </a:xfrm>
            <a:prstGeom prst="rect">
              <a:avLst/>
            </a:prstGeom>
          </p:spPr>
          <p:txBody>
            <a:bodyPr lIns="50800" tIns="50800" rIns="50800" bIns="50800" rtlCol="0" anchor="ctr"/>
            <a:lstStyle/>
            <a:p>
              <a:pPr marL="0" lvl="0" indent="0" algn="ctr">
                <a:lnSpc>
                  <a:spcPts val="2755"/>
                </a:lnSpc>
                <a:spcBef>
                  <a:spcPct val="0"/>
                </a:spcBef>
              </a:pPr>
            </a:p>
          </p:txBody>
        </p:sp>
      </p:grpSp>
      <p:grpSp>
        <p:nvGrpSpPr>
          <p:cNvPr id="16" name="Group 16"/>
          <p:cNvGrpSpPr/>
          <p:nvPr/>
        </p:nvGrpSpPr>
        <p:grpSpPr>
          <a:xfrm>
            <a:off x="6765791" y="5887165"/>
            <a:ext cx="963155" cy="963844"/>
            <a:chOff x="0" y="0"/>
            <a:chExt cx="812800" cy="813382"/>
          </a:xfrm>
        </p:grpSpPr>
        <p:sp>
          <p:nvSpPr>
            <p:cNvPr id="17" name="Freeform 17"/>
            <p:cNvSpPr/>
            <p:nvPr/>
          </p:nvSpPr>
          <p:spPr>
            <a:xfrm>
              <a:off x="0" y="0"/>
              <a:ext cx="812800" cy="813382"/>
            </a:xfrm>
            <a:custGeom>
              <a:avLst/>
              <a:gdLst/>
              <a:ahLst/>
              <a:cxnLst/>
              <a:rect l="l" t="t" r="r" b="b"/>
              <a:pathLst>
                <a:path w="812800" h="813382">
                  <a:moveTo>
                    <a:pt x="192914" y="0"/>
                  </a:moveTo>
                  <a:lnTo>
                    <a:pt x="619886" y="0"/>
                  </a:lnTo>
                  <a:cubicBezTo>
                    <a:pt x="671050" y="0"/>
                    <a:pt x="720118" y="20325"/>
                    <a:pt x="756297" y="56503"/>
                  </a:cubicBezTo>
                  <a:cubicBezTo>
                    <a:pt x="792475" y="92682"/>
                    <a:pt x="812800" y="141750"/>
                    <a:pt x="812800" y="192914"/>
                  </a:cubicBezTo>
                  <a:lnTo>
                    <a:pt x="812800" y="620468"/>
                  </a:lnTo>
                  <a:cubicBezTo>
                    <a:pt x="812800" y="671632"/>
                    <a:pt x="792475" y="720700"/>
                    <a:pt x="756297" y="756878"/>
                  </a:cubicBezTo>
                  <a:cubicBezTo>
                    <a:pt x="720118" y="793057"/>
                    <a:pt x="671050" y="813382"/>
                    <a:pt x="619886" y="813382"/>
                  </a:cubicBezTo>
                  <a:lnTo>
                    <a:pt x="192914" y="813382"/>
                  </a:lnTo>
                  <a:cubicBezTo>
                    <a:pt x="141750" y="813382"/>
                    <a:pt x="92682" y="793057"/>
                    <a:pt x="56503" y="756878"/>
                  </a:cubicBezTo>
                  <a:cubicBezTo>
                    <a:pt x="20325" y="720700"/>
                    <a:pt x="0" y="671632"/>
                    <a:pt x="0" y="620468"/>
                  </a:cubicBezTo>
                  <a:lnTo>
                    <a:pt x="0" y="192914"/>
                  </a:lnTo>
                  <a:cubicBezTo>
                    <a:pt x="0" y="141750"/>
                    <a:pt x="20325" y="92682"/>
                    <a:pt x="56503" y="56503"/>
                  </a:cubicBezTo>
                  <a:cubicBezTo>
                    <a:pt x="92682" y="20325"/>
                    <a:pt x="141750" y="0"/>
                    <a:pt x="192914" y="0"/>
                  </a:cubicBezTo>
                  <a:close/>
                </a:path>
              </a:pathLst>
            </a:custGeom>
            <a:solidFill>
              <a:srgbClr val="0C9898"/>
            </a:solidFill>
            <a:ln cap="rnd">
              <a:noFill/>
              <a:prstDash val="solid"/>
              <a:round/>
            </a:ln>
          </p:spPr>
        </p:sp>
        <p:sp>
          <p:nvSpPr>
            <p:cNvPr id="18" name="TextBox 18"/>
            <p:cNvSpPr txBox="1"/>
            <p:nvPr/>
          </p:nvSpPr>
          <p:spPr>
            <a:xfrm>
              <a:off x="0" y="-38100"/>
              <a:ext cx="812800" cy="851482"/>
            </a:xfrm>
            <a:prstGeom prst="rect">
              <a:avLst/>
            </a:prstGeom>
          </p:spPr>
          <p:txBody>
            <a:bodyPr lIns="50800" tIns="50800" rIns="50800" bIns="50800" rtlCol="0" anchor="ctr"/>
            <a:lstStyle/>
            <a:p>
              <a:pPr marL="0" lvl="0" indent="0" algn="ctr">
                <a:lnSpc>
                  <a:spcPts val="2755"/>
                </a:lnSpc>
                <a:spcBef>
                  <a:spcPct val="0"/>
                </a:spcBef>
              </a:pPr>
            </a:p>
          </p:txBody>
        </p:sp>
      </p:grpSp>
      <p:grpSp>
        <p:nvGrpSpPr>
          <p:cNvPr id="19" name="Group 19"/>
          <p:cNvGrpSpPr/>
          <p:nvPr/>
        </p:nvGrpSpPr>
        <p:grpSpPr>
          <a:xfrm>
            <a:off x="1028700" y="7719351"/>
            <a:ext cx="963155" cy="963844"/>
            <a:chOff x="0" y="0"/>
            <a:chExt cx="812800" cy="813382"/>
          </a:xfrm>
        </p:grpSpPr>
        <p:sp>
          <p:nvSpPr>
            <p:cNvPr id="20" name="Freeform 20"/>
            <p:cNvSpPr/>
            <p:nvPr/>
          </p:nvSpPr>
          <p:spPr>
            <a:xfrm>
              <a:off x="0" y="0"/>
              <a:ext cx="812800" cy="813382"/>
            </a:xfrm>
            <a:custGeom>
              <a:avLst/>
              <a:gdLst/>
              <a:ahLst/>
              <a:cxnLst/>
              <a:rect l="l" t="t" r="r" b="b"/>
              <a:pathLst>
                <a:path w="812800" h="813382">
                  <a:moveTo>
                    <a:pt x="192914" y="0"/>
                  </a:moveTo>
                  <a:lnTo>
                    <a:pt x="619886" y="0"/>
                  </a:lnTo>
                  <a:cubicBezTo>
                    <a:pt x="671050" y="0"/>
                    <a:pt x="720118" y="20325"/>
                    <a:pt x="756297" y="56503"/>
                  </a:cubicBezTo>
                  <a:cubicBezTo>
                    <a:pt x="792475" y="92682"/>
                    <a:pt x="812800" y="141750"/>
                    <a:pt x="812800" y="192914"/>
                  </a:cubicBezTo>
                  <a:lnTo>
                    <a:pt x="812800" y="620468"/>
                  </a:lnTo>
                  <a:cubicBezTo>
                    <a:pt x="812800" y="671632"/>
                    <a:pt x="792475" y="720700"/>
                    <a:pt x="756297" y="756878"/>
                  </a:cubicBezTo>
                  <a:cubicBezTo>
                    <a:pt x="720118" y="793057"/>
                    <a:pt x="671050" y="813382"/>
                    <a:pt x="619886" y="813382"/>
                  </a:cubicBezTo>
                  <a:lnTo>
                    <a:pt x="192914" y="813382"/>
                  </a:lnTo>
                  <a:cubicBezTo>
                    <a:pt x="141750" y="813382"/>
                    <a:pt x="92682" y="793057"/>
                    <a:pt x="56503" y="756878"/>
                  </a:cubicBezTo>
                  <a:cubicBezTo>
                    <a:pt x="20325" y="720700"/>
                    <a:pt x="0" y="671632"/>
                    <a:pt x="0" y="620468"/>
                  </a:cubicBezTo>
                  <a:lnTo>
                    <a:pt x="0" y="192914"/>
                  </a:lnTo>
                  <a:cubicBezTo>
                    <a:pt x="0" y="141750"/>
                    <a:pt x="20325" y="92682"/>
                    <a:pt x="56503" y="56503"/>
                  </a:cubicBezTo>
                  <a:cubicBezTo>
                    <a:pt x="92682" y="20325"/>
                    <a:pt x="141750" y="0"/>
                    <a:pt x="192914" y="0"/>
                  </a:cubicBezTo>
                  <a:close/>
                </a:path>
              </a:pathLst>
            </a:custGeom>
            <a:solidFill>
              <a:srgbClr val="0C9898"/>
            </a:solidFill>
            <a:ln cap="rnd">
              <a:noFill/>
              <a:prstDash val="solid"/>
              <a:round/>
            </a:ln>
          </p:spPr>
        </p:sp>
        <p:sp>
          <p:nvSpPr>
            <p:cNvPr id="21" name="TextBox 21"/>
            <p:cNvSpPr txBox="1"/>
            <p:nvPr/>
          </p:nvSpPr>
          <p:spPr>
            <a:xfrm>
              <a:off x="0" y="-38100"/>
              <a:ext cx="812800" cy="851482"/>
            </a:xfrm>
            <a:prstGeom prst="rect">
              <a:avLst/>
            </a:prstGeom>
          </p:spPr>
          <p:txBody>
            <a:bodyPr lIns="50800" tIns="50800" rIns="50800" bIns="50800" rtlCol="0" anchor="ctr"/>
            <a:lstStyle/>
            <a:p>
              <a:pPr marL="0" lvl="0" indent="0" algn="ctr">
                <a:lnSpc>
                  <a:spcPts val="2755"/>
                </a:lnSpc>
                <a:spcBef>
                  <a:spcPct val="0"/>
                </a:spcBef>
              </a:pPr>
            </a:p>
          </p:txBody>
        </p:sp>
      </p:grpSp>
      <p:grpSp>
        <p:nvGrpSpPr>
          <p:cNvPr id="22" name="Group 22"/>
          <p:cNvGrpSpPr/>
          <p:nvPr/>
        </p:nvGrpSpPr>
        <p:grpSpPr>
          <a:xfrm>
            <a:off x="6765791" y="7719351"/>
            <a:ext cx="963155" cy="963844"/>
            <a:chOff x="0" y="0"/>
            <a:chExt cx="812800" cy="813382"/>
          </a:xfrm>
        </p:grpSpPr>
        <p:sp>
          <p:nvSpPr>
            <p:cNvPr id="23" name="Freeform 23"/>
            <p:cNvSpPr/>
            <p:nvPr/>
          </p:nvSpPr>
          <p:spPr>
            <a:xfrm>
              <a:off x="0" y="0"/>
              <a:ext cx="812800" cy="813382"/>
            </a:xfrm>
            <a:custGeom>
              <a:avLst/>
              <a:gdLst/>
              <a:ahLst/>
              <a:cxnLst/>
              <a:rect l="l" t="t" r="r" b="b"/>
              <a:pathLst>
                <a:path w="812800" h="813382">
                  <a:moveTo>
                    <a:pt x="192914" y="0"/>
                  </a:moveTo>
                  <a:lnTo>
                    <a:pt x="619886" y="0"/>
                  </a:lnTo>
                  <a:cubicBezTo>
                    <a:pt x="671050" y="0"/>
                    <a:pt x="720118" y="20325"/>
                    <a:pt x="756297" y="56503"/>
                  </a:cubicBezTo>
                  <a:cubicBezTo>
                    <a:pt x="792475" y="92682"/>
                    <a:pt x="812800" y="141750"/>
                    <a:pt x="812800" y="192914"/>
                  </a:cubicBezTo>
                  <a:lnTo>
                    <a:pt x="812800" y="620468"/>
                  </a:lnTo>
                  <a:cubicBezTo>
                    <a:pt x="812800" y="671632"/>
                    <a:pt x="792475" y="720700"/>
                    <a:pt x="756297" y="756878"/>
                  </a:cubicBezTo>
                  <a:cubicBezTo>
                    <a:pt x="720118" y="793057"/>
                    <a:pt x="671050" y="813382"/>
                    <a:pt x="619886" y="813382"/>
                  </a:cubicBezTo>
                  <a:lnTo>
                    <a:pt x="192914" y="813382"/>
                  </a:lnTo>
                  <a:cubicBezTo>
                    <a:pt x="141750" y="813382"/>
                    <a:pt x="92682" y="793057"/>
                    <a:pt x="56503" y="756878"/>
                  </a:cubicBezTo>
                  <a:cubicBezTo>
                    <a:pt x="20325" y="720700"/>
                    <a:pt x="0" y="671632"/>
                    <a:pt x="0" y="620468"/>
                  </a:cubicBezTo>
                  <a:lnTo>
                    <a:pt x="0" y="192914"/>
                  </a:lnTo>
                  <a:cubicBezTo>
                    <a:pt x="0" y="141750"/>
                    <a:pt x="20325" y="92682"/>
                    <a:pt x="56503" y="56503"/>
                  </a:cubicBezTo>
                  <a:cubicBezTo>
                    <a:pt x="92682" y="20325"/>
                    <a:pt x="141750" y="0"/>
                    <a:pt x="192914" y="0"/>
                  </a:cubicBezTo>
                  <a:close/>
                </a:path>
              </a:pathLst>
            </a:custGeom>
            <a:solidFill>
              <a:srgbClr val="0C9898"/>
            </a:solidFill>
            <a:ln cap="rnd">
              <a:noFill/>
              <a:prstDash val="solid"/>
              <a:round/>
            </a:ln>
          </p:spPr>
        </p:sp>
        <p:sp>
          <p:nvSpPr>
            <p:cNvPr id="24" name="TextBox 24"/>
            <p:cNvSpPr txBox="1"/>
            <p:nvPr/>
          </p:nvSpPr>
          <p:spPr>
            <a:xfrm>
              <a:off x="0" y="-38100"/>
              <a:ext cx="812800" cy="851482"/>
            </a:xfrm>
            <a:prstGeom prst="rect">
              <a:avLst/>
            </a:prstGeom>
          </p:spPr>
          <p:txBody>
            <a:bodyPr lIns="50800" tIns="50800" rIns="50800" bIns="50800" rtlCol="0" anchor="ctr"/>
            <a:lstStyle/>
            <a:p>
              <a:pPr marL="0" lvl="0" indent="0" algn="ctr">
                <a:lnSpc>
                  <a:spcPts val="2755"/>
                </a:lnSpc>
                <a:spcBef>
                  <a:spcPct val="0"/>
                </a:spcBef>
              </a:pPr>
            </a:p>
          </p:txBody>
        </p:sp>
      </p:grpSp>
      <p:sp>
        <p:nvSpPr>
          <p:cNvPr id="25" name="Freeform 25"/>
          <p:cNvSpPr/>
          <p:nvPr/>
        </p:nvSpPr>
        <p:spPr>
          <a:xfrm>
            <a:off x="1230414" y="4374054"/>
            <a:ext cx="559726" cy="573343"/>
          </a:xfrm>
          <a:custGeom>
            <a:avLst/>
            <a:gdLst/>
            <a:ahLst/>
            <a:cxnLst/>
            <a:rect l="l" t="t" r="r" b="b"/>
            <a:pathLst>
              <a:path w="559726" h="573343">
                <a:moveTo>
                  <a:pt x="0" y="0"/>
                </a:moveTo>
                <a:lnTo>
                  <a:pt x="559727" y="0"/>
                </a:lnTo>
                <a:lnTo>
                  <a:pt x="559727" y="573343"/>
                </a:lnTo>
                <a:lnTo>
                  <a:pt x="0" y="5733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6" name="Freeform 26"/>
          <p:cNvSpPr/>
          <p:nvPr/>
        </p:nvSpPr>
        <p:spPr>
          <a:xfrm rot="5400000">
            <a:off x="1244411" y="6092142"/>
            <a:ext cx="531734" cy="553889"/>
          </a:xfrm>
          <a:custGeom>
            <a:avLst/>
            <a:gdLst/>
            <a:ahLst/>
            <a:cxnLst/>
            <a:rect l="l" t="t" r="r" b="b"/>
            <a:pathLst>
              <a:path w="531734" h="553889">
                <a:moveTo>
                  <a:pt x="0" y="0"/>
                </a:moveTo>
                <a:lnTo>
                  <a:pt x="531733" y="0"/>
                </a:lnTo>
                <a:lnTo>
                  <a:pt x="531733" y="553889"/>
                </a:lnTo>
                <a:lnTo>
                  <a:pt x="0" y="5538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7" name="Freeform 27"/>
          <p:cNvSpPr/>
          <p:nvPr/>
        </p:nvSpPr>
        <p:spPr>
          <a:xfrm>
            <a:off x="1133472" y="7882401"/>
            <a:ext cx="753611" cy="637743"/>
          </a:xfrm>
          <a:custGeom>
            <a:avLst/>
            <a:gdLst/>
            <a:ahLst/>
            <a:cxnLst/>
            <a:rect l="l" t="t" r="r" b="b"/>
            <a:pathLst>
              <a:path w="753611" h="637743">
                <a:moveTo>
                  <a:pt x="0" y="0"/>
                </a:moveTo>
                <a:lnTo>
                  <a:pt x="753611" y="0"/>
                </a:lnTo>
                <a:lnTo>
                  <a:pt x="753611" y="637744"/>
                </a:lnTo>
                <a:lnTo>
                  <a:pt x="0" y="6377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8" name="Freeform 28"/>
          <p:cNvSpPr/>
          <p:nvPr/>
        </p:nvSpPr>
        <p:spPr>
          <a:xfrm>
            <a:off x="6955786" y="4324440"/>
            <a:ext cx="645551" cy="622957"/>
          </a:xfrm>
          <a:custGeom>
            <a:avLst/>
            <a:gdLst/>
            <a:ahLst/>
            <a:cxnLst/>
            <a:rect l="l" t="t" r="r" b="b"/>
            <a:pathLst>
              <a:path w="645551" h="622957">
                <a:moveTo>
                  <a:pt x="0" y="0"/>
                </a:moveTo>
                <a:lnTo>
                  <a:pt x="645551" y="0"/>
                </a:lnTo>
                <a:lnTo>
                  <a:pt x="645551" y="622957"/>
                </a:lnTo>
                <a:lnTo>
                  <a:pt x="0" y="6229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9" name="Freeform 29"/>
          <p:cNvSpPr/>
          <p:nvPr/>
        </p:nvSpPr>
        <p:spPr>
          <a:xfrm>
            <a:off x="6960508" y="6082226"/>
            <a:ext cx="573721" cy="573721"/>
          </a:xfrm>
          <a:custGeom>
            <a:avLst/>
            <a:gdLst/>
            <a:ahLst/>
            <a:cxnLst/>
            <a:rect l="l" t="t" r="r" b="b"/>
            <a:pathLst>
              <a:path w="573721" h="573721">
                <a:moveTo>
                  <a:pt x="0" y="0"/>
                </a:moveTo>
                <a:lnTo>
                  <a:pt x="573722" y="0"/>
                </a:lnTo>
                <a:lnTo>
                  <a:pt x="573722" y="573721"/>
                </a:lnTo>
                <a:lnTo>
                  <a:pt x="0" y="5737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0" name="Freeform 30"/>
          <p:cNvSpPr/>
          <p:nvPr/>
        </p:nvSpPr>
        <p:spPr>
          <a:xfrm>
            <a:off x="6972234" y="7926138"/>
            <a:ext cx="550271" cy="550271"/>
          </a:xfrm>
          <a:custGeom>
            <a:avLst/>
            <a:gdLst/>
            <a:ahLst/>
            <a:cxnLst/>
            <a:rect l="l" t="t" r="r" b="b"/>
            <a:pathLst>
              <a:path w="550271" h="550271">
                <a:moveTo>
                  <a:pt x="0" y="0"/>
                </a:moveTo>
                <a:lnTo>
                  <a:pt x="550270" y="0"/>
                </a:lnTo>
                <a:lnTo>
                  <a:pt x="550270" y="550270"/>
                </a:lnTo>
                <a:lnTo>
                  <a:pt x="0" y="55027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1" name="TextBox 31"/>
          <p:cNvSpPr txBox="1"/>
          <p:nvPr/>
        </p:nvSpPr>
        <p:spPr>
          <a:xfrm>
            <a:off x="2322513" y="1605463"/>
            <a:ext cx="8174400" cy="1371600"/>
          </a:xfrm>
          <a:prstGeom prst="rect">
            <a:avLst/>
          </a:prstGeom>
        </p:spPr>
        <p:txBody>
          <a:bodyPr lIns="0" tIns="0" rIns="0" bIns="0" rtlCol="0" anchor="t">
            <a:spAutoFit/>
          </a:bodyPr>
          <a:lstStyle/>
          <a:p>
            <a:pPr marL="0" lvl="0" indent="0" algn="l">
              <a:lnSpc>
                <a:spcPts val="10800"/>
              </a:lnSpc>
              <a:spcBef>
                <a:spcPct val="0"/>
              </a:spcBef>
            </a:pPr>
            <a:r>
              <a:rPr lang="en-US" sz="9000">
                <a:solidFill>
                  <a:srgbClr val="04182D"/>
                </a:solidFill>
                <a:latin typeface="Poppins Bold" panose="00000800000000000000"/>
                <a:ea typeface="Poppins Bold" panose="00000800000000000000"/>
                <a:cs typeface="Poppins Bold" panose="00000800000000000000"/>
                <a:sym typeface="Poppins Bold" panose="00000800000000000000"/>
              </a:rPr>
              <a:t>Key Features</a:t>
            </a:r>
            <a:endParaRPr lang="en-US" sz="9000">
              <a:solidFill>
                <a:srgbClr val="04182D"/>
              </a:solidFill>
              <a:latin typeface="Poppins Bold" panose="00000800000000000000"/>
              <a:ea typeface="Poppins Bold" panose="00000800000000000000"/>
              <a:cs typeface="Poppins Bold" panose="00000800000000000000"/>
              <a:sym typeface="Poppins Bold" panose="00000800000000000000"/>
            </a:endParaRPr>
          </a:p>
        </p:txBody>
      </p:sp>
      <p:sp>
        <p:nvSpPr>
          <p:cNvPr id="32" name="TextBox 32"/>
          <p:cNvSpPr txBox="1"/>
          <p:nvPr/>
        </p:nvSpPr>
        <p:spPr>
          <a:xfrm>
            <a:off x="2371045" y="4660345"/>
            <a:ext cx="3154655" cy="664845"/>
          </a:xfrm>
          <a:prstGeom prst="rect">
            <a:avLst/>
          </a:prstGeom>
        </p:spPr>
        <p:txBody>
          <a:bodyPr lIns="0" tIns="0" rIns="0" bIns="0" rtlCol="0" anchor="t">
            <a:spAutoFit/>
          </a:bodyPr>
          <a:lstStyle/>
          <a:p>
            <a:pPr marL="0" lvl="0" indent="0" algn="l">
              <a:lnSpc>
                <a:spcPts val="2700"/>
              </a:lnSpc>
              <a:spcBef>
                <a:spcPct val="0"/>
              </a:spcBef>
            </a:pPr>
            <a:r>
              <a:rPr lang="en-US" sz="1800">
                <a:solidFill>
                  <a:srgbClr val="66666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Efficient execution &amp; Multitasking managemen</a:t>
            </a:r>
            <a:endParaRPr lang="en-US" sz="1800">
              <a:solidFill>
                <a:srgbClr val="66666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3" name="TextBox 33"/>
          <p:cNvSpPr txBox="1"/>
          <p:nvPr/>
        </p:nvSpPr>
        <p:spPr>
          <a:xfrm>
            <a:off x="8108136" y="4660345"/>
            <a:ext cx="3154655" cy="664845"/>
          </a:xfrm>
          <a:prstGeom prst="rect">
            <a:avLst/>
          </a:prstGeom>
        </p:spPr>
        <p:txBody>
          <a:bodyPr lIns="0" tIns="0" rIns="0" bIns="0" rtlCol="0" anchor="t">
            <a:spAutoFit/>
          </a:bodyPr>
          <a:lstStyle/>
          <a:p>
            <a:pPr marL="0" lvl="0" indent="0" algn="l">
              <a:lnSpc>
                <a:spcPts val="2700"/>
              </a:lnSpc>
              <a:spcBef>
                <a:spcPct val="0"/>
              </a:spcBef>
            </a:pPr>
            <a:r>
              <a:rPr lang="en-US" sz="1800">
                <a:solidFill>
                  <a:srgbClr val="66666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MC + CNC + Robotics, meet various motion control needs</a:t>
            </a:r>
            <a:endParaRPr lang="en-US" sz="1800">
              <a:solidFill>
                <a:srgbClr val="66666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4" name="TextBox 34"/>
          <p:cNvSpPr txBox="1"/>
          <p:nvPr/>
        </p:nvSpPr>
        <p:spPr>
          <a:xfrm>
            <a:off x="2371045" y="6378231"/>
            <a:ext cx="3154655" cy="664845"/>
          </a:xfrm>
          <a:prstGeom prst="rect">
            <a:avLst/>
          </a:prstGeom>
        </p:spPr>
        <p:txBody>
          <a:bodyPr lIns="0" tIns="0" rIns="0" bIns="0" rtlCol="0" anchor="t">
            <a:spAutoFit/>
          </a:bodyPr>
          <a:lstStyle/>
          <a:p>
            <a:pPr marL="0" lvl="0" indent="0" algn="l">
              <a:lnSpc>
                <a:spcPts val="2700"/>
              </a:lnSpc>
              <a:spcBef>
                <a:spcPct val="0"/>
              </a:spcBef>
            </a:pPr>
            <a:r>
              <a:rPr lang="en-US" sz="1800">
                <a:solidFill>
                  <a:srgbClr val="66666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100us communication cycle, flexible installation</a:t>
            </a:r>
            <a:endParaRPr lang="en-US" sz="1800">
              <a:solidFill>
                <a:srgbClr val="66666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5" name="TextBox 35"/>
          <p:cNvSpPr txBox="1"/>
          <p:nvPr/>
        </p:nvSpPr>
        <p:spPr>
          <a:xfrm>
            <a:off x="8108136" y="6378231"/>
            <a:ext cx="3514245" cy="1007745"/>
          </a:xfrm>
          <a:prstGeom prst="rect">
            <a:avLst/>
          </a:prstGeom>
        </p:spPr>
        <p:txBody>
          <a:bodyPr lIns="0" tIns="0" rIns="0" bIns="0" rtlCol="0" anchor="t">
            <a:spAutoFit/>
          </a:bodyPr>
          <a:lstStyle/>
          <a:p>
            <a:pPr marL="0" lvl="0" indent="0" algn="l">
              <a:lnSpc>
                <a:spcPts val="2700"/>
              </a:lnSpc>
              <a:spcBef>
                <a:spcPct val="0"/>
              </a:spcBef>
            </a:pPr>
            <a:r>
              <a:rPr lang="en-US" sz="1800">
                <a:solidFill>
                  <a:srgbClr val="66666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Standard instructions, motion control instructions, multi-language, modular</a:t>
            </a:r>
            <a:endParaRPr lang="en-US" sz="1800">
              <a:solidFill>
                <a:srgbClr val="66666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6" name="TextBox 36"/>
          <p:cNvSpPr txBox="1"/>
          <p:nvPr/>
        </p:nvSpPr>
        <p:spPr>
          <a:xfrm>
            <a:off x="2371045" y="8210417"/>
            <a:ext cx="4038668" cy="664845"/>
          </a:xfrm>
          <a:prstGeom prst="rect">
            <a:avLst/>
          </a:prstGeom>
        </p:spPr>
        <p:txBody>
          <a:bodyPr lIns="0" tIns="0" rIns="0" bIns="0" rtlCol="0" anchor="t">
            <a:spAutoFit/>
          </a:bodyPr>
          <a:lstStyle/>
          <a:p>
            <a:pPr marL="0" lvl="0" indent="0" algn="l">
              <a:lnSpc>
                <a:spcPts val="2700"/>
              </a:lnSpc>
              <a:spcBef>
                <a:spcPct val="0"/>
              </a:spcBef>
            </a:pPr>
            <a:r>
              <a:rPr lang="en-US" sz="1800">
                <a:solidFill>
                  <a:srgbClr val="66666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Standard Gigabit Ethernet, support multi-protocol interconnection</a:t>
            </a:r>
            <a:endParaRPr lang="en-US" sz="1800">
              <a:solidFill>
                <a:srgbClr val="66666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7" name="TextBox 37"/>
          <p:cNvSpPr txBox="1"/>
          <p:nvPr/>
        </p:nvSpPr>
        <p:spPr>
          <a:xfrm>
            <a:off x="8108136" y="8210417"/>
            <a:ext cx="4038668" cy="664845"/>
          </a:xfrm>
          <a:prstGeom prst="rect">
            <a:avLst/>
          </a:prstGeom>
        </p:spPr>
        <p:txBody>
          <a:bodyPr lIns="0" tIns="0" rIns="0" bIns="0" rtlCol="0" anchor="t">
            <a:spAutoFit/>
          </a:bodyPr>
          <a:lstStyle/>
          <a:p>
            <a:pPr marL="0" lvl="0" indent="0" algn="l">
              <a:lnSpc>
                <a:spcPts val="2700"/>
              </a:lnSpc>
              <a:spcBef>
                <a:spcPct val="0"/>
              </a:spcBef>
            </a:pPr>
            <a:r>
              <a:rPr lang="en-US" sz="1800">
                <a:solidFill>
                  <a:srgbClr val="66666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Remote debugging at home, save time and labor costs</a:t>
            </a:r>
            <a:endParaRPr lang="en-US" sz="1800">
              <a:solidFill>
                <a:srgbClr val="66666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8" name="TextBox 38"/>
          <p:cNvSpPr txBox="1"/>
          <p:nvPr/>
        </p:nvSpPr>
        <p:spPr>
          <a:xfrm>
            <a:off x="2371045" y="4276297"/>
            <a:ext cx="3154655" cy="740283"/>
          </a:xfrm>
          <a:prstGeom prst="rect">
            <a:avLst/>
          </a:prstGeom>
        </p:spPr>
        <p:txBody>
          <a:bodyPr lIns="0" tIns="0" rIns="0" bIns="0" rtlCol="0" anchor="t">
            <a:spAutoFit/>
          </a:bodyPr>
          <a:lstStyle/>
          <a:p>
            <a:pPr algn="l">
              <a:lnSpc>
                <a:spcPts val="2975"/>
              </a:lnSpc>
            </a:pPr>
            <a:r>
              <a:rPr lang="en-US" sz="2400" spc="-7">
                <a:solidFill>
                  <a:srgbClr val="1A1B1E"/>
                </a:solidFill>
                <a:latin typeface="Poppins Bold" panose="00000800000000000000"/>
                <a:ea typeface="Poppins Bold" panose="00000800000000000000"/>
                <a:cs typeface="Poppins Bold" panose="00000800000000000000"/>
                <a:sym typeface="Poppins Bold" panose="00000800000000000000"/>
              </a:rPr>
              <a:t>Program Execution</a:t>
            </a:r>
            <a:endParaRPr lang="en-US" sz="2400" spc="-7">
              <a:solidFill>
                <a:srgbClr val="1A1B1E"/>
              </a:solidFill>
              <a:latin typeface="Poppins Bold" panose="00000800000000000000"/>
              <a:ea typeface="Poppins Bold" panose="00000800000000000000"/>
              <a:cs typeface="Poppins Bold" panose="00000800000000000000"/>
              <a:sym typeface="Poppins Bold" panose="00000800000000000000"/>
            </a:endParaRPr>
          </a:p>
          <a:p>
            <a:pPr marL="0" lvl="0" indent="0" algn="l">
              <a:lnSpc>
                <a:spcPts val="2975"/>
              </a:lnSpc>
            </a:pPr>
            <a:endParaRPr lang="en-US" sz="2400" spc="-7">
              <a:solidFill>
                <a:srgbClr val="1A1B1E"/>
              </a:solidFill>
              <a:latin typeface="Poppins Bold" panose="00000800000000000000"/>
              <a:ea typeface="Poppins Bold" panose="00000800000000000000"/>
              <a:cs typeface="Poppins Bold" panose="00000800000000000000"/>
              <a:sym typeface="Poppins Bold" panose="00000800000000000000"/>
            </a:endParaRPr>
          </a:p>
        </p:txBody>
      </p:sp>
      <p:sp>
        <p:nvSpPr>
          <p:cNvPr id="39" name="TextBox 39"/>
          <p:cNvSpPr txBox="1"/>
          <p:nvPr/>
        </p:nvSpPr>
        <p:spPr>
          <a:xfrm>
            <a:off x="8108136" y="4276297"/>
            <a:ext cx="3154655" cy="740283"/>
          </a:xfrm>
          <a:prstGeom prst="rect">
            <a:avLst/>
          </a:prstGeom>
        </p:spPr>
        <p:txBody>
          <a:bodyPr lIns="0" tIns="0" rIns="0" bIns="0" rtlCol="0" anchor="t">
            <a:spAutoFit/>
          </a:bodyPr>
          <a:lstStyle/>
          <a:p>
            <a:pPr algn="l">
              <a:lnSpc>
                <a:spcPts val="2975"/>
              </a:lnSpc>
            </a:pPr>
            <a:r>
              <a:rPr lang="en-US" sz="2400" spc="-7">
                <a:solidFill>
                  <a:srgbClr val="1A1B1E"/>
                </a:solidFill>
                <a:latin typeface="Poppins Bold" panose="00000800000000000000"/>
                <a:ea typeface="Poppins Bold" panose="00000800000000000000"/>
                <a:cs typeface="Poppins Bold" panose="00000800000000000000"/>
                <a:sym typeface="Poppins Bold" panose="00000800000000000000"/>
              </a:rPr>
              <a:t>Motion Control</a:t>
            </a:r>
            <a:endParaRPr lang="en-US" sz="2400" spc="-7">
              <a:solidFill>
                <a:srgbClr val="1A1B1E"/>
              </a:solidFill>
              <a:latin typeface="Poppins Bold" panose="00000800000000000000"/>
              <a:ea typeface="Poppins Bold" panose="00000800000000000000"/>
              <a:cs typeface="Poppins Bold" panose="00000800000000000000"/>
              <a:sym typeface="Poppins Bold" panose="00000800000000000000"/>
            </a:endParaRPr>
          </a:p>
          <a:p>
            <a:pPr marL="0" lvl="0" indent="0" algn="l">
              <a:lnSpc>
                <a:spcPts val="2975"/>
              </a:lnSpc>
            </a:pPr>
            <a:endParaRPr lang="en-US" sz="2400" spc="-7">
              <a:solidFill>
                <a:srgbClr val="1A1B1E"/>
              </a:solidFill>
              <a:latin typeface="Poppins Bold" panose="00000800000000000000"/>
              <a:ea typeface="Poppins Bold" panose="00000800000000000000"/>
              <a:cs typeface="Poppins Bold" panose="00000800000000000000"/>
              <a:sym typeface="Poppins Bold" panose="00000800000000000000"/>
            </a:endParaRPr>
          </a:p>
        </p:txBody>
      </p:sp>
      <p:sp>
        <p:nvSpPr>
          <p:cNvPr id="40" name="TextBox 40"/>
          <p:cNvSpPr txBox="1"/>
          <p:nvPr/>
        </p:nvSpPr>
        <p:spPr>
          <a:xfrm>
            <a:off x="2371045" y="5994183"/>
            <a:ext cx="3154655" cy="740283"/>
          </a:xfrm>
          <a:prstGeom prst="rect">
            <a:avLst/>
          </a:prstGeom>
        </p:spPr>
        <p:txBody>
          <a:bodyPr lIns="0" tIns="0" rIns="0" bIns="0" rtlCol="0" anchor="t">
            <a:spAutoFit/>
          </a:bodyPr>
          <a:lstStyle/>
          <a:p>
            <a:pPr algn="l">
              <a:lnSpc>
                <a:spcPts val="2975"/>
              </a:lnSpc>
            </a:pPr>
            <a:r>
              <a:rPr lang="en-US" sz="2400" spc="-7">
                <a:solidFill>
                  <a:srgbClr val="1A1B1E"/>
                </a:solidFill>
                <a:latin typeface="Poppins Bold" panose="00000800000000000000"/>
                <a:ea typeface="Poppins Bold" panose="00000800000000000000"/>
                <a:cs typeface="Poppins Bold" panose="00000800000000000000"/>
                <a:sym typeface="Poppins Bold" panose="00000800000000000000"/>
              </a:rPr>
              <a:t>Expansion Module</a:t>
            </a:r>
            <a:endParaRPr lang="en-US" sz="2400" spc="-7">
              <a:solidFill>
                <a:srgbClr val="1A1B1E"/>
              </a:solidFill>
              <a:latin typeface="Poppins Bold" panose="00000800000000000000"/>
              <a:ea typeface="Poppins Bold" panose="00000800000000000000"/>
              <a:cs typeface="Poppins Bold" panose="00000800000000000000"/>
              <a:sym typeface="Poppins Bold" panose="00000800000000000000"/>
            </a:endParaRPr>
          </a:p>
          <a:p>
            <a:pPr marL="0" lvl="0" indent="0" algn="l">
              <a:lnSpc>
                <a:spcPts val="2975"/>
              </a:lnSpc>
            </a:pPr>
            <a:endParaRPr lang="en-US" sz="2400" spc="-7">
              <a:solidFill>
                <a:srgbClr val="1A1B1E"/>
              </a:solidFill>
              <a:latin typeface="Poppins Bold" panose="00000800000000000000"/>
              <a:ea typeface="Poppins Bold" panose="00000800000000000000"/>
              <a:cs typeface="Poppins Bold" panose="00000800000000000000"/>
              <a:sym typeface="Poppins Bold" panose="00000800000000000000"/>
            </a:endParaRPr>
          </a:p>
        </p:txBody>
      </p:sp>
      <p:sp>
        <p:nvSpPr>
          <p:cNvPr id="41" name="TextBox 41"/>
          <p:cNvSpPr txBox="1"/>
          <p:nvPr/>
        </p:nvSpPr>
        <p:spPr>
          <a:xfrm>
            <a:off x="8108136" y="5994183"/>
            <a:ext cx="3514245" cy="740283"/>
          </a:xfrm>
          <a:prstGeom prst="rect">
            <a:avLst/>
          </a:prstGeom>
        </p:spPr>
        <p:txBody>
          <a:bodyPr lIns="0" tIns="0" rIns="0" bIns="0" rtlCol="0" anchor="t">
            <a:spAutoFit/>
          </a:bodyPr>
          <a:lstStyle/>
          <a:p>
            <a:pPr algn="l">
              <a:lnSpc>
                <a:spcPts val="2975"/>
              </a:lnSpc>
            </a:pPr>
            <a:r>
              <a:rPr lang="en-US" sz="2400" spc="-7">
                <a:solidFill>
                  <a:srgbClr val="1A1B1E"/>
                </a:solidFill>
                <a:latin typeface="Poppins Bold" panose="00000800000000000000"/>
                <a:ea typeface="Poppins Bold" panose="00000800000000000000"/>
                <a:cs typeface="Poppins Bold" panose="00000800000000000000"/>
                <a:sym typeface="Poppins Bold" panose="00000800000000000000"/>
              </a:rPr>
              <a:t>Project Development</a:t>
            </a:r>
            <a:endParaRPr lang="en-US" sz="2400" spc="-7">
              <a:solidFill>
                <a:srgbClr val="1A1B1E"/>
              </a:solidFill>
              <a:latin typeface="Poppins Bold" panose="00000800000000000000"/>
              <a:ea typeface="Poppins Bold" panose="00000800000000000000"/>
              <a:cs typeface="Poppins Bold" panose="00000800000000000000"/>
              <a:sym typeface="Poppins Bold" panose="00000800000000000000"/>
            </a:endParaRPr>
          </a:p>
          <a:p>
            <a:pPr marL="0" lvl="0" indent="0" algn="l">
              <a:lnSpc>
                <a:spcPts val="2975"/>
              </a:lnSpc>
            </a:pPr>
            <a:endParaRPr lang="en-US" sz="2400" spc="-7">
              <a:solidFill>
                <a:srgbClr val="1A1B1E"/>
              </a:solidFill>
              <a:latin typeface="Poppins Bold" panose="00000800000000000000"/>
              <a:ea typeface="Poppins Bold" panose="00000800000000000000"/>
              <a:cs typeface="Poppins Bold" panose="00000800000000000000"/>
              <a:sym typeface="Poppins Bold" panose="00000800000000000000"/>
            </a:endParaRPr>
          </a:p>
        </p:txBody>
      </p:sp>
      <p:sp>
        <p:nvSpPr>
          <p:cNvPr id="42" name="TextBox 42"/>
          <p:cNvSpPr txBox="1"/>
          <p:nvPr/>
        </p:nvSpPr>
        <p:spPr>
          <a:xfrm>
            <a:off x="2371045" y="7826369"/>
            <a:ext cx="4233425" cy="740283"/>
          </a:xfrm>
          <a:prstGeom prst="rect">
            <a:avLst/>
          </a:prstGeom>
        </p:spPr>
        <p:txBody>
          <a:bodyPr lIns="0" tIns="0" rIns="0" bIns="0" rtlCol="0" anchor="t">
            <a:spAutoFit/>
          </a:bodyPr>
          <a:lstStyle/>
          <a:p>
            <a:pPr algn="l">
              <a:lnSpc>
                <a:spcPts val="2975"/>
              </a:lnSpc>
            </a:pPr>
            <a:r>
              <a:rPr lang="en-US" sz="2400" spc="-7">
                <a:solidFill>
                  <a:srgbClr val="1A1B1E"/>
                </a:solidFill>
                <a:latin typeface="Poppins Bold" panose="00000800000000000000"/>
                <a:ea typeface="Poppins Bold" panose="00000800000000000000"/>
                <a:cs typeface="Poppins Bold" panose="00000800000000000000"/>
                <a:sym typeface="Poppins Bold" panose="00000800000000000000"/>
              </a:rPr>
              <a:t>Communication Protocol</a:t>
            </a:r>
            <a:endParaRPr lang="en-US" sz="2400" spc="-7">
              <a:solidFill>
                <a:srgbClr val="1A1B1E"/>
              </a:solidFill>
              <a:latin typeface="Poppins Bold" panose="00000800000000000000"/>
              <a:ea typeface="Poppins Bold" panose="00000800000000000000"/>
              <a:cs typeface="Poppins Bold" panose="00000800000000000000"/>
              <a:sym typeface="Poppins Bold" panose="00000800000000000000"/>
            </a:endParaRPr>
          </a:p>
          <a:p>
            <a:pPr marL="0" lvl="0" indent="0" algn="l">
              <a:lnSpc>
                <a:spcPts val="2975"/>
              </a:lnSpc>
            </a:pPr>
            <a:endParaRPr lang="en-US" sz="2400" spc="-7">
              <a:solidFill>
                <a:srgbClr val="1A1B1E"/>
              </a:solidFill>
              <a:latin typeface="Poppins Bold" panose="00000800000000000000"/>
              <a:ea typeface="Poppins Bold" panose="00000800000000000000"/>
              <a:cs typeface="Poppins Bold" panose="00000800000000000000"/>
              <a:sym typeface="Poppins Bold" panose="00000800000000000000"/>
            </a:endParaRPr>
          </a:p>
        </p:txBody>
      </p:sp>
      <p:sp>
        <p:nvSpPr>
          <p:cNvPr id="43" name="TextBox 43"/>
          <p:cNvSpPr txBox="1"/>
          <p:nvPr/>
        </p:nvSpPr>
        <p:spPr>
          <a:xfrm>
            <a:off x="8108136" y="7826369"/>
            <a:ext cx="4233425" cy="740283"/>
          </a:xfrm>
          <a:prstGeom prst="rect">
            <a:avLst/>
          </a:prstGeom>
        </p:spPr>
        <p:txBody>
          <a:bodyPr lIns="0" tIns="0" rIns="0" bIns="0" rtlCol="0" anchor="t">
            <a:spAutoFit/>
          </a:bodyPr>
          <a:lstStyle/>
          <a:p>
            <a:pPr algn="l">
              <a:lnSpc>
                <a:spcPts val="2975"/>
              </a:lnSpc>
            </a:pPr>
            <a:r>
              <a:rPr lang="en-US" sz="2400" spc="-7">
                <a:solidFill>
                  <a:srgbClr val="1A1B1E"/>
                </a:solidFill>
                <a:latin typeface="Poppins Bold" panose="00000800000000000000"/>
                <a:ea typeface="Poppins Bold" panose="00000800000000000000"/>
                <a:cs typeface="Poppins Bold" panose="00000800000000000000"/>
                <a:sym typeface="Poppins Bold" panose="00000800000000000000"/>
              </a:rPr>
              <a:t>Operation &amp; Maintenance</a:t>
            </a:r>
            <a:endParaRPr lang="en-US" sz="2400" spc="-7">
              <a:solidFill>
                <a:srgbClr val="1A1B1E"/>
              </a:solidFill>
              <a:latin typeface="Poppins Bold" panose="00000800000000000000"/>
              <a:ea typeface="Poppins Bold" panose="00000800000000000000"/>
              <a:cs typeface="Poppins Bold" panose="00000800000000000000"/>
              <a:sym typeface="Poppins Bold" panose="00000800000000000000"/>
            </a:endParaRPr>
          </a:p>
          <a:p>
            <a:pPr marL="0" lvl="0" indent="0" algn="l">
              <a:lnSpc>
                <a:spcPts val="2975"/>
              </a:lnSpc>
            </a:pPr>
            <a:endParaRPr lang="en-US" sz="2400" spc="-7">
              <a:solidFill>
                <a:srgbClr val="1A1B1E"/>
              </a:solidFill>
              <a:latin typeface="Poppins Bold" panose="00000800000000000000"/>
              <a:ea typeface="Poppins Bold" panose="00000800000000000000"/>
              <a:cs typeface="Poppins Bold" panose="00000800000000000000"/>
              <a:sym typeface="Poppins Bold" panose="0000080000000000000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tretch>
            <a:fillRect/>
          </a:stretch>
        </p:blipFill>
        <p:spPr>
          <a:xfrm>
            <a:off x="1275960" y="7222522"/>
            <a:ext cx="6119424" cy="1376870"/>
          </a:xfrm>
          <a:prstGeom prst="rect">
            <a:avLst/>
          </a:prstGeom>
        </p:spPr>
      </p:pic>
      <p:sp>
        <p:nvSpPr>
          <p:cNvPr id="3" name="Freeform 3"/>
          <p:cNvSpPr/>
          <p:nvPr/>
        </p:nvSpPr>
        <p:spPr>
          <a:xfrm>
            <a:off x="2675224" y="4393589"/>
            <a:ext cx="2960975" cy="2960975"/>
          </a:xfrm>
          <a:custGeom>
            <a:avLst/>
            <a:gdLst/>
            <a:ahLst/>
            <a:cxnLst/>
            <a:rect l="l" t="t" r="r" b="b"/>
            <a:pathLst>
              <a:path w="2960975" h="2960975">
                <a:moveTo>
                  <a:pt x="0" y="0"/>
                </a:moveTo>
                <a:lnTo>
                  <a:pt x="2960975" y="0"/>
                </a:lnTo>
                <a:lnTo>
                  <a:pt x="2960975" y="2960975"/>
                </a:lnTo>
                <a:lnTo>
                  <a:pt x="0" y="2960975"/>
                </a:lnTo>
                <a:lnTo>
                  <a:pt x="0" y="0"/>
                </a:lnTo>
                <a:close/>
              </a:path>
            </a:pathLst>
          </a:custGeom>
          <a:blipFill>
            <a:blip r:embed="rId2"/>
            <a:stretch>
              <a:fillRect/>
            </a:stretch>
          </a:blipFill>
        </p:spPr>
      </p:sp>
      <p:grpSp>
        <p:nvGrpSpPr>
          <p:cNvPr id="4" name="Group 4"/>
          <p:cNvGrpSpPr/>
          <p:nvPr/>
        </p:nvGrpSpPr>
        <p:grpSpPr>
          <a:xfrm>
            <a:off x="8767633" y="1637180"/>
            <a:ext cx="4108785" cy="5075991"/>
            <a:chOff x="0" y="0"/>
            <a:chExt cx="2155746" cy="2663207"/>
          </a:xfrm>
        </p:grpSpPr>
        <p:sp>
          <p:nvSpPr>
            <p:cNvPr id="5" name="Freeform 5"/>
            <p:cNvSpPr/>
            <p:nvPr/>
          </p:nvSpPr>
          <p:spPr>
            <a:xfrm>
              <a:off x="0" y="0"/>
              <a:ext cx="2155746" cy="2663207"/>
            </a:xfrm>
            <a:custGeom>
              <a:avLst/>
              <a:gdLst/>
              <a:ahLst/>
              <a:cxnLst/>
              <a:rect l="l" t="t" r="r" b="b"/>
              <a:pathLst>
                <a:path w="2155746" h="2663207">
                  <a:moveTo>
                    <a:pt x="2031286" y="59690"/>
                  </a:moveTo>
                  <a:cubicBezTo>
                    <a:pt x="2066846" y="59690"/>
                    <a:pt x="2096056" y="88900"/>
                    <a:pt x="2096056" y="124460"/>
                  </a:cubicBezTo>
                  <a:lnTo>
                    <a:pt x="2096056" y="2538747"/>
                  </a:lnTo>
                  <a:cubicBezTo>
                    <a:pt x="2096056" y="2574307"/>
                    <a:pt x="2066846" y="2603517"/>
                    <a:pt x="2031286" y="2603517"/>
                  </a:cubicBezTo>
                  <a:lnTo>
                    <a:pt x="124460" y="2603517"/>
                  </a:lnTo>
                  <a:cubicBezTo>
                    <a:pt x="88900" y="2603517"/>
                    <a:pt x="59690" y="2574307"/>
                    <a:pt x="59690" y="2538747"/>
                  </a:cubicBezTo>
                  <a:lnTo>
                    <a:pt x="59690" y="124460"/>
                  </a:lnTo>
                  <a:cubicBezTo>
                    <a:pt x="59690" y="88900"/>
                    <a:pt x="88900" y="59690"/>
                    <a:pt x="124460" y="59690"/>
                  </a:cubicBezTo>
                  <a:lnTo>
                    <a:pt x="2031286" y="59690"/>
                  </a:lnTo>
                  <a:moveTo>
                    <a:pt x="2031286" y="0"/>
                  </a:moveTo>
                  <a:lnTo>
                    <a:pt x="124460" y="0"/>
                  </a:lnTo>
                  <a:cubicBezTo>
                    <a:pt x="55880" y="0"/>
                    <a:pt x="0" y="55880"/>
                    <a:pt x="0" y="124460"/>
                  </a:cubicBezTo>
                  <a:lnTo>
                    <a:pt x="0" y="2538747"/>
                  </a:lnTo>
                  <a:cubicBezTo>
                    <a:pt x="0" y="2607327"/>
                    <a:pt x="55880" y="2663207"/>
                    <a:pt x="124460" y="2663207"/>
                  </a:cubicBezTo>
                  <a:lnTo>
                    <a:pt x="2031286" y="2663207"/>
                  </a:lnTo>
                  <a:cubicBezTo>
                    <a:pt x="2099866" y="2663207"/>
                    <a:pt x="2155746" y="2607327"/>
                    <a:pt x="2155746" y="2538747"/>
                  </a:cubicBezTo>
                  <a:lnTo>
                    <a:pt x="2155746" y="124460"/>
                  </a:lnTo>
                  <a:cubicBezTo>
                    <a:pt x="2155746" y="55880"/>
                    <a:pt x="2099866" y="0"/>
                    <a:pt x="2031286" y="0"/>
                  </a:cubicBezTo>
                  <a:close/>
                </a:path>
              </a:pathLst>
            </a:custGeom>
            <a:solidFill>
              <a:srgbClr val="A6A6A6"/>
            </a:solidFill>
          </p:spPr>
        </p:sp>
      </p:grpSp>
      <p:grpSp>
        <p:nvGrpSpPr>
          <p:cNvPr id="6" name="Group 6"/>
          <p:cNvGrpSpPr/>
          <p:nvPr/>
        </p:nvGrpSpPr>
        <p:grpSpPr>
          <a:xfrm>
            <a:off x="13150515" y="4393589"/>
            <a:ext cx="4108785" cy="5075991"/>
            <a:chOff x="0" y="0"/>
            <a:chExt cx="2155746" cy="2663207"/>
          </a:xfrm>
        </p:grpSpPr>
        <p:sp>
          <p:nvSpPr>
            <p:cNvPr id="7" name="Freeform 7"/>
            <p:cNvSpPr/>
            <p:nvPr/>
          </p:nvSpPr>
          <p:spPr>
            <a:xfrm>
              <a:off x="0" y="0"/>
              <a:ext cx="2155746" cy="2663207"/>
            </a:xfrm>
            <a:custGeom>
              <a:avLst/>
              <a:gdLst/>
              <a:ahLst/>
              <a:cxnLst/>
              <a:rect l="l" t="t" r="r" b="b"/>
              <a:pathLst>
                <a:path w="2155746" h="2663207">
                  <a:moveTo>
                    <a:pt x="2031286" y="59690"/>
                  </a:moveTo>
                  <a:cubicBezTo>
                    <a:pt x="2066846" y="59690"/>
                    <a:pt x="2096056" y="88900"/>
                    <a:pt x="2096056" y="124460"/>
                  </a:cubicBezTo>
                  <a:lnTo>
                    <a:pt x="2096056" y="2538747"/>
                  </a:lnTo>
                  <a:cubicBezTo>
                    <a:pt x="2096056" y="2574307"/>
                    <a:pt x="2066846" y="2603517"/>
                    <a:pt x="2031286" y="2603517"/>
                  </a:cubicBezTo>
                  <a:lnTo>
                    <a:pt x="124460" y="2603517"/>
                  </a:lnTo>
                  <a:cubicBezTo>
                    <a:pt x="88900" y="2603517"/>
                    <a:pt x="59690" y="2574307"/>
                    <a:pt x="59690" y="2538747"/>
                  </a:cubicBezTo>
                  <a:lnTo>
                    <a:pt x="59690" y="124460"/>
                  </a:lnTo>
                  <a:cubicBezTo>
                    <a:pt x="59690" y="88900"/>
                    <a:pt x="88900" y="59690"/>
                    <a:pt x="124460" y="59690"/>
                  </a:cubicBezTo>
                  <a:lnTo>
                    <a:pt x="2031286" y="59690"/>
                  </a:lnTo>
                  <a:moveTo>
                    <a:pt x="2031286" y="0"/>
                  </a:moveTo>
                  <a:lnTo>
                    <a:pt x="124460" y="0"/>
                  </a:lnTo>
                  <a:cubicBezTo>
                    <a:pt x="55880" y="0"/>
                    <a:pt x="0" y="55880"/>
                    <a:pt x="0" y="124460"/>
                  </a:cubicBezTo>
                  <a:lnTo>
                    <a:pt x="0" y="2538747"/>
                  </a:lnTo>
                  <a:cubicBezTo>
                    <a:pt x="0" y="2607327"/>
                    <a:pt x="55880" y="2663207"/>
                    <a:pt x="124460" y="2663207"/>
                  </a:cubicBezTo>
                  <a:lnTo>
                    <a:pt x="2031286" y="2663207"/>
                  </a:lnTo>
                  <a:cubicBezTo>
                    <a:pt x="2099866" y="2663207"/>
                    <a:pt x="2155746" y="2607327"/>
                    <a:pt x="2155746" y="2538747"/>
                  </a:cubicBezTo>
                  <a:lnTo>
                    <a:pt x="2155746" y="124460"/>
                  </a:lnTo>
                  <a:cubicBezTo>
                    <a:pt x="2155746" y="55880"/>
                    <a:pt x="2099866" y="0"/>
                    <a:pt x="2031286" y="0"/>
                  </a:cubicBezTo>
                  <a:close/>
                </a:path>
              </a:pathLst>
            </a:custGeom>
            <a:solidFill>
              <a:srgbClr val="A6A6A6"/>
            </a:solidFill>
          </p:spPr>
        </p:sp>
      </p:grpSp>
      <p:sp>
        <p:nvSpPr>
          <p:cNvPr id="8" name="AutoShape 8"/>
          <p:cNvSpPr/>
          <p:nvPr/>
        </p:nvSpPr>
        <p:spPr>
          <a:xfrm rot="-10800000">
            <a:off x="9387220" y="4127551"/>
            <a:ext cx="2869612" cy="0"/>
          </a:xfrm>
          <a:prstGeom prst="line">
            <a:avLst/>
          </a:prstGeom>
          <a:ln w="47625" cap="rnd">
            <a:solidFill>
              <a:srgbClr val="A6A6A6"/>
            </a:solidFill>
            <a:prstDash val="solid"/>
            <a:headEnd type="none" w="sm" len="sm"/>
            <a:tailEnd type="none" w="sm" len="sm"/>
          </a:ln>
        </p:spPr>
      </p:sp>
      <p:sp>
        <p:nvSpPr>
          <p:cNvPr id="9" name="AutoShape 9"/>
          <p:cNvSpPr/>
          <p:nvPr/>
        </p:nvSpPr>
        <p:spPr>
          <a:xfrm rot="-10800000">
            <a:off x="13682130" y="7124930"/>
            <a:ext cx="2869612" cy="0"/>
          </a:xfrm>
          <a:prstGeom prst="line">
            <a:avLst/>
          </a:prstGeom>
          <a:ln w="47625" cap="rnd">
            <a:solidFill>
              <a:srgbClr val="A6A6A6"/>
            </a:solidFill>
            <a:prstDash val="solid"/>
            <a:headEnd type="none" w="sm" len="sm"/>
            <a:tailEnd type="none" w="sm" len="sm"/>
          </a:ln>
        </p:spPr>
      </p:sp>
      <p:pic>
        <p:nvPicPr>
          <p:cNvPr id="10" name="Picture 10"/>
          <p:cNvPicPr>
            <a:picLocks noChangeAspect="1"/>
          </p:cNvPicPr>
          <p:nvPr/>
        </p:nvPicPr>
        <p:blipFill>
          <a:blip r:embed="rId3"/>
          <a:stretch>
            <a:fillRect/>
          </a:stretch>
        </p:blipFill>
        <p:spPr>
          <a:xfrm>
            <a:off x="9665856" y="1855965"/>
            <a:ext cx="2312340" cy="2312340"/>
          </a:xfrm>
          <a:prstGeom prst="rect">
            <a:avLst/>
          </a:prstGeom>
        </p:spPr>
      </p:pic>
      <p:pic>
        <p:nvPicPr>
          <p:cNvPr id="11" name="Picture 11"/>
          <p:cNvPicPr>
            <a:picLocks noChangeAspect="1"/>
          </p:cNvPicPr>
          <p:nvPr/>
        </p:nvPicPr>
        <p:blipFill>
          <a:blip r:embed="rId4"/>
          <a:stretch>
            <a:fillRect/>
          </a:stretch>
        </p:blipFill>
        <p:spPr>
          <a:xfrm>
            <a:off x="13275821" y="7217169"/>
            <a:ext cx="3685120" cy="1992134"/>
          </a:xfrm>
          <a:prstGeom prst="rect">
            <a:avLst/>
          </a:prstGeom>
        </p:spPr>
      </p:pic>
      <p:grpSp>
        <p:nvGrpSpPr>
          <p:cNvPr id="12" name="Group 12"/>
          <p:cNvGrpSpPr/>
          <p:nvPr/>
        </p:nvGrpSpPr>
        <p:grpSpPr>
          <a:xfrm>
            <a:off x="1677242" y="-49885"/>
            <a:ext cx="885763" cy="1078585"/>
            <a:chOff x="0" y="0"/>
            <a:chExt cx="2771140" cy="3374390"/>
          </a:xfrm>
        </p:grpSpPr>
        <p:sp>
          <p:nvSpPr>
            <p:cNvPr id="13" name="Freeform 13"/>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0C9898"/>
            </a:solidFill>
          </p:spPr>
        </p:sp>
      </p:grpSp>
      <p:sp>
        <p:nvSpPr>
          <p:cNvPr id="14" name="Freeform 14"/>
          <p:cNvSpPr/>
          <p:nvPr/>
        </p:nvSpPr>
        <p:spPr>
          <a:xfrm>
            <a:off x="15036909" y="617558"/>
            <a:ext cx="2222391" cy="411142"/>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5"/>
            <a:stretch>
              <a:fillRect/>
            </a:stretch>
          </a:blipFill>
        </p:spPr>
      </p:sp>
      <p:sp>
        <p:nvSpPr>
          <p:cNvPr id="15" name="Freeform 15"/>
          <p:cNvSpPr/>
          <p:nvPr/>
        </p:nvSpPr>
        <p:spPr>
          <a:xfrm>
            <a:off x="3364918" y="5644049"/>
            <a:ext cx="1581586" cy="1107110"/>
          </a:xfrm>
          <a:custGeom>
            <a:avLst/>
            <a:gdLst/>
            <a:ahLst/>
            <a:cxnLst/>
            <a:rect l="l" t="t" r="r" b="b"/>
            <a:pathLst>
              <a:path w="1581586" h="1107110">
                <a:moveTo>
                  <a:pt x="0" y="0"/>
                </a:moveTo>
                <a:lnTo>
                  <a:pt x="1581586" y="0"/>
                </a:lnTo>
                <a:lnTo>
                  <a:pt x="1581586" y="1107110"/>
                </a:lnTo>
                <a:lnTo>
                  <a:pt x="0" y="11071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a:off x="3741740" y="4747640"/>
            <a:ext cx="827943" cy="791720"/>
          </a:xfrm>
          <a:custGeom>
            <a:avLst/>
            <a:gdLst/>
            <a:ahLst/>
            <a:cxnLst/>
            <a:rect l="l" t="t" r="r" b="b"/>
            <a:pathLst>
              <a:path w="827943" h="791720">
                <a:moveTo>
                  <a:pt x="0" y="0"/>
                </a:moveTo>
                <a:lnTo>
                  <a:pt x="827943" y="0"/>
                </a:lnTo>
                <a:lnTo>
                  <a:pt x="827943" y="791720"/>
                </a:lnTo>
                <a:lnTo>
                  <a:pt x="0" y="791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TextBox 17"/>
          <p:cNvSpPr txBox="1"/>
          <p:nvPr/>
        </p:nvSpPr>
        <p:spPr>
          <a:xfrm>
            <a:off x="7108412" y="7651298"/>
            <a:ext cx="1439414" cy="456358"/>
          </a:xfrm>
          <a:prstGeom prst="rect">
            <a:avLst/>
          </a:prstGeom>
        </p:spPr>
        <p:txBody>
          <a:bodyPr lIns="0" tIns="0" rIns="0" bIns="0" rtlCol="0" anchor="t">
            <a:spAutoFit/>
          </a:bodyPr>
          <a:lstStyle/>
          <a:p>
            <a:pPr algn="l">
              <a:lnSpc>
                <a:spcPts val="3720"/>
              </a:lnSpc>
            </a:pPr>
            <a:r>
              <a:rPr lang="en-US" sz="2660">
                <a:solidFill>
                  <a:srgbClr val="000000"/>
                </a:solidFill>
                <a:latin typeface="Poppins Medium" panose="00000600000000000000"/>
                <a:ea typeface="Poppins Medium" panose="00000600000000000000"/>
                <a:cs typeface="Poppins Medium" panose="00000600000000000000"/>
                <a:sym typeface="Poppins Medium" panose="00000600000000000000"/>
              </a:rPr>
              <a:t>x50</a:t>
            </a:r>
            <a:endParaRPr lang="en-US" sz="2660">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18" name="TextBox 18"/>
          <p:cNvSpPr txBox="1"/>
          <p:nvPr/>
        </p:nvSpPr>
        <p:spPr>
          <a:xfrm>
            <a:off x="1677242" y="2204484"/>
            <a:ext cx="7090391" cy="840786"/>
          </a:xfrm>
          <a:prstGeom prst="rect">
            <a:avLst/>
          </a:prstGeom>
        </p:spPr>
        <p:txBody>
          <a:bodyPr lIns="0" tIns="0" rIns="0" bIns="0" rtlCol="0" anchor="t">
            <a:spAutoFit/>
          </a:bodyPr>
          <a:lstStyle/>
          <a:p>
            <a:pPr algn="l">
              <a:lnSpc>
                <a:spcPts val="6970"/>
              </a:lnSpc>
            </a:pPr>
            <a:r>
              <a:rPr lang="en-US" sz="4975">
                <a:solidFill>
                  <a:srgbClr val="000000"/>
                </a:solidFill>
                <a:latin typeface="Poppins Bold" panose="00000800000000000000"/>
                <a:ea typeface="Poppins Bold" panose="00000800000000000000"/>
                <a:cs typeface="Poppins Bold" panose="00000800000000000000"/>
                <a:sym typeface="Poppins Bold" panose="00000800000000000000"/>
              </a:rPr>
              <a:t>Program Execution</a:t>
            </a:r>
            <a:endParaRPr lang="en-US" sz="4975">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19" name="TextBox 19"/>
          <p:cNvSpPr txBox="1"/>
          <p:nvPr/>
        </p:nvSpPr>
        <p:spPr>
          <a:xfrm>
            <a:off x="1677242" y="1599080"/>
            <a:ext cx="4379669" cy="445770"/>
          </a:xfrm>
          <a:prstGeom prst="rect">
            <a:avLst/>
          </a:prstGeom>
        </p:spPr>
        <p:txBody>
          <a:bodyPr lIns="0" tIns="0" rIns="0" bIns="0" rtlCol="0" anchor="t">
            <a:spAutoFit/>
          </a:bodyPr>
          <a:lstStyle/>
          <a:p>
            <a:pPr algn="l">
              <a:lnSpc>
                <a:spcPts val="3780"/>
              </a:lnSpc>
            </a:pPr>
            <a:r>
              <a:rPr lang="en-US" sz="2700">
                <a:solidFill>
                  <a:srgbClr val="726F6F"/>
                </a:solidFill>
                <a:latin typeface="Poppins Medium" panose="00000600000000000000"/>
                <a:ea typeface="Poppins Medium" panose="00000600000000000000"/>
                <a:cs typeface="Poppins Medium" panose="00000600000000000000"/>
                <a:sym typeface="Poppins Medium" panose="00000600000000000000"/>
              </a:rPr>
              <a:t>Superior Speed CPU</a:t>
            </a:r>
            <a:endParaRPr lang="en-US" sz="2700">
              <a:solidFill>
                <a:srgbClr val="726F6F"/>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20" name="TextBox 20"/>
          <p:cNvSpPr txBox="1"/>
          <p:nvPr/>
        </p:nvSpPr>
        <p:spPr>
          <a:xfrm>
            <a:off x="1677242" y="3722245"/>
            <a:ext cx="6870583" cy="986477"/>
          </a:xfrm>
          <a:prstGeom prst="rect">
            <a:avLst/>
          </a:prstGeom>
        </p:spPr>
        <p:txBody>
          <a:bodyPr lIns="0" tIns="0" rIns="0" bIns="0" rtlCol="0" anchor="t">
            <a:spAutoFit/>
          </a:bodyPr>
          <a:lstStyle/>
          <a:p>
            <a:pPr algn="l">
              <a:lnSpc>
                <a:spcPts val="2605"/>
              </a:lnSpc>
            </a:pPr>
            <a:r>
              <a:rPr lang="en-US" sz="1860">
                <a:solidFill>
                  <a:srgbClr val="000000"/>
                </a:solidFill>
                <a:latin typeface="Poppins Medium" panose="00000600000000000000"/>
                <a:ea typeface="Poppins Medium" panose="00000600000000000000"/>
                <a:cs typeface="Poppins Medium" panose="00000600000000000000"/>
                <a:sym typeface="Poppins Medium" panose="00000600000000000000"/>
              </a:rPr>
              <a:t>4-core 1.8GCPU boosts instruction processing speed. </a:t>
            </a:r>
            <a:endParaRPr lang="en-US" sz="1860">
              <a:solidFill>
                <a:srgbClr val="000000"/>
              </a:solidFill>
              <a:latin typeface="Poppins Medium" panose="00000600000000000000"/>
              <a:ea typeface="Poppins Medium" panose="00000600000000000000"/>
              <a:cs typeface="Poppins Medium" panose="00000600000000000000"/>
              <a:sym typeface="Poppins Medium" panose="00000600000000000000"/>
            </a:endParaRPr>
          </a:p>
          <a:p>
            <a:pPr algn="l">
              <a:lnSpc>
                <a:spcPts val="2605"/>
              </a:lnSpc>
            </a:pPr>
            <a:r>
              <a:rPr lang="en-US" sz="1860">
                <a:solidFill>
                  <a:srgbClr val="000000"/>
                </a:solidFill>
                <a:latin typeface="Poppins Medium" panose="00000600000000000000"/>
                <a:ea typeface="Poppins Medium" panose="00000600000000000000"/>
                <a:cs typeface="Poppins Medium" panose="00000600000000000000"/>
                <a:sym typeface="Poppins Medium" panose="00000600000000000000"/>
              </a:rPr>
              <a:t>ns-level basic instruction execution speed.</a:t>
            </a:r>
            <a:endParaRPr lang="en-US" sz="1860">
              <a:solidFill>
                <a:srgbClr val="000000"/>
              </a:solidFill>
              <a:latin typeface="Poppins Medium" panose="00000600000000000000"/>
              <a:ea typeface="Poppins Medium" panose="00000600000000000000"/>
              <a:cs typeface="Poppins Medium" panose="00000600000000000000"/>
              <a:sym typeface="Poppins Medium" panose="00000600000000000000"/>
            </a:endParaRPr>
          </a:p>
          <a:p>
            <a:pPr algn="l">
              <a:lnSpc>
                <a:spcPts val="2605"/>
              </a:lnSpc>
            </a:pPr>
            <a:endParaRPr lang="en-US" sz="1860">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21" name="TextBox 21"/>
          <p:cNvSpPr txBox="1"/>
          <p:nvPr/>
        </p:nvSpPr>
        <p:spPr>
          <a:xfrm>
            <a:off x="5763518" y="7091592"/>
            <a:ext cx="1121914" cy="456358"/>
          </a:xfrm>
          <a:prstGeom prst="rect">
            <a:avLst/>
          </a:prstGeom>
        </p:spPr>
        <p:txBody>
          <a:bodyPr lIns="0" tIns="0" rIns="0" bIns="0" rtlCol="0" anchor="t">
            <a:spAutoFit/>
          </a:bodyPr>
          <a:lstStyle/>
          <a:p>
            <a:pPr algn="l">
              <a:lnSpc>
                <a:spcPts val="3720"/>
              </a:lnSpc>
            </a:pPr>
            <a:r>
              <a:rPr lang="en-US" sz="2660">
                <a:solidFill>
                  <a:srgbClr val="000000"/>
                </a:solidFill>
                <a:latin typeface="Poppins Medium" panose="00000600000000000000"/>
                <a:ea typeface="Poppins Medium" panose="00000600000000000000"/>
                <a:cs typeface="Poppins Medium" panose="00000600000000000000"/>
                <a:sym typeface="Poppins Medium" panose="00000600000000000000"/>
              </a:rPr>
              <a:t>80 %</a:t>
            </a:r>
            <a:endParaRPr lang="en-US" sz="2660">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22" name="TextBox 22"/>
          <p:cNvSpPr txBox="1"/>
          <p:nvPr/>
        </p:nvSpPr>
        <p:spPr>
          <a:xfrm>
            <a:off x="1785912" y="8233512"/>
            <a:ext cx="2549760" cy="523573"/>
          </a:xfrm>
          <a:prstGeom prst="rect">
            <a:avLst/>
          </a:prstGeom>
        </p:spPr>
        <p:txBody>
          <a:bodyPr lIns="0" tIns="0" rIns="0" bIns="0" rtlCol="0" anchor="t">
            <a:spAutoFit/>
          </a:bodyPr>
          <a:lstStyle/>
          <a:p>
            <a:pPr algn="l">
              <a:lnSpc>
                <a:spcPts val="4215"/>
              </a:lnSpc>
            </a:pPr>
            <a:r>
              <a:rPr lang="en-US" sz="3010">
                <a:solidFill>
                  <a:srgbClr val="000000"/>
                </a:solidFill>
                <a:latin typeface="Poppins Medium" panose="00000600000000000000"/>
                <a:ea typeface="Poppins Medium" panose="00000600000000000000"/>
                <a:cs typeface="Poppins Medium" panose="00000600000000000000"/>
                <a:sym typeface="Poppins Medium" panose="00000600000000000000"/>
              </a:rPr>
              <a:t>Performance</a:t>
            </a:r>
            <a:endParaRPr lang="en-US" sz="3010">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23" name="TextBox 23"/>
          <p:cNvSpPr txBox="1"/>
          <p:nvPr/>
        </p:nvSpPr>
        <p:spPr>
          <a:xfrm>
            <a:off x="9387220" y="4336439"/>
            <a:ext cx="1121914" cy="456358"/>
          </a:xfrm>
          <a:prstGeom prst="rect">
            <a:avLst/>
          </a:prstGeom>
        </p:spPr>
        <p:txBody>
          <a:bodyPr lIns="0" tIns="0" rIns="0" bIns="0" rtlCol="0" anchor="t">
            <a:spAutoFit/>
          </a:bodyPr>
          <a:lstStyle/>
          <a:p>
            <a:pPr algn="l">
              <a:lnSpc>
                <a:spcPts val="3720"/>
              </a:lnSpc>
            </a:pPr>
            <a:r>
              <a:rPr lang="en-US" sz="2660">
                <a:solidFill>
                  <a:srgbClr val="000000"/>
                </a:solidFill>
                <a:latin typeface="Poppins Medium" panose="00000600000000000000"/>
                <a:ea typeface="Poppins Medium" panose="00000600000000000000"/>
                <a:cs typeface="Poppins Medium" panose="00000600000000000000"/>
                <a:sym typeface="Poppins Medium" panose="00000600000000000000"/>
              </a:rPr>
              <a:t>80 %</a:t>
            </a:r>
            <a:endParaRPr lang="en-US" sz="2660">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24" name="TextBox 24"/>
          <p:cNvSpPr txBox="1"/>
          <p:nvPr/>
        </p:nvSpPr>
        <p:spPr>
          <a:xfrm>
            <a:off x="9387220" y="4902849"/>
            <a:ext cx="2965071" cy="873274"/>
          </a:xfrm>
          <a:prstGeom prst="rect">
            <a:avLst/>
          </a:prstGeom>
        </p:spPr>
        <p:txBody>
          <a:bodyPr lIns="0" tIns="0" rIns="0" bIns="0" rtlCol="0" anchor="t">
            <a:spAutoFit/>
          </a:bodyPr>
          <a:lstStyle/>
          <a:p>
            <a:pPr algn="l">
              <a:lnSpc>
                <a:spcPts val="2365"/>
              </a:lnSpc>
            </a:pPr>
            <a:r>
              <a:rPr lang="en-US" sz="1685">
                <a:solidFill>
                  <a:srgbClr val="000000"/>
                </a:solidFill>
                <a:latin typeface="Poppins Medium" panose="00000600000000000000"/>
                <a:ea typeface="Poppins Medium" panose="00000600000000000000"/>
                <a:cs typeface="Poppins Medium" panose="00000600000000000000"/>
                <a:sym typeface="Poppins Medium" panose="00000600000000000000"/>
              </a:rPr>
              <a:t>80% increase in performance more than traditional PLC</a:t>
            </a:r>
            <a:endParaRPr lang="en-US" sz="1685">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25" name="TextBox 25"/>
          <p:cNvSpPr txBox="1"/>
          <p:nvPr/>
        </p:nvSpPr>
        <p:spPr>
          <a:xfrm>
            <a:off x="13770102" y="4538948"/>
            <a:ext cx="1121914" cy="456358"/>
          </a:xfrm>
          <a:prstGeom prst="rect">
            <a:avLst/>
          </a:prstGeom>
        </p:spPr>
        <p:txBody>
          <a:bodyPr lIns="0" tIns="0" rIns="0" bIns="0" rtlCol="0" anchor="t">
            <a:spAutoFit/>
          </a:bodyPr>
          <a:lstStyle/>
          <a:p>
            <a:pPr algn="l">
              <a:lnSpc>
                <a:spcPts val="3720"/>
              </a:lnSpc>
            </a:pPr>
            <a:r>
              <a:rPr lang="en-US" sz="2660">
                <a:solidFill>
                  <a:srgbClr val="000000"/>
                </a:solidFill>
                <a:latin typeface="Poppins Medium" panose="00000600000000000000"/>
                <a:ea typeface="Poppins Medium" panose="00000600000000000000"/>
                <a:cs typeface="Poppins Medium" panose="00000600000000000000"/>
                <a:sym typeface="Poppins Medium" panose="00000600000000000000"/>
              </a:rPr>
              <a:t>5ns</a:t>
            </a:r>
            <a:endParaRPr lang="en-US" sz="2660">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26" name="TextBox 26"/>
          <p:cNvSpPr txBox="1"/>
          <p:nvPr/>
        </p:nvSpPr>
        <p:spPr>
          <a:xfrm>
            <a:off x="13770102" y="5750666"/>
            <a:ext cx="1121914" cy="456358"/>
          </a:xfrm>
          <a:prstGeom prst="rect">
            <a:avLst/>
          </a:prstGeom>
        </p:spPr>
        <p:txBody>
          <a:bodyPr lIns="0" tIns="0" rIns="0" bIns="0" rtlCol="0" anchor="t">
            <a:spAutoFit/>
          </a:bodyPr>
          <a:lstStyle/>
          <a:p>
            <a:pPr algn="l">
              <a:lnSpc>
                <a:spcPts val="3720"/>
              </a:lnSpc>
            </a:pPr>
            <a:r>
              <a:rPr lang="en-US" sz="2660">
                <a:solidFill>
                  <a:srgbClr val="000000"/>
                </a:solidFill>
                <a:latin typeface="Poppins Medium" panose="00000600000000000000"/>
                <a:ea typeface="Poppins Medium" panose="00000600000000000000"/>
                <a:cs typeface="Poppins Medium" panose="00000600000000000000"/>
                <a:sym typeface="Poppins Medium" panose="00000600000000000000"/>
              </a:rPr>
              <a:t>2.3 µs</a:t>
            </a:r>
            <a:endParaRPr lang="en-US" sz="2660">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27" name="TextBox 27"/>
          <p:cNvSpPr txBox="1"/>
          <p:nvPr/>
        </p:nvSpPr>
        <p:spPr>
          <a:xfrm>
            <a:off x="13770102" y="5105078"/>
            <a:ext cx="3313023" cy="550338"/>
          </a:xfrm>
          <a:prstGeom prst="rect">
            <a:avLst/>
          </a:prstGeom>
        </p:spPr>
        <p:txBody>
          <a:bodyPr lIns="0" tIns="0" rIns="0" bIns="0" rtlCol="0" anchor="t">
            <a:spAutoFit/>
          </a:bodyPr>
          <a:lstStyle/>
          <a:p>
            <a:pPr algn="l">
              <a:lnSpc>
                <a:spcPts val="2230"/>
              </a:lnSpc>
            </a:pPr>
            <a:r>
              <a:rPr lang="en-US" sz="1590">
                <a:solidFill>
                  <a:srgbClr val="000000"/>
                </a:solidFill>
                <a:latin typeface="Poppins Medium" panose="00000600000000000000"/>
                <a:ea typeface="Poppins Medium" panose="00000600000000000000"/>
                <a:cs typeface="Poppins Medium" panose="00000600000000000000"/>
                <a:sym typeface="Poppins Medium" panose="00000600000000000000"/>
              </a:rPr>
              <a:t>CPU Processing times 5ns per instruction</a:t>
            </a:r>
            <a:endParaRPr lang="en-US" sz="1590">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28" name="TextBox 28"/>
          <p:cNvSpPr txBox="1"/>
          <p:nvPr/>
        </p:nvSpPr>
        <p:spPr>
          <a:xfrm>
            <a:off x="13770102" y="6330588"/>
            <a:ext cx="3313023" cy="550338"/>
          </a:xfrm>
          <a:prstGeom prst="rect">
            <a:avLst/>
          </a:prstGeom>
        </p:spPr>
        <p:txBody>
          <a:bodyPr lIns="0" tIns="0" rIns="0" bIns="0" rtlCol="0" anchor="t">
            <a:spAutoFit/>
          </a:bodyPr>
          <a:lstStyle/>
          <a:p>
            <a:pPr algn="l">
              <a:lnSpc>
                <a:spcPts val="2230"/>
              </a:lnSpc>
            </a:pPr>
            <a:r>
              <a:rPr lang="en-US" sz="1590">
                <a:solidFill>
                  <a:srgbClr val="000000"/>
                </a:solidFill>
                <a:latin typeface="Poppins Medium" panose="00000600000000000000"/>
                <a:ea typeface="Poppins Medium" panose="00000600000000000000"/>
                <a:cs typeface="Poppins Medium" panose="00000600000000000000"/>
                <a:sym typeface="Poppins Medium" panose="00000600000000000000"/>
              </a:rPr>
              <a:t>For traditional flag ship PLC in the market</a:t>
            </a:r>
            <a:endParaRPr lang="en-US" sz="1590">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29" name="TextBox 29"/>
          <p:cNvSpPr txBox="1"/>
          <p:nvPr/>
        </p:nvSpPr>
        <p:spPr>
          <a:xfrm>
            <a:off x="10469452" y="2767745"/>
            <a:ext cx="808148" cy="511615"/>
          </a:xfrm>
          <a:prstGeom prst="rect">
            <a:avLst/>
          </a:prstGeom>
        </p:spPr>
        <p:txBody>
          <a:bodyPr wrap="square" lIns="0" tIns="0" rIns="0" bIns="0" rtlCol="0" anchor="t">
            <a:spAutoFit/>
          </a:bodyPr>
          <a:lstStyle/>
          <a:p>
            <a:pPr algn="ctr">
              <a:lnSpc>
                <a:spcPts val="4200"/>
              </a:lnSpc>
            </a:pPr>
            <a:r>
              <a:rPr lang="en-US" sz="3000" dirty="0">
                <a:solidFill>
                  <a:srgbClr val="000000"/>
                </a:solidFill>
                <a:latin typeface="Poppins Bold" panose="00000800000000000000"/>
                <a:ea typeface="Poppins Bold" panose="00000800000000000000"/>
                <a:cs typeface="Poppins Bold" panose="00000800000000000000"/>
                <a:sym typeface="Poppins Bold" panose="00000800000000000000"/>
              </a:rPr>
              <a:t>x50</a:t>
            </a:r>
            <a:endParaRPr lang="en-US" sz="3000" dirty="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77242" y="-49885"/>
            <a:ext cx="885763" cy="1078585"/>
            <a:chOff x="0" y="0"/>
            <a:chExt cx="2771140" cy="3374390"/>
          </a:xfrm>
        </p:grpSpPr>
        <p:sp>
          <p:nvSpPr>
            <p:cNvPr id="3" name="Freeform 3"/>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0C9898"/>
            </a:solidFill>
          </p:spPr>
        </p:sp>
      </p:grpSp>
      <p:sp>
        <p:nvSpPr>
          <p:cNvPr id="4" name="Freeform 4"/>
          <p:cNvSpPr/>
          <p:nvPr/>
        </p:nvSpPr>
        <p:spPr>
          <a:xfrm>
            <a:off x="15036909" y="617558"/>
            <a:ext cx="2222391" cy="411142"/>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1"/>
            <a:stretch>
              <a:fillRect/>
            </a:stretch>
          </a:blipFill>
        </p:spPr>
      </p:sp>
      <p:sp>
        <p:nvSpPr>
          <p:cNvPr id="5" name="Freeform 5"/>
          <p:cNvSpPr/>
          <p:nvPr/>
        </p:nvSpPr>
        <p:spPr>
          <a:xfrm>
            <a:off x="11891628" y="2957594"/>
            <a:ext cx="4371812" cy="4371812"/>
          </a:xfrm>
          <a:custGeom>
            <a:avLst/>
            <a:gdLst/>
            <a:ahLst/>
            <a:cxnLst/>
            <a:rect l="l" t="t" r="r" b="b"/>
            <a:pathLst>
              <a:path w="4371812" h="4371812">
                <a:moveTo>
                  <a:pt x="0" y="0"/>
                </a:moveTo>
                <a:lnTo>
                  <a:pt x="4371812" y="0"/>
                </a:lnTo>
                <a:lnTo>
                  <a:pt x="4371812" y="4371812"/>
                </a:lnTo>
                <a:lnTo>
                  <a:pt x="0" y="43718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1677242" y="2204484"/>
            <a:ext cx="7090391" cy="840786"/>
          </a:xfrm>
          <a:prstGeom prst="rect">
            <a:avLst/>
          </a:prstGeom>
        </p:spPr>
        <p:txBody>
          <a:bodyPr lIns="0" tIns="0" rIns="0" bIns="0" rtlCol="0" anchor="t">
            <a:spAutoFit/>
          </a:bodyPr>
          <a:lstStyle/>
          <a:p>
            <a:pPr algn="l">
              <a:lnSpc>
                <a:spcPts val="6970"/>
              </a:lnSpc>
            </a:pPr>
            <a:r>
              <a:rPr lang="en-US" sz="4975">
                <a:solidFill>
                  <a:srgbClr val="000000"/>
                </a:solidFill>
                <a:latin typeface="Poppins Bold" panose="00000800000000000000"/>
                <a:ea typeface="Poppins Bold" panose="00000800000000000000"/>
                <a:cs typeface="Poppins Bold" panose="00000800000000000000"/>
                <a:sym typeface="Poppins Bold" panose="00000800000000000000"/>
              </a:rPr>
              <a:t>Program Execution</a:t>
            </a:r>
            <a:endParaRPr lang="en-US" sz="4975">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7" name="TextBox 7"/>
          <p:cNvSpPr txBox="1"/>
          <p:nvPr/>
        </p:nvSpPr>
        <p:spPr>
          <a:xfrm>
            <a:off x="1677242" y="1599080"/>
            <a:ext cx="5055243" cy="445770"/>
          </a:xfrm>
          <a:prstGeom prst="rect">
            <a:avLst/>
          </a:prstGeom>
        </p:spPr>
        <p:txBody>
          <a:bodyPr lIns="0" tIns="0" rIns="0" bIns="0" rtlCol="0" anchor="t">
            <a:spAutoFit/>
          </a:bodyPr>
          <a:lstStyle/>
          <a:p>
            <a:pPr algn="l">
              <a:lnSpc>
                <a:spcPts val="3780"/>
              </a:lnSpc>
            </a:pPr>
            <a:r>
              <a:rPr lang="en-US" sz="2700">
                <a:solidFill>
                  <a:srgbClr val="726F6F"/>
                </a:solidFill>
                <a:latin typeface="Poppins Medium" panose="00000600000000000000"/>
                <a:ea typeface="Poppins Medium" panose="00000600000000000000"/>
                <a:cs typeface="Poppins Medium" panose="00000600000000000000"/>
                <a:sym typeface="Poppins Medium" panose="00000600000000000000"/>
              </a:rPr>
              <a:t>Efficient multitasking system</a:t>
            </a:r>
            <a:endParaRPr lang="en-US" sz="2700">
              <a:solidFill>
                <a:srgbClr val="726F6F"/>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8" name="TextBox 8"/>
          <p:cNvSpPr txBox="1"/>
          <p:nvPr/>
        </p:nvSpPr>
        <p:spPr>
          <a:xfrm>
            <a:off x="1677242" y="3722245"/>
            <a:ext cx="6870583" cy="986477"/>
          </a:xfrm>
          <a:prstGeom prst="rect">
            <a:avLst/>
          </a:prstGeom>
        </p:spPr>
        <p:txBody>
          <a:bodyPr lIns="0" tIns="0" rIns="0" bIns="0" rtlCol="0" anchor="t">
            <a:spAutoFit/>
          </a:bodyPr>
          <a:lstStyle/>
          <a:p>
            <a:pPr algn="l">
              <a:lnSpc>
                <a:spcPts val="2605"/>
              </a:lnSpc>
            </a:pPr>
            <a:r>
              <a:rPr lang="en-US" sz="1860">
                <a:solidFill>
                  <a:srgbClr val="000000"/>
                </a:solidFill>
                <a:latin typeface="Poppins Medium" panose="00000600000000000000"/>
                <a:ea typeface="Poppins Medium" panose="00000600000000000000"/>
                <a:cs typeface="Poppins Medium" panose="00000600000000000000"/>
                <a:sym typeface="Poppins Medium" panose="00000600000000000000"/>
              </a:rPr>
              <a:t>Multitasking management system: Set the execution mode, frequency, and priority of different tasks to achieve efficient use of system resources</a:t>
            </a:r>
            <a:endParaRPr lang="en-US" sz="1860">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grpSp>
        <p:nvGrpSpPr>
          <p:cNvPr id="9" name="Group 9"/>
          <p:cNvGrpSpPr/>
          <p:nvPr/>
        </p:nvGrpSpPr>
        <p:grpSpPr>
          <a:xfrm>
            <a:off x="4141231" y="5091752"/>
            <a:ext cx="4626402" cy="3903527"/>
            <a:chOff x="0" y="0"/>
            <a:chExt cx="6168537" cy="5204703"/>
          </a:xfrm>
        </p:grpSpPr>
        <p:sp>
          <p:nvSpPr>
            <p:cNvPr id="10" name="Freeform 10"/>
            <p:cNvSpPr/>
            <p:nvPr/>
          </p:nvSpPr>
          <p:spPr>
            <a:xfrm>
              <a:off x="0" y="0"/>
              <a:ext cx="6168537" cy="5204703"/>
            </a:xfrm>
            <a:custGeom>
              <a:avLst/>
              <a:gdLst/>
              <a:ahLst/>
              <a:cxnLst/>
              <a:rect l="l" t="t" r="r" b="b"/>
              <a:pathLst>
                <a:path w="6168537" h="5204703">
                  <a:moveTo>
                    <a:pt x="0" y="0"/>
                  </a:moveTo>
                  <a:lnTo>
                    <a:pt x="6168537" y="0"/>
                  </a:lnTo>
                  <a:lnTo>
                    <a:pt x="6168537" y="5204703"/>
                  </a:lnTo>
                  <a:lnTo>
                    <a:pt x="0" y="52047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TextBox 11"/>
            <p:cNvSpPr txBox="1"/>
            <p:nvPr/>
          </p:nvSpPr>
          <p:spPr>
            <a:xfrm>
              <a:off x="2363521" y="500282"/>
              <a:ext cx="1441494" cy="568768"/>
            </a:xfrm>
            <a:prstGeom prst="rect">
              <a:avLst/>
            </a:prstGeom>
          </p:spPr>
          <p:txBody>
            <a:bodyPr lIns="0" tIns="0" rIns="0" bIns="0" rtlCol="0" anchor="t">
              <a:spAutoFit/>
            </a:bodyPr>
            <a:lstStyle/>
            <a:p>
              <a:pPr algn="ctr">
                <a:lnSpc>
                  <a:spcPts val="3655"/>
                </a:lnSpc>
              </a:pPr>
              <a:r>
                <a:rPr lang="en-US" sz="2610">
                  <a:solidFill>
                    <a:srgbClr val="000000"/>
                  </a:solidFill>
                  <a:latin typeface="Poppins Medium" panose="00000600000000000000"/>
                  <a:ea typeface="Poppins Medium" panose="00000600000000000000"/>
                  <a:cs typeface="Poppins Medium" panose="00000600000000000000"/>
                  <a:sym typeface="Poppins Medium" panose="00000600000000000000"/>
                </a:rPr>
                <a:t>MAIN</a:t>
              </a:r>
              <a:endParaRPr lang="en-US" sz="2610">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12" name="TextBox 12"/>
            <p:cNvSpPr txBox="1"/>
            <p:nvPr/>
          </p:nvSpPr>
          <p:spPr>
            <a:xfrm>
              <a:off x="110244" y="2833665"/>
              <a:ext cx="1441494" cy="462280"/>
            </a:xfrm>
            <a:prstGeom prst="rect">
              <a:avLst/>
            </a:prstGeom>
          </p:spPr>
          <p:txBody>
            <a:bodyPr lIns="0" tIns="0" rIns="0" bIns="0" rtlCol="0" anchor="t">
              <a:spAutoFit/>
            </a:bodyPr>
            <a:lstStyle/>
            <a:p>
              <a:pPr algn="ctr">
                <a:lnSpc>
                  <a:spcPts val="2940"/>
                </a:lnSpc>
              </a:pPr>
              <a:r>
                <a:rPr lang="en-US" sz="2100">
                  <a:solidFill>
                    <a:srgbClr val="37CC65"/>
                  </a:solidFill>
                  <a:latin typeface="Poppins Medium" panose="00000600000000000000"/>
                  <a:ea typeface="Poppins Medium" panose="00000600000000000000"/>
                  <a:cs typeface="Poppins Medium" panose="00000600000000000000"/>
                  <a:sym typeface="Poppins Medium" panose="00000600000000000000"/>
                </a:rPr>
                <a:t>Cyclic</a:t>
              </a:r>
              <a:endParaRPr lang="en-US" sz="2100">
                <a:solidFill>
                  <a:srgbClr val="37CC65"/>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13" name="TextBox 13"/>
            <p:cNvSpPr txBox="1"/>
            <p:nvPr/>
          </p:nvSpPr>
          <p:spPr>
            <a:xfrm>
              <a:off x="122944" y="4256648"/>
              <a:ext cx="1441494" cy="805815"/>
            </a:xfrm>
            <a:prstGeom prst="rect">
              <a:avLst/>
            </a:prstGeom>
          </p:spPr>
          <p:txBody>
            <a:bodyPr lIns="0" tIns="0" rIns="0" bIns="0" rtlCol="0" anchor="t">
              <a:spAutoFit/>
            </a:bodyPr>
            <a:lstStyle/>
            <a:p>
              <a:pPr algn="ctr">
                <a:lnSpc>
                  <a:spcPts val="2520"/>
                </a:lnSpc>
              </a:pPr>
              <a:r>
                <a:rPr lang="en-US" sz="1800">
                  <a:solidFill>
                    <a:srgbClr val="E3A72F"/>
                  </a:solidFill>
                  <a:latin typeface="Poppins Medium" panose="00000600000000000000"/>
                  <a:ea typeface="Poppins Medium" panose="00000600000000000000"/>
                  <a:cs typeface="Poppins Medium" panose="00000600000000000000"/>
                  <a:sym typeface="Poppins Medium" panose="00000600000000000000"/>
                </a:rPr>
                <a:t>Freewhe-eling</a:t>
              </a:r>
              <a:endParaRPr lang="en-US" sz="1800">
                <a:solidFill>
                  <a:srgbClr val="E3A72F"/>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14" name="TextBox 14"/>
            <p:cNvSpPr txBox="1"/>
            <p:nvPr/>
          </p:nvSpPr>
          <p:spPr>
            <a:xfrm>
              <a:off x="2363521" y="2666660"/>
              <a:ext cx="1441494" cy="805815"/>
            </a:xfrm>
            <a:prstGeom prst="rect">
              <a:avLst/>
            </a:prstGeom>
          </p:spPr>
          <p:txBody>
            <a:bodyPr lIns="0" tIns="0" rIns="0" bIns="0" rtlCol="0" anchor="t">
              <a:spAutoFit/>
            </a:bodyPr>
            <a:lstStyle/>
            <a:p>
              <a:pPr algn="ctr">
                <a:lnSpc>
                  <a:spcPts val="2520"/>
                </a:lnSpc>
              </a:pPr>
              <a:r>
                <a:rPr lang="en-US" sz="1800">
                  <a:solidFill>
                    <a:srgbClr val="E3A72F"/>
                  </a:solidFill>
                  <a:latin typeface="Poppins Medium" panose="00000600000000000000"/>
                  <a:ea typeface="Poppins Medium" panose="00000600000000000000"/>
                  <a:cs typeface="Poppins Medium" panose="00000600000000000000"/>
                  <a:sym typeface="Poppins Medium" panose="00000600000000000000"/>
                </a:rPr>
                <a:t>Freewhe-eling</a:t>
              </a:r>
              <a:endParaRPr lang="en-US" sz="1800">
                <a:solidFill>
                  <a:srgbClr val="E3A72F"/>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15" name="TextBox 15"/>
            <p:cNvSpPr txBox="1"/>
            <p:nvPr/>
          </p:nvSpPr>
          <p:spPr>
            <a:xfrm>
              <a:off x="4617815" y="2833665"/>
              <a:ext cx="1441494" cy="462280"/>
            </a:xfrm>
            <a:prstGeom prst="rect">
              <a:avLst/>
            </a:prstGeom>
          </p:spPr>
          <p:txBody>
            <a:bodyPr lIns="0" tIns="0" rIns="0" bIns="0" rtlCol="0" anchor="t">
              <a:spAutoFit/>
            </a:bodyPr>
            <a:lstStyle/>
            <a:p>
              <a:pPr algn="ctr">
                <a:lnSpc>
                  <a:spcPts val="2940"/>
                </a:lnSpc>
              </a:pPr>
              <a:r>
                <a:rPr lang="en-US" sz="2100">
                  <a:solidFill>
                    <a:srgbClr val="37CC65"/>
                  </a:solidFill>
                  <a:latin typeface="Poppins Medium" panose="00000600000000000000"/>
                  <a:ea typeface="Poppins Medium" panose="00000600000000000000"/>
                  <a:cs typeface="Poppins Medium" panose="00000600000000000000"/>
                  <a:sym typeface="Poppins Medium" panose="00000600000000000000"/>
                </a:rPr>
                <a:t>Cyclic</a:t>
              </a:r>
              <a:endParaRPr lang="en-US" sz="2100">
                <a:solidFill>
                  <a:srgbClr val="37CC65"/>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16" name="TextBox 16"/>
            <p:cNvSpPr txBox="1"/>
            <p:nvPr/>
          </p:nvSpPr>
          <p:spPr>
            <a:xfrm>
              <a:off x="4605115" y="4423653"/>
              <a:ext cx="1441494" cy="462280"/>
            </a:xfrm>
            <a:prstGeom prst="rect">
              <a:avLst/>
            </a:prstGeom>
          </p:spPr>
          <p:txBody>
            <a:bodyPr lIns="0" tIns="0" rIns="0" bIns="0" rtlCol="0" anchor="t">
              <a:spAutoFit/>
            </a:bodyPr>
            <a:lstStyle/>
            <a:p>
              <a:pPr algn="ctr">
                <a:lnSpc>
                  <a:spcPts val="2940"/>
                </a:lnSpc>
              </a:pPr>
              <a:r>
                <a:rPr lang="en-US" sz="2100">
                  <a:solidFill>
                    <a:srgbClr val="37C9EF"/>
                  </a:solidFill>
                  <a:latin typeface="Poppins Medium" panose="00000600000000000000"/>
                  <a:ea typeface="Poppins Medium" panose="00000600000000000000"/>
                  <a:cs typeface="Poppins Medium" panose="00000600000000000000"/>
                  <a:sym typeface="Poppins Medium" panose="00000600000000000000"/>
                </a:rPr>
                <a:t>Event</a:t>
              </a:r>
              <a:endParaRPr lang="en-US" sz="2100">
                <a:solidFill>
                  <a:srgbClr val="37C9EF"/>
                </a:solidFill>
                <a:latin typeface="Poppins Medium" panose="00000600000000000000"/>
                <a:ea typeface="Poppins Medium" panose="00000600000000000000"/>
                <a:cs typeface="Poppins Medium" panose="00000600000000000000"/>
                <a:sym typeface="Poppins Medium" panose="00000600000000000000"/>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E"/>
        </a:solidFill>
        <a:effectLst/>
      </p:bgPr>
    </p:bg>
    <p:spTree>
      <p:nvGrpSpPr>
        <p:cNvPr id="1" name=""/>
        <p:cNvGrpSpPr/>
        <p:nvPr/>
      </p:nvGrpSpPr>
      <p:grpSpPr>
        <a:xfrm>
          <a:off x="0" y="0"/>
          <a:ext cx="0" cy="0"/>
          <a:chOff x="0" y="0"/>
          <a:chExt cx="0" cy="0"/>
        </a:xfrm>
      </p:grpSpPr>
      <p:sp>
        <p:nvSpPr>
          <p:cNvPr id="2" name="Freeform 2"/>
          <p:cNvSpPr/>
          <p:nvPr/>
        </p:nvSpPr>
        <p:spPr>
          <a:xfrm>
            <a:off x="5054397" y="3010200"/>
            <a:ext cx="7410108" cy="5821116"/>
          </a:xfrm>
          <a:custGeom>
            <a:avLst/>
            <a:gdLst/>
            <a:ahLst/>
            <a:cxnLst/>
            <a:rect l="l" t="t" r="r" b="b"/>
            <a:pathLst>
              <a:path w="7410108" h="5821116">
                <a:moveTo>
                  <a:pt x="0" y="0"/>
                </a:moveTo>
                <a:lnTo>
                  <a:pt x="7410108" y="0"/>
                </a:lnTo>
                <a:lnTo>
                  <a:pt x="7410108" y="5821116"/>
                </a:lnTo>
                <a:lnTo>
                  <a:pt x="0" y="5821116"/>
                </a:lnTo>
                <a:lnTo>
                  <a:pt x="0" y="0"/>
                </a:lnTo>
                <a:close/>
              </a:path>
            </a:pathLst>
          </a:custGeom>
          <a:blipFill>
            <a:blip r:embed="rId1"/>
            <a:stretch>
              <a:fillRect l="-28603" t="-22655" r="-27332" b="-9347"/>
            </a:stretch>
          </a:blipFill>
        </p:spPr>
      </p:sp>
      <p:sp>
        <p:nvSpPr>
          <p:cNvPr id="3" name="AutoShape 3"/>
          <p:cNvSpPr/>
          <p:nvPr/>
        </p:nvSpPr>
        <p:spPr>
          <a:xfrm>
            <a:off x="11053601" y="8683641"/>
            <a:ext cx="6205699" cy="0"/>
          </a:xfrm>
          <a:prstGeom prst="line">
            <a:avLst/>
          </a:prstGeom>
          <a:ln w="9525" cap="flat">
            <a:solidFill>
              <a:srgbClr val="000000"/>
            </a:solidFill>
            <a:prstDash val="solid"/>
            <a:headEnd type="none" w="sm" len="sm"/>
            <a:tailEnd type="none" w="sm" len="sm"/>
          </a:ln>
        </p:spPr>
      </p:sp>
      <p:sp>
        <p:nvSpPr>
          <p:cNvPr id="4" name="AutoShape 4"/>
          <p:cNvSpPr/>
          <p:nvPr/>
        </p:nvSpPr>
        <p:spPr>
          <a:xfrm>
            <a:off x="10358560" y="6000451"/>
            <a:ext cx="7487659" cy="0"/>
          </a:xfrm>
          <a:prstGeom prst="line">
            <a:avLst/>
          </a:prstGeom>
          <a:ln w="9525" cap="flat">
            <a:solidFill>
              <a:srgbClr val="000000"/>
            </a:solidFill>
            <a:prstDash val="solid"/>
            <a:headEnd type="none" w="sm" len="sm"/>
            <a:tailEnd type="none" w="sm" len="sm"/>
          </a:ln>
        </p:spPr>
      </p:sp>
      <p:sp>
        <p:nvSpPr>
          <p:cNvPr id="5" name="AutoShape 5"/>
          <p:cNvSpPr/>
          <p:nvPr/>
        </p:nvSpPr>
        <p:spPr>
          <a:xfrm>
            <a:off x="11053601" y="3695240"/>
            <a:ext cx="6792618" cy="0"/>
          </a:xfrm>
          <a:prstGeom prst="line">
            <a:avLst/>
          </a:prstGeom>
          <a:ln w="9525" cap="flat">
            <a:solidFill>
              <a:srgbClr val="000000"/>
            </a:solidFill>
            <a:prstDash val="solid"/>
            <a:headEnd type="none" w="sm" len="sm"/>
            <a:tailEnd type="none" w="sm" len="sm"/>
          </a:ln>
        </p:spPr>
      </p:sp>
      <p:sp>
        <p:nvSpPr>
          <p:cNvPr id="6" name="AutoShape 6"/>
          <p:cNvSpPr/>
          <p:nvPr/>
        </p:nvSpPr>
        <p:spPr>
          <a:xfrm>
            <a:off x="8578855" y="1819576"/>
            <a:ext cx="4808036" cy="0"/>
          </a:xfrm>
          <a:prstGeom prst="line">
            <a:avLst/>
          </a:prstGeom>
          <a:ln w="9525" cap="flat">
            <a:solidFill>
              <a:srgbClr val="000000"/>
            </a:solidFill>
            <a:prstDash val="solid"/>
            <a:headEnd type="none" w="sm" len="sm"/>
            <a:tailEnd type="none" w="sm" len="sm"/>
          </a:ln>
        </p:spPr>
      </p:sp>
      <p:sp>
        <p:nvSpPr>
          <p:cNvPr id="7" name="TextBox 7"/>
          <p:cNvSpPr txBox="1"/>
          <p:nvPr/>
        </p:nvSpPr>
        <p:spPr>
          <a:xfrm>
            <a:off x="12227440" y="8773176"/>
            <a:ext cx="5031860" cy="386714"/>
          </a:xfrm>
          <a:prstGeom prst="rect">
            <a:avLst/>
          </a:prstGeom>
        </p:spPr>
        <p:txBody>
          <a:bodyPr lIns="0" tIns="0" rIns="0" bIns="0" rtlCol="0" anchor="t">
            <a:spAutoFit/>
          </a:bodyPr>
          <a:lstStyle/>
          <a:p>
            <a:pPr algn="l">
              <a:lnSpc>
                <a:spcPts val="3150"/>
              </a:lnSpc>
            </a:pPr>
            <a:r>
              <a:rPr lang="en-US" sz="2100" spc="-1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Input power supply DC 24V</a:t>
            </a:r>
            <a:endParaRPr lang="en-US" sz="2100" spc="-1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8" name="TextBox 8"/>
          <p:cNvSpPr txBox="1"/>
          <p:nvPr/>
        </p:nvSpPr>
        <p:spPr>
          <a:xfrm>
            <a:off x="12200049" y="8120714"/>
            <a:ext cx="5059251" cy="401954"/>
          </a:xfrm>
          <a:prstGeom prst="rect">
            <a:avLst/>
          </a:prstGeom>
        </p:spPr>
        <p:txBody>
          <a:bodyPr lIns="0" tIns="0" rIns="0" bIns="0" rtlCol="0" anchor="t">
            <a:spAutoFit/>
          </a:bodyPr>
          <a:lstStyle/>
          <a:p>
            <a:pPr algn="l">
              <a:lnSpc>
                <a:spcPts val="3300"/>
              </a:lnSpc>
            </a:pPr>
            <a:r>
              <a:rPr lang="en-US" sz="2200">
                <a:solidFill>
                  <a:srgbClr val="000000"/>
                </a:solidFill>
                <a:latin typeface="Poppins Bold" panose="00000800000000000000"/>
                <a:ea typeface="Poppins Bold" panose="00000800000000000000"/>
                <a:cs typeface="Poppins Bold" panose="00000800000000000000"/>
                <a:sym typeface="Poppins Bold" panose="00000800000000000000"/>
              </a:rPr>
              <a:t>DC Power supply</a:t>
            </a:r>
            <a:endParaRPr lang="en-US" sz="220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9" name="TextBox 9"/>
          <p:cNvSpPr txBox="1"/>
          <p:nvPr/>
        </p:nvSpPr>
        <p:spPr>
          <a:xfrm>
            <a:off x="12814359" y="6089986"/>
            <a:ext cx="5031860" cy="1199624"/>
          </a:xfrm>
          <a:prstGeom prst="rect">
            <a:avLst/>
          </a:prstGeom>
        </p:spPr>
        <p:txBody>
          <a:bodyPr lIns="0" tIns="0" rIns="0" bIns="0" rtlCol="0" anchor="t">
            <a:spAutoFit/>
          </a:bodyPr>
          <a:lstStyle/>
          <a:p>
            <a:pPr algn="l">
              <a:lnSpc>
                <a:spcPts val="3150"/>
              </a:lnSpc>
            </a:pPr>
            <a:r>
              <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Digital output type Relay</a:t>
            </a:r>
            <a:endPar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a:lnSpc>
                <a:spcPts val="3150"/>
              </a:lnSpc>
            </a:pPr>
            <a:r>
              <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support model analog signal</a:t>
            </a:r>
            <a:endPar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a:lnSpc>
                <a:spcPts val="3150"/>
              </a:lnSpc>
            </a:pPr>
            <a:r>
              <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High Speed Input  2 x 200KHz</a:t>
            </a:r>
            <a:endPar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0" name="TextBox 10"/>
          <p:cNvSpPr txBox="1"/>
          <p:nvPr/>
        </p:nvSpPr>
        <p:spPr>
          <a:xfrm>
            <a:off x="12786969" y="5437525"/>
            <a:ext cx="5059251" cy="401954"/>
          </a:xfrm>
          <a:prstGeom prst="rect">
            <a:avLst/>
          </a:prstGeom>
        </p:spPr>
        <p:txBody>
          <a:bodyPr lIns="0" tIns="0" rIns="0" bIns="0" rtlCol="0" anchor="t">
            <a:spAutoFit/>
          </a:bodyPr>
          <a:lstStyle/>
          <a:p>
            <a:pPr algn="l">
              <a:lnSpc>
                <a:spcPts val="3300"/>
              </a:lnSpc>
            </a:pPr>
            <a:r>
              <a:rPr lang="en-US" sz="2200">
                <a:solidFill>
                  <a:srgbClr val="000000"/>
                </a:solidFill>
                <a:latin typeface="Poppins Bold" panose="00000800000000000000"/>
                <a:ea typeface="Poppins Bold" panose="00000800000000000000"/>
                <a:cs typeface="Poppins Bold" panose="00000800000000000000"/>
                <a:sym typeface="Poppins Bold" panose="00000800000000000000"/>
              </a:rPr>
              <a:t>Interface</a:t>
            </a:r>
            <a:endParaRPr lang="en-US" sz="220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11" name="TextBox 11"/>
          <p:cNvSpPr txBox="1"/>
          <p:nvPr/>
        </p:nvSpPr>
        <p:spPr>
          <a:xfrm>
            <a:off x="12814359" y="3784775"/>
            <a:ext cx="5031860" cy="786764"/>
          </a:xfrm>
          <a:prstGeom prst="rect">
            <a:avLst/>
          </a:prstGeom>
        </p:spPr>
        <p:txBody>
          <a:bodyPr lIns="0" tIns="0" rIns="0" bIns="0" rtlCol="0" anchor="t">
            <a:spAutoFit/>
          </a:bodyPr>
          <a:lstStyle/>
          <a:p>
            <a:pPr algn="l">
              <a:lnSpc>
                <a:spcPts val="3150"/>
              </a:lnSpc>
            </a:pPr>
            <a:r>
              <a:rPr lang="en-US" sz="2100" spc="-1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USB TYPE C for download/upload program and debugging</a:t>
            </a:r>
            <a:endParaRPr lang="en-US" sz="2100" spc="-1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2" name="TextBox 12"/>
          <p:cNvSpPr txBox="1"/>
          <p:nvPr/>
        </p:nvSpPr>
        <p:spPr>
          <a:xfrm>
            <a:off x="8917765" y="1910064"/>
            <a:ext cx="5031860" cy="786764"/>
          </a:xfrm>
          <a:prstGeom prst="rect">
            <a:avLst/>
          </a:prstGeom>
        </p:spPr>
        <p:txBody>
          <a:bodyPr lIns="0" tIns="0" rIns="0" bIns="0" rtlCol="0" anchor="t">
            <a:spAutoFit/>
          </a:bodyPr>
          <a:lstStyle/>
          <a:p>
            <a:pPr algn="l">
              <a:lnSpc>
                <a:spcPts val="3150"/>
              </a:lnSpc>
            </a:pPr>
            <a:r>
              <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2 x RS485 supported Wecon protocol , Modbus RTU</a:t>
            </a:r>
            <a:endPar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3" name="TextBox 13"/>
          <p:cNvSpPr txBox="1"/>
          <p:nvPr/>
        </p:nvSpPr>
        <p:spPr>
          <a:xfrm>
            <a:off x="12786969" y="3132313"/>
            <a:ext cx="5059251" cy="401954"/>
          </a:xfrm>
          <a:prstGeom prst="rect">
            <a:avLst/>
          </a:prstGeom>
        </p:spPr>
        <p:txBody>
          <a:bodyPr lIns="0" tIns="0" rIns="0" bIns="0" rtlCol="0" anchor="t">
            <a:spAutoFit/>
          </a:bodyPr>
          <a:lstStyle/>
          <a:p>
            <a:pPr algn="l">
              <a:lnSpc>
                <a:spcPts val="3300"/>
              </a:lnSpc>
            </a:pPr>
            <a:r>
              <a:rPr lang="en-US" sz="2200">
                <a:solidFill>
                  <a:srgbClr val="000000"/>
                </a:solidFill>
                <a:latin typeface="Poppins Bold" panose="00000800000000000000"/>
                <a:ea typeface="Poppins Bold" panose="00000800000000000000"/>
                <a:cs typeface="Poppins Bold" panose="00000800000000000000"/>
                <a:sym typeface="Poppins Bold" panose="00000800000000000000"/>
              </a:rPr>
              <a:t>USB TYPE C</a:t>
            </a:r>
            <a:endParaRPr lang="en-US" sz="220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14" name="TextBox 14"/>
          <p:cNvSpPr txBox="1"/>
          <p:nvPr/>
        </p:nvSpPr>
        <p:spPr>
          <a:xfrm>
            <a:off x="8890375" y="1260460"/>
            <a:ext cx="5059251" cy="401954"/>
          </a:xfrm>
          <a:prstGeom prst="rect">
            <a:avLst/>
          </a:prstGeom>
        </p:spPr>
        <p:txBody>
          <a:bodyPr lIns="0" tIns="0" rIns="0" bIns="0" rtlCol="0" anchor="t">
            <a:spAutoFit/>
          </a:bodyPr>
          <a:lstStyle/>
          <a:p>
            <a:pPr algn="l">
              <a:lnSpc>
                <a:spcPts val="3300"/>
              </a:lnSpc>
            </a:pPr>
            <a:r>
              <a:rPr lang="en-US" sz="2200">
                <a:solidFill>
                  <a:srgbClr val="000000"/>
                </a:solidFill>
                <a:latin typeface="Poppins Bold" panose="00000800000000000000"/>
                <a:ea typeface="Poppins Bold" panose="00000800000000000000"/>
                <a:cs typeface="Poppins Bold" panose="00000800000000000000"/>
                <a:sym typeface="Poppins Bold" panose="00000800000000000000"/>
              </a:rPr>
              <a:t>Communication</a:t>
            </a:r>
            <a:endParaRPr lang="en-US" sz="220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15" name="TextBox 15"/>
          <p:cNvSpPr txBox="1"/>
          <p:nvPr/>
        </p:nvSpPr>
        <p:spPr>
          <a:xfrm>
            <a:off x="1028700" y="5908043"/>
            <a:ext cx="5227460" cy="401954"/>
          </a:xfrm>
          <a:prstGeom prst="rect">
            <a:avLst/>
          </a:prstGeom>
        </p:spPr>
        <p:txBody>
          <a:bodyPr lIns="0" tIns="0" rIns="0" bIns="0" rtlCol="0" anchor="t">
            <a:spAutoFit/>
          </a:bodyPr>
          <a:lstStyle/>
          <a:p>
            <a:pPr algn="l">
              <a:lnSpc>
                <a:spcPts val="3300"/>
              </a:lnSpc>
            </a:pPr>
            <a:r>
              <a:rPr lang="en-US" sz="2200">
                <a:solidFill>
                  <a:srgbClr val="000000"/>
                </a:solidFill>
                <a:latin typeface="Poppins Bold" panose="00000800000000000000"/>
                <a:ea typeface="Poppins Bold" panose="00000800000000000000"/>
                <a:cs typeface="Poppins Bold" panose="00000800000000000000"/>
                <a:sym typeface="Poppins Bold" panose="00000800000000000000"/>
              </a:rPr>
              <a:t>Interface</a:t>
            </a:r>
            <a:endParaRPr lang="en-US" sz="220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16" name="TextBox 16"/>
          <p:cNvSpPr txBox="1"/>
          <p:nvPr/>
        </p:nvSpPr>
        <p:spPr>
          <a:xfrm>
            <a:off x="1425152" y="6426202"/>
            <a:ext cx="4831008" cy="1604735"/>
          </a:xfrm>
          <a:prstGeom prst="rect">
            <a:avLst/>
          </a:prstGeom>
        </p:spPr>
        <p:txBody>
          <a:bodyPr lIns="0" tIns="0" rIns="0" bIns="0" rtlCol="0" anchor="t">
            <a:spAutoFit/>
          </a:bodyPr>
          <a:lstStyle/>
          <a:p>
            <a:pPr algn="l">
              <a:lnSpc>
                <a:spcPts val="3150"/>
              </a:lnSpc>
            </a:pPr>
            <a:r>
              <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DC Power supply</a:t>
            </a:r>
            <a:endPar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a:lnSpc>
                <a:spcPts val="3150"/>
              </a:lnSpc>
            </a:pPr>
            <a:r>
              <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Up to 12DI / 12 DO</a:t>
            </a:r>
            <a:endPar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a:lnSpc>
                <a:spcPts val="3150"/>
              </a:lnSpc>
            </a:pPr>
            <a:r>
              <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Digital output type Relay</a:t>
            </a:r>
            <a:endPar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a:lnSpc>
                <a:spcPts val="3150"/>
              </a:lnSpc>
            </a:pPr>
            <a:r>
              <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Transistor (coming soon)</a:t>
            </a:r>
            <a:endPar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7" name="TextBox 17"/>
          <p:cNvSpPr txBox="1"/>
          <p:nvPr/>
        </p:nvSpPr>
        <p:spPr>
          <a:xfrm>
            <a:off x="1028700" y="4022095"/>
            <a:ext cx="5227460" cy="401954"/>
          </a:xfrm>
          <a:prstGeom prst="rect">
            <a:avLst/>
          </a:prstGeom>
        </p:spPr>
        <p:txBody>
          <a:bodyPr lIns="0" tIns="0" rIns="0" bIns="0" rtlCol="0" anchor="t">
            <a:spAutoFit/>
          </a:bodyPr>
          <a:lstStyle/>
          <a:p>
            <a:pPr algn="l">
              <a:lnSpc>
                <a:spcPts val="3300"/>
              </a:lnSpc>
            </a:pPr>
            <a:r>
              <a:rPr lang="en-US" sz="2200">
                <a:solidFill>
                  <a:srgbClr val="000000"/>
                </a:solidFill>
                <a:latin typeface="Poppins Bold" panose="00000800000000000000"/>
                <a:ea typeface="Poppins Bold" panose="00000800000000000000"/>
                <a:cs typeface="Poppins Bold" panose="00000800000000000000"/>
                <a:sym typeface="Poppins Bold" panose="00000800000000000000"/>
              </a:rPr>
              <a:t>Economy model</a:t>
            </a:r>
            <a:endParaRPr lang="en-US" sz="220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18" name="TextBox 18"/>
          <p:cNvSpPr txBox="1"/>
          <p:nvPr/>
        </p:nvSpPr>
        <p:spPr>
          <a:xfrm>
            <a:off x="1425152" y="4540254"/>
            <a:ext cx="4831008" cy="1186814"/>
          </a:xfrm>
          <a:prstGeom prst="rect">
            <a:avLst/>
          </a:prstGeom>
        </p:spPr>
        <p:txBody>
          <a:bodyPr lIns="0" tIns="0" rIns="0" bIns="0" rtlCol="0" anchor="t">
            <a:spAutoFit/>
          </a:bodyPr>
          <a:lstStyle/>
          <a:p>
            <a:pPr algn="l">
              <a:lnSpc>
                <a:spcPts val="3150"/>
              </a:lnSpc>
            </a:pPr>
            <a:r>
              <a:rPr lang="en-US" sz="2100" spc="-1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Low cost project</a:t>
            </a:r>
            <a:endParaRPr lang="en-US" sz="2100" spc="-1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a:lnSpc>
                <a:spcPts val="3150"/>
              </a:lnSpc>
            </a:pPr>
            <a:r>
              <a:rPr lang="en-US" sz="2100" spc="-1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Various application</a:t>
            </a:r>
            <a:endParaRPr lang="en-US" sz="2100" spc="-1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a:lnSpc>
                <a:spcPts val="3150"/>
              </a:lnSpc>
            </a:pPr>
            <a:r>
              <a:rPr lang="en-US" sz="2100" spc="-1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Small scale project</a:t>
            </a:r>
            <a:endParaRPr lang="en-US" sz="2100" spc="-1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9" name="TextBox 19"/>
          <p:cNvSpPr txBox="1"/>
          <p:nvPr/>
        </p:nvSpPr>
        <p:spPr>
          <a:xfrm>
            <a:off x="1028700" y="2607471"/>
            <a:ext cx="5227460" cy="1024261"/>
          </a:xfrm>
          <a:prstGeom prst="rect">
            <a:avLst/>
          </a:prstGeom>
        </p:spPr>
        <p:txBody>
          <a:bodyPr lIns="0" tIns="0" rIns="0" bIns="0" rtlCol="0" anchor="t">
            <a:spAutoFit/>
          </a:bodyPr>
          <a:lstStyle/>
          <a:p>
            <a:pPr algn="l">
              <a:lnSpc>
                <a:spcPts val="7700"/>
              </a:lnSpc>
            </a:pPr>
            <a:r>
              <a:rPr lang="en-US" sz="7700" spc="-385">
                <a:solidFill>
                  <a:srgbClr val="000000"/>
                </a:solidFill>
                <a:latin typeface="Poppins Bold" panose="00000800000000000000"/>
                <a:ea typeface="Poppins Bold" panose="00000800000000000000"/>
                <a:cs typeface="Poppins Bold" panose="00000800000000000000"/>
                <a:sym typeface="Poppins Bold" panose="00000800000000000000"/>
              </a:rPr>
              <a:t>LX1V</a:t>
            </a:r>
            <a:endParaRPr lang="en-US" sz="7700" spc="-385">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20" name="TextBox 20"/>
          <p:cNvSpPr txBox="1"/>
          <p:nvPr/>
        </p:nvSpPr>
        <p:spPr>
          <a:xfrm>
            <a:off x="12946427" y="9420225"/>
            <a:ext cx="4312873" cy="306705"/>
          </a:xfrm>
          <a:prstGeom prst="rect">
            <a:avLst/>
          </a:prstGeom>
        </p:spPr>
        <p:txBody>
          <a:bodyPr lIns="0" tIns="0" rIns="0" bIns="0" rtlCol="0" anchor="t">
            <a:spAutoFit/>
          </a:bodyPr>
          <a:lstStyle/>
          <a:p>
            <a:pPr algn="r">
              <a:lnSpc>
                <a:spcPts val="2520"/>
              </a:lnSpc>
            </a:pPr>
            <a:r>
              <a:rPr lang="en-US" sz="18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Features</a:t>
            </a:r>
            <a:endParaRPr lang="en-US" sz="18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grpSp>
        <p:nvGrpSpPr>
          <p:cNvPr id="21" name="Group 21"/>
          <p:cNvGrpSpPr/>
          <p:nvPr/>
        </p:nvGrpSpPr>
        <p:grpSpPr>
          <a:xfrm>
            <a:off x="1677242" y="-49885"/>
            <a:ext cx="885763" cy="1078585"/>
            <a:chOff x="0" y="0"/>
            <a:chExt cx="2771140" cy="3374390"/>
          </a:xfrm>
        </p:grpSpPr>
        <p:sp>
          <p:nvSpPr>
            <p:cNvPr id="22" name="Freeform 22"/>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0C9898"/>
            </a:solidFill>
          </p:spPr>
        </p:sp>
      </p:grpSp>
      <p:sp>
        <p:nvSpPr>
          <p:cNvPr id="23" name="Freeform 23"/>
          <p:cNvSpPr/>
          <p:nvPr/>
        </p:nvSpPr>
        <p:spPr>
          <a:xfrm>
            <a:off x="15036909" y="617558"/>
            <a:ext cx="2222391" cy="411142"/>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2"/>
            <a:stretch>
              <a:fillRect/>
            </a:stretch>
          </a:blipFill>
        </p:spPr>
      </p:sp>
      <p:sp>
        <p:nvSpPr>
          <p:cNvPr id="24" name="AutoShape 24"/>
          <p:cNvSpPr/>
          <p:nvPr/>
        </p:nvSpPr>
        <p:spPr>
          <a:xfrm flipV="1">
            <a:off x="6975319" y="1819576"/>
            <a:ext cx="1603535" cy="1547051"/>
          </a:xfrm>
          <a:prstGeom prst="line">
            <a:avLst/>
          </a:prstGeom>
          <a:ln w="9525" cap="flat">
            <a:solidFill>
              <a:srgbClr val="000000"/>
            </a:solidFill>
            <a:prstDash val="solid"/>
            <a:headEnd type="none" w="sm" len="sm"/>
            <a:tailEnd type="none" w="sm" len="sm"/>
          </a:ln>
        </p:spPr>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77242" y="-49885"/>
            <a:ext cx="885763" cy="1078585"/>
            <a:chOff x="0" y="0"/>
            <a:chExt cx="2771140" cy="3374390"/>
          </a:xfrm>
        </p:grpSpPr>
        <p:sp>
          <p:nvSpPr>
            <p:cNvPr id="3" name="Freeform 3"/>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0C9898"/>
            </a:solidFill>
          </p:spPr>
        </p:sp>
      </p:grpSp>
      <p:sp>
        <p:nvSpPr>
          <p:cNvPr id="4" name="Freeform 4"/>
          <p:cNvSpPr/>
          <p:nvPr/>
        </p:nvSpPr>
        <p:spPr>
          <a:xfrm>
            <a:off x="15036909" y="617558"/>
            <a:ext cx="2222391" cy="411142"/>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1"/>
            <a:stretch>
              <a:fillRect/>
            </a:stretch>
          </a:blipFill>
        </p:spPr>
      </p:sp>
      <p:sp>
        <p:nvSpPr>
          <p:cNvPr id="5" name="TextBox 5"/>
          <p:cNvSpPr txBox="1"/>
          <p:nvPr/>
        </p:nvSpPr>
        <p:spPr>
          <a:xfrm>
            <a:off x="1677242" y="2204484"/>
            <a:ext cx="7090391" cy="840786"/>
          </a:xfrm>
          <a:prstGeom prst="rect">
            <a:avLst/>
          </a:prstGeom>
        </p:spPr>
        <p:txBody>
          <a:bodyPr lIns="0" tIns="0" rIns="0" bIns="0" rtlCol="0" anchor="t">
            <a:spAutoFit/>
          </a:bodyPr>
          <a:lstStyle/>
          <a:p>
            <a:pPr algn="l">
              <a:lnSpc>
                <a:spcPts val="6970"/>
              </a:lnSpc>
            </a:pPr>
            <a:r>
              <a:rPr lang="en-US" sz="4975">
                <a:solidFill>
                  <a:srgbClr val="000000"/>
                </a:solidFill>
                <a:latin typeface="Poppins Bold" panose="00000800000000000000"/>
                <a:ea typeface="Poppins Bold" panose="00000800000000000000"/>
                <a:cs typeface="Poppins Bold" panose="00000800000000000000"/>
                <a:sym typeface="Poppins Bold" panose="00000800000000000000"/>
              </a:rPr>
              <a:t>Motion Control</a:t>
            </a:r>
            <a:endParaRPr lang="en-US" sz="4975">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6" name="TextBox 6"/>
          <p:cNvSpPr txBox="1"/>
          <p:nvPr/>
        </p:nvSpPr>
        <p:spPr>
          <a:xfrm>
            <a:off x="4716044" y="5879492"/>
            <a:ext cx="3352956" cy="329057"/>
          </a:xfrm>
          <a:prstGeom prst="rect">
            <a:avLst/>
          </a:prstGeom>
        </p:spPr>
        <p:txBody>
          <a:bodyPr lIns="0" tIns="0" rIns="0" bIns="0" rtlCol="0" anchor="t">
            <a:spAutoFit/>
          </a:bodyPr>
          <a:lstStyle/>
          <a:p>
            <a:pPr algn="l">
              <a:lnSpc>
                <a:spcPts val="2605"/>
              </a:lnSpc>
            </a:pPr>
            <a:r>
              <a:rPr lang="en-US" sz="1860">
                <a:solidFill>
                  <a:srgbClr val="000000"/>
                </a:solidFill>
                <a:latin typeface="Poppins Medium" panose="00000600000000000000"/>
                <a:ea typeface="Poppins Medium" panose="00000600000000000000"/>
                <a:cs typeface="Poppins Medium" panose="00000600000000000000"/>
                <a:sym typeface="Poppins Medium" panose="00000600000000000000"/>
              </a:rPr>
              <a:t>Multi-axis motion control</a:t>
            </a:r>
            <a:endParaRPr lang="en-US" sz="1860">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grpSp>
        <p:nvGrpSpPr>
          <p:cNvPr id="7" name="Group 7"/>
          <p:cNvGrpSpPr/>
          <p:nvPr/>
        </p:nvGrpSpPr>
        <p:grpSpPr>
          <a:xfrm>
            <a:off x="8440474" y="1397776"/>
            <a:ext cx="5091800" cy="2763759"/>
            <a:chOff x="0" y="0"/>
            <a:chExt cx="1598077" cy="867414"/>
          </a:xfrm>
        </p:grpSpPr>
        <p:sp>
          <p:nvSpPr>
            <p:cNvPr id="8" name="Freeform 8"/>
            <p:cNvSpPr/>
            <p:nvPr/>
          </p:nvSpPr>
          <p:spPr>
            <a:xfrm>
              <a:off x="0" y="0"/>
              <a:ext cx="1598077" cy="867414"/>
            </a:xfrm>
            <a:custGeom>
              <a:avLst/>
              <a:gdLst/>
              <a:ahLst/>
              <a:cxnLst/>
              <a:rect l="l" t="t" r="r" b="b"/>
              <a:pathLst>
                <a:path w="1598077" h="867414">
                  <a:moveTo>
                    <a:pt x="1473617" y="867414"/>
                  </a:moveTo>
                  <a:lnTo>
                    <a:pt x="124460" y="867414"/>
                  </a:lnTo>
                  <a:cubicBezTo>
                    <a:pt x="55880" y="867414"/>
                    <a:pt x="0" y="811534"/>
                    <a:pt x="0" y="742954"/>
                  </a:cubicBezTo>
                  <a:lnTo>
                    <a:pt x="0" y="124460"/>
                  </a:lnTo>
                  <a:cubicBezTo>
                    <a:pt x="0" y="55880"/>
                    <a:pt x="55880" y="0"/>
                    <a:pt x="124460" y="0"/>
                  </a:cubicBezTo>
                  <a:lnTo>
                    <a:pt x="1473617" y="0"/>
                  </a:lnTo>
                  <a:cubicBezTo>
                    <a:pt x="1542197" y="0"/>
                    <a:pt x="1598077" y="55880"/>
                    <a:pt x="1598077" y="124460"/>
                  </a:cubicBezTo>
                  <a:lnTo>
                    <a:pt x="1598077" y="742954"/>
                  </a:lnTo>
                  <a:cubicBezTo>
                    <a:pt x="1598077" y="811534"/>
                    <a:pt x="1542197" y="867414"/>
                    <a:pt x="1473617" y="867414"/>
                  </a:cubicBezTo>
                  <a:close/>
                </a:path>
              </a:pathLst>
            </a:custGeom>
            <a:solidFill>
              <a:srgbClr val="0C9898"/>
            </a:solidFill>
          </p:spPr>
        </p:sp>
      </p:grpSp>
      <p:grpSp>
        <p:nvGrpSpPr>
          <p:cNvPr id="9" name="Group 9"/>
          <p:cNvGrpSpPr/>
          <p:nvPr/>
        </p:nvGrpSpPr>
        <p:grpSpPr>
          <a:xfrm>
            <a:off x="8440474" y="4380610"/>
            <a:ext cx="5091800" cy="2763759"/>
            <a:chOff x="0" y="0"/>
            <a:chExt cx="1598077" cy="867414"/>
          </a:xfrm>
        </p:grpSpPr>
        <p:sp>
          <p:nvSpPr>
            <p:cNvPr id="10" name="Freeform 10"/>
            <p:cNvSpPr/>
            <p:nvPr/>
          </p:nvSpPr>
          <p:spPr>
            <a:xfrm>
              <a:off x="0" y="0"/>
              <a:ext cx="1598077" cy="867414"/>
            </a:xfrm>
            <a:custGeom>
              <a:avLst/>
              <a:gdLst/>
              <a:ahLst/>
              <a:cxnLst/>
              <a:rect l="l" t="t" r="r" b="b"/>
              <a:pathLst>
                <a:path w="1598077" h="867414">
                  <a:moveTo>
                    <a:pt x="1473617" y="867414"/>
                  </a:moveTo>
                  <a:lnTo>
                    <a:pt x="124460" y="867414"/>
                  </a:lnTo>
                  <a:cubicBezTo>
                    <a:pt x="55880" y="867414"/>
                    <a:pt x="0" y="811534"/>
                    <a:pt x="0" y="742954"/>
                  </a:cubicBezTo>
                  <a:lnTo>
                    <a:pt x="0" y="124460"/>
                  </a:lnTo>
                  <a:cubicBezTo>
                    <a:pt x="0" y="55880"/>
                    <a:pt x="55880" y="0"/>
                    <a:pt x="124460" y="0"/>
                  </a:cubicBezTo>
                  <a:lnTo>
                    <a:pt x="1473617" y="0"/>
                  </a:lnTo>
                  <a:cubicBezTo>
                    <a:pt x="1542197" y="0"/>
                    <a:pt x="1598077" y="55880"/>
                    <a:pt x="1598077" y="124460"/>
                  </a:cubicBezTo>
                  <a:lnTo>
                    <a:pt x="1598077" y="742954"/>
                  </a:lnTo>
                  <a:cubicBezTo>
                    <a:pt x="1598077" y="811534"/>
                    <a:pt x="1542197" y="867414"/>
                    <a:pt x="1473617" y="867414"/>
                  </a:cubicBezTo>
                  <a:close/>
                </a:path>
              </a:pathLst>
            </a:custGeom>
            <a:solidFill>
              <a:srgbClr val="0C9898"/>
            </a:solidFill>
          </p:spPr>
        </p:sp>
      </p:grpSp>
      <p:grpSp>
        <p:nvGrpSpPr>
          <p:cNvPr id="11" name="Group 11"/>
          <p:cNvGrpSpPr/>
          <p:nvPr/>
        </p:nvGrpSpPr>
        <p:grpSpPr>
          <a:xfrm>
            <a:off x="8440474" y="7363443"/>
            <a:ext cx="5091800" cy="2763759"/>
            <a:chOff x="0" y="0"/>
            <a:chExt cx="1598077" cy="867414"/>
          </a:xfrm>
        </p:grpSpPr>
        <p:sp>
          <p:nvSpPr>
            <p:cNvPr id="12" name="Freeform 12"/>
            <p:cNvSpPr/>
            <p:nvPr/>
          </p:nvSpPr>
          <p:spPr>
            <a:xfrm>
              <a:off x="0" y="0"/>
              <a:ext cx="1598077" cy="867414"/>
            </a:xfrm>
            <a:custGeom>
              <a:avLst/>
              <a:gdLst/>
              <a:ahLst/>
              <a:cxnLst/>
              <a:rect l="l" t="t" r="r" b="b"/>
              <a:pathLst>
                <a:path w="1598077" h="867414">
                  <a:moveTo>
                    <a:pt x="1473617" y="867414"/>
                  </a:moveTo>
                  <a:lnTo>
                    <a:pt x="124460" y="867414"/>
                  </a:lnTo>
                  <a:cubicBezTo>
                    <a:pt x="55880" y="867414"/>
                    <a:pt x="0" y="811534"/>
                    <a:pt x="0" y="742954"/>
                  </a:cubicBezTo>
                  <a:lnTo>
                    <a:pt x="0" y="124460"/>
                  </a:lnTo>
                  <a:cubicBezTo>
                    <a:pt x="0" y="55880"/>
                    <a:pt x="55880" y="0"/>
                    <a:pt x="124460" y="0"/>
                  </a:cubicBezTo>
                  <a:lnTo>
                    <a:pt x="1473617" y="0"/>
                  </a:lnTo>
                  <a:cubicBezTo>
                    <a:pt x="1542197" y="0"/>
                    <a:pt x="1598077" y="55880"/>
                    <a:pt x="1598077" y="124460"/>
                  </a:cubicBezTo>
                  <a:lnTo>
                    <a:pt x="1598077" y="742954"/>
                  </a:lnTo>
                  <a:cubicBezTo>
                    <a:pt x="1598077" y="811534"/>
                    <a:pt x="1542197" y="867414"/>
                    <a:pt x="1473617" y="867414"/>
                  </a:cubicBezTo>
                  <a:close/>
                </a:path>
              </a:pathLst>
            </a:custGeom>
            <a:solidFill>
              <a:srgbClr val="0C9898"/>
            </a:solidFill>
          </p:spPr>
        </p:sp>
      </p:grpSp>
      <p:sp>
        <p:nvSpPr>
          <p:cNvPr id="13" name="Freeform 13"/>
          <p:cNvSpPr/>
          <p:nvPr/>
        </p:nvSpPr>
        <p:spPr>
          <a:xfrm>
            <a:off x="8780684" y="1530028"/>
            <a:ext cx="4411382" cy="2499254"/>
          </a:xfrm>
          <a:custGeom>
            <a:avLst/>
            <a:gdLst/>
            <a:ahLst/>
            <a:cxnLst/>
            <a:rect l="l" t="t" r="r" b="b"/>
            <a:pathLst>
              <a:path w="4411382" h="2499254">
                <a:moveTo>
                  <a:pt x="0" y="0"/>
                </a:moveTo>
                <a:lnTo>
                  <a:pt x="4411382" y="0"/>
                </a:lnTo>
                <a:lnTo>
                  <a:pt x="4411382" y="2499255"/>
                </a:lnTo>
                <a:lnTo>
                  <a:pt x="0" y="2499255"/>
                </a:lnTo>
                <a:lnTo>
                  <a:pt x="0" y="0"/>
                </a:lnTo>
                <a:close/>
              </a:path>
            </a:pathLst>
          </a:custGeom>
          <a:blipFill>
            <a:blip r:embed="rId2"/>
            <a:stretch>
              <a:fillRect/>
            </a:stretch>
          </a:blipFill>
        </p:spPr>
      </p:sp>
      <p:sp>
        <p:nvSpPr>
          <p:cNvPr id="14" name="Freeform 14"/>
          <p:cNvSpPr/>
          <p:nvPr/>
        </p:nvSpPr>
        <p:spPr>
          <a:xfrm>
            <a:off x="8780684" y="4873645"/>
            <a:ext cx="4479228" cy="1939376"/>
          </a:xfrm>
          <a:custGeom>
            <a:avLst/>
            <a:gdLst/>
            <a:ahLst/>
            <a:cxnLst/>
            <a:rect l="l" t="t" r="r" b="b"/>
            <a:pathLst>
              <a:path w="4479228" h="1939376">
                <a:moveTo>
                  <a:pt x="0" y="0"/>
                </a:moveTo>
                <a:lnTo>
                  <a:pt x="4479228" y="0"/>
                </a:lnTo>
                <a:lnTo>
                  <a:pt x="4479228" y="1939376"/>
                </a:lnTo>
                <a:lnTo>
                  <a:pt x="0" y="1939376"/>
                </a:lnTo>
                <a:lnTo>
                  <a:pt x="0" y="0"/>
                </a:lnTo>
                <a:close/>
              </a:path>
            </a:pathLst>
          </a:custGeom>
          <a:blipFill>
            <a:blip r:embed="rId3"/>
            <a:stretch>
              <a:fillRect/>
            </a:stretch>
          </a:blipFill>
        </p:spPr>
      </p:sp>
      <p:sp>
        <p:nvSpPr>
          <p:cNvPr id="15" name="Freeform 15"/>
          <p:cNvSpPr/>
          <p:nvPr/>
        </p:nvSpPr>
        <p:spPr>
          <a:xfrm>
            <a:off x="8780684" y="8007727"/>
            <a:ext cx="4550835" cy="1838471"/>
          </a:xfrm>
          <a:custGeom>
            <a:avLst/>
            <a:gdLst/>
            <a:ahLst/>
            <a:cxnLst/>
            <a:rect l="l" t="t" r="r" b="b"/>
            <a:pathLst>
              <a:path w="4550835" h="1838471">
                <a:moveTo>
                  <a:pt x="0" y="0"/>
                </a:moveTo>
                <a:lnTo>
                  <a:pt x="4550835" y="0"/>
                </a:lnTo>
                <a:lnTo>
                  <a:pt x="4550835" y="1838472"/>
                </a:lnTo>
                <a:lnTo>
                  <a:pt x="0" y="1838472"/>
                </a:lnTo>
                <a:lnTo>
                  <a:pt x="0" y="0"/>
                </a:lnTo>
                <a:close/>
              </a:path>
            </a:pathLst>
          </a:custGeom>
          <a:blipFill>
            <a:blip r:embed="rId4"/>
            <a:stretch>
              <a:fillRect/>
            </a:stretch>
          </a:blipFill>
        </p:spPr>
      </p:sp>
      <p:sp>
        <p:nvSpPr>
          <p:cNvPr id="16" name="Freeform 16"/>
          <p:cNvSpPr/>
          <p:nvPr/>
        </p:nvSpPr>
        <p:spPr>
          <a:xfrm>
            <a:off x="1677242" y="3693069"/>
            <a:ext cx="3197726" cy="2314336"/>
          </a:xfrm>
          <a:custGeom>
            <a:avLst/>
            <a:gdLst/>
            <a:ahLst/>
            <a:cxnLst/>
            <a:rect l="l" t="t" r="r" b="b"/>
            <a:pathLst>
              <a:path w="3197726" h="2314336">
                <a:moveTo>
                  <a:pt x="0" y="0"/>
                </a:moveTo>
                <a:lnTo>
                  <a:pt x="3197726" y="0"/>
                </a:lnTo>
                <a:lnTo>
                  <a:pt x="3197726" y="2314336"/>
                </a:lnTo>
                <a:lnTo>
                  <a:pt x="0" y="2314336"/>
                </a:lnTo>
                <a:lnTo>
                  <a:pt x="0" y="0"/>
                </a:lnTo>
                <a:close/>
              </a:path>
            </a:pathLst>
          </a:custGeom>
          <a:blipFill>
            <a:blip r:embed="rId5"/>
            <a:stretch>
              <a:fillRect/>
            </a:stretch>
          </a:blipFill>
        </p:spPr>
      </p:sp>
      <p:sp>
        <p:nvSpPr>
          <p:cNvPr id="17" name="Freeform 17"/>
          <p:cNvSpPr/>
          <p:nvPr/>
        </p:nvSpPr>
        <p:spPr>
          <a:xfrm>
            <a:off x="4576566" y="6312205"/>
            <a:ext cx="3387658" cy="2414282"/>
          </a:xfrm>
          <a:custGeom>
            <a:avLst/>
            <a:gdLst/>
            <a:ahLst/>
            <a:cxnLst/>
            <a:rect l="l" t="t" r="r" b="b"/>
            <a:pathLst>
              <a:path w="3387658" h="2414282">
                <a:moveTo>
                  <a:pt x="0" y="0"/>
                </a:moveTo>
                <a:lnTo>
                  <a:pt x="3387658" y="0"/>
                </a:lnTo>
                <a:lnTo>
                  <a:pt x="3387658" y="2414281"/>
                </a:lnTo>
                <a:lnTo>
                  <a:pt x="0" y="2414281"/>
                </a:lnTo>
                <a:lnTo>
                  <a:pt x="0" y="0"/>
                </a:lnTo>
                <a:close/>
              </a:path>
            </a:pathLst>
          </a:custGeom>
          <a:blipFill>
            <a:blip r:embed="rId6"/>
            <a:stretch>
              <a:fillRect/>
            </a:stretch>
          </a:blipFill>
        </p:spPr>
      </p:sp>
      <p:sp>
        <p:nvSpPr>
          <p:cNvPr id="18" name="Freeform 18"/>
          <p:cNvSpPr/>
          <p:nvPr/>
        </p:nvSpPr>
        <p:spPr>
          <a:xfrm>
            <a:off x="2060490" y="8713366"/>
            <a:ext cx="2316051" cy="983987"/>
          </a:xfrm>
          <a:custGeom>
            <a:avLst/>
            <a:gdLst/>
            <a:ahLst/>
            <a:cxnLst/>
            <a:rect l="l" t="t" r="r" b="b"/>
            <a:pathLst>
              <a:path w="2316051" h="983987">
                <a:moveTo>
                  <a:pt x="0" y="0"/>
                </a:moveTo>
                <a:lnTo>
                  <a:pt x="2316051" y="0"/>
                </a:lnTo>
                <a:lnTo>
                  <a:pt x="2316051" y="983987"/>
                </a:lnTo>
                <a:lnTo>
                  <a:pt x="0" y="983987"/>
                </a:lnTo>
                <a:lnTo>
                  <a:pt x="0" y="0"/>
                </a:lnTo>
                <a:close/>
              </a:path>
            </a:pathLst>
          </a:custGeom>
          <a:blipFill>
            <a:blip r:embed="rId7"/>
            <a:stretch>
              <a:fillRect/>
            </a:stretch>
          </a:blipFill>
        </p:spPr>
      </p:sp>
      <p:sp>
        <p:nvSpPr>
          <p:cNvPr id="19" name="Freeform 19"/>
          <p:cNvSpPr/>
          <p:nvPr/>
        </p:nvSpPr>
        <p:spPr>
          <a:xfrm>
            <a:off x="1010387" y="3200951"/>
            <a:ext cx="495405" cy="455154"/>
          </a:xfrm>
          <a:custGeom>
            <a:avLst/>
            <a:gdLst/>
            <a:ahLst/>
            <a:cxnLst/>
            <a:rect l="l" t="t" r="r" b="b"/>
            <a:pathLst>
              <a:path w="495405" h="455154">
                <a:moveTo>
                  <a:pt x="0" y="0"/>
                </a:moveTo>
                <a:lnTo>
                  <a:pt x="495405" y="0"/>
                </a:lnTo>
                <a:lnTo>
                  <a:pt x="495405" y="455154"/>
                </a:lnTo>
                <a:lnTo>
                  <a:pt x="0" y="4551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0" name="TextBox 20"/>
          <p:cNvSpPr txBox="1"/>
          <p:nvPr/>
        </p:nvSpPr>
        <p:spPr>
          <a:xfrm>
            <a:off x="1677242" y="3240187"/>
            <a:ext cx="3352956" cy="329057"/>
          </a:xfrm>
          <a:prstGeom prst="rect">
            <a:avLst/>
          </a:prstGeom>
        </p:spPr>
        <p:txBody>
          <a:bodyPr lIns="0" tIns="0" rIns="0" bIns="0" rtlCol="0" anchor="t">
            <a:spAutoFit/>
          </a:bodyPr>
          <a:lstStyle/>
          <a:p>
            <a:pPr algn="l">
              <a:lnSpc>
                <a:spcPts val="2605"/>
              </a:lnSpc>
            </a:pPr>
            <a:r>
              <a:rPr lang="en-US" sz="1860">
                <a:solidFill>
                  <a:srgbClr val="000000"/>
                </a:solidFill>
                <a:latin typeface="Poppins Medium" panose="00000600000000000000"/>
                <a:ea typeface="Poppins Medium" panose="00000600000000000000"/>
                <a:cs typeface="Poppins Medium" panose="00000600000000000000"/>
                <a:sym typeface="Poppins Medium" panose="00000600000000000000"/>
              </a:rPr>
              <a:t>Single-Axis motion control</a:t>
            </a:r>
            <a:endParaRPr lang="en-US" sz="1860">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21" name="TextBox 21"/>
          <p:cNvSpPr txBox="1"/>
          <p:nvPr/>
        </p:nvSpPr>
        <p:spPr>
          <a:xfrm>
            <a:off x="1677242" y="1599080"/>
            <a:ext cx="5055243" cy="445770"/>
          </a:xfrm>
          <a:prstGeom prst="rect">
            <a:avLst/>
          </a:prstGeom>
        </p:spPr>
        <p:txBody>
          <a:bodyPr lIns="0" tIns="0" rIns="0" bIns="0" rtlCol="0" anchor="t">
            <a:spAutoFit/>
          </a:bodyPr>
          <a:lstStyle/>
          <a:p>
            <a:pPr algn="l">
              <a:lnSpc>
                <a:spcPts val="3780"/>
              </a:lnSpc>
            </a:pPr>
            <a:r>
              <a:rPr lang="en-US" sz="2700">
                <a:solidFill>
                  <a:srgbClr val="726F6F"/>
                </a:solidFill>
                <a:latin typeface="Poppins Medium" panose="00000600000000000000"/>
                <a:ea typeface="Poppins Medium" panose="00000600000000000000"/>
                <a:cs typeface="Poppins Medium" panose="00000600000000000000"/>
                <a:sym typeface="Poppins Medium" panose="00000600000000000000"/>
              </a:rPr>
              <a:t>Untimate Operation Control</a:t>
            </a:r>
            <a:endParaRPr lang="en-US" sz="2700">
              <a:solidFill>
                <a:srgbClr val="726F6F"/>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22" name="TextBox 22"/>
          <p:cNvSpPr txBox="1"/>
          <p:nvPr/>
        </p:nvSpPr>
        <p:spPr>
          <a:xfrm>
            <a:off x="13706573" y="1695322"/>
            <a:ext cx="3417429" cy="523875"/>
          </a:xfrm>
          <a:prstGeom prst="rect">
            <a:avLst/>
          </a:prstGeom>
        </p:spPr>
        <p:txBody>
          <a:bodyPr lIns="0" tIns="0" rIns="0" bIns="0" rtlCol="0" anchor="t">
            <a:spAutoFit/>
          </a:bodyPr>
          <a:lstStyle/>
          <a:p>
            <a:pPr algn="l">
              <a:lnSpc>
                <a:spcPts val="4200"/>
              </a:lnSpc>
            </a:pPr>
            <a:r>
              <a:rPr lang="en-US" sz="30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rPr>
              <a:t>Buffer mode</a:t>
            </a:r>
            <a:endParaRPr lang="en-US" sz="30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endParaRPr>
          </a:p>
        </p:txBody>
      </p:sp>
      <p:sp>
        <p:nvSpPr>
          <p:cNvPr id="23" name="TextBox 23"/>
          <p:cNvSpPr txBox="1"/>
          <p:nvPr/>
        </p:nvSpPr>
        <p:spPr>
          <a:xfrm>
            <a:off x="13760875" y="4446187"/>
            <a:ext cx="3877902" cy="1057275"/>
          </a:xfrm>
          <a:prstGeom prst="rect">
            <a:avLst/>
          </a:prstGeom>
        </p:spPr>
        <p:txBody>
          <a:bodyPr lIns="0" tIns="0" rIns="0" bIns="0" rtlCol="0" anchor="t">
            <a:spAutoFit/>
          </a:bodyPr>
          <a:lstStyle/>
          <a:p>
            <a:pPr algn="l">
              <a:lnSpc>
                <a:spcPts val="4200"/>
              </a:lnSpc>
            </a:pPr>
            <a:r>
              <a:rPr lang="en-US" sz="30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rPr>
              <a:t>Movement superposition</a:t>
            </a:r>
            <a:endParaRPr lang="en-US" sz="30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endParaRPr>
          </a:p>
        </p:txBody>
      </p:sp>
      <p:sp>
        <p:nvSpPr>
          <p:cNvPr id="24" name="TextBox 24"/>
          <p:cNvSpPr txBox="1"/>
          <p:nvPr/>
        </p:nvSpPr>
        <p:spPr>
          <a:xfrm>
            <a:off x="13706573" y="7296768"/>
            <a:ext cx="4355464" cy="1057275"/>
          </a:xfrm>
          <a:prstGeom prst="rect">
            <a:avLst/>
          </a:prstGeom>
        </p:spPr>
        <p:txBody>
          <a:bodyPr lIns="0" tIns="0" rIns="0" bIns="0" rtlCol="0" anchor="t">
            <a:spAutoFit/>
          </a:bodyPr>
          <a:lstStyle/>
          <a:p>
            <a:pPr algn="l">
              <a:lnSpc>
                <a:spcPts val="4200"/>
              </a:lnSpc>
            </a:pPr>
            <a:r>
              <a:rPr lang="en-US" sz="30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rPr>
              <a:t>Quadratic sinusoidal acceleration</a:t>
            </a:r>
            <a:endParaRPr lang="en-US" sz="30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endParaRPr>
          </a:p>
        </p:txBody>
      </p:sp>
      <p:sp>
        <p:nvSpPr>
          <p:cNvPr id="25" name="TextBox 25"/>
          <p:cNvSpPr txBox="1"/>
          <p:nvPr/>
        </p:nvSpPr>
        <p:spPr>
          <a:xfrm>
            <a:off x="13706573" y="2320019"/>
            <a:ext cx="3877902" cy="1093610"/>
          </a:xfrm>
          <a:prstGeom prst="rect">
            <a:avLst/>
          </a:prstGeom>
        </p:spPr>
        <p:txBody>
          <a:bodyPr lIns="0" tIns="0" rIns="0" bIns="0" rtlCol="0" anchor="t">
            <a:spAutoFit/>
          </a:bodyPr>
          <a:lstStyle/>
          <a:p>
            <a:pPr algn="l">
              <a:lnSpc>
                <a:spcPts val="2920"/>
              </a:lnSpc>
            </a:pPr>
            <a:r>
              <a:rPr lang="en-US" sz="2085">
                <a:solidFill>
                  <a:srgbClr val="000000"/>
                </a:solidFill>
                <a:latin typeface="Poppins Medium" panose="00000600000000000000"/>
                <a:ea typeface="Poppins Medium" panose="00000600000000000000"/>
                <a:cs typeface="Poppins Medium" panose="00000600000000000000"/>
                <a:sym typeface="Poppins Medium" panose="00000600000000000000"/>
              </a:rPr>
              <a:t>Speed continuous transition, easy to deal with multiple speed control</a:t>
            </a:r>
            <a:endParaRPr lang="en-US" sz="2085">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26" name="TextBox 26"/>
          <p:cNvSpPr txBox="1"/>
          <p:nvPr/>
        </p:nvSpPr>
        <p:spPr>
          <a:xfrm>
            <a:off x="13706573" y="5617762"/>
            <a:ext cx="3877902" cy="1093610"/>
          </a:xfrm>
          <a:prstGeom prst="rect">
            <a:avLst/>
          </a:prstGeom>
        </p:spPr>
        <p:txBody>
          <a:bodyPr lIns="0" tIns="0" rIns="0" bIns="0" rtlCol="0" anchor="t">
            <a:spAutoFit/>
          </a:bodyPr>
          <a:lstStyle/>
          <a:p>
            <a:pPr algn="l">
              <a:lnSpc>
                <a:spcPts val="2920"/>
              </a:lnSpc>
            </a:pPr>
            <a:r>
              <a:rPr lang="en-US" sz="2085">
                <a:solidFill>
                  <a:srgbClr val="000000"/>
                </a:solidFill>
                <a:latin typeface="Poppins Medium" panose="00000600000000000000"/>
                <a:ea typeface="Poppins Medium" panose="00000600000000000000"/>
                <a:cs typeface="Poppins Medium" panose="00000600000000000000"/>
                <a:sym typeface="Poppins Medium" panose="00000600000000000000"/>
              </a:rPr>
              <a:t>Compensate for the error between mechanical vibration and axis </a:t>
            </a:r>
            <a:endParaRPr lang="en-US" sz="2085">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27" name="TextBox 27"/>
          <p:cNvSpPr txBox="1"/>
          <p:nvPr/>
        </p:nvSpPr>
        <p:spPr>
          <a:xfrm>
            <a:off x="13733724" y="8504526"/>
            <a:ext cx="3932204" cy="1459922"/>
          </a:xfrm>
          <a:prstGeom prst="rect">
            <a:avLst/>
          </a:prstGeom>
        </p:spPr>
        <p:txBody>
          <a:bodyPr lIns="0" tIns="0" rIns="0" bIns="0" rtlCol="0" anchor="t">
            <a:spAutoFit/>
          </a:bodyPr>
          <a:lstStyle/>
          <a:p>
            <a:pPr algn="l">
              <a:lnSpc>
                <a:spcPts val="2920"/>
              </a:lnSpc>
            </a:pPr>
            <a:r>
              <a:rPr lang="en-US" sz="2085">
                <a:solidFill>
                  <a:srgbClr val="000000"/>
                </a:solidFill>
                <a:latin typeface="Poppins Medium" panose="00000600000000000000"/>
                <a:ea typeface="Poppins Medium" panose="00000600000000000000"/>
                <a:cs typeface="Poppins Medium" panose="00000600000000000000"/>
                <a:sym typeface="Poppins Medium" panose="00000600000000000000"/>
              </a:rPr>
              <a:t>Acceleration continuous transition, smooth and stable mechanical movement</a:t>
            </a:r>
            <a:endParaRPr lang="en-US" sz="2085">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28" name="TextBox 28"/>
          <p:cNvSpPr txBox="1"/>
          <p:nvPr/>
        </p:nvSpPr>
        <p:spPr>
          <a:xfrm>
            <a:off x="2836414" y="4409992"/>
            <a:ext cx="898433" cy="407670"/>
          </a:xfrm>
          <a:prstGeom prst="rect">
            <a:avLst/>
          </a:prstGeom>
        </p:spPr>
        <p:txBody>
          <a:bodyPr lIns="0" tIns="0" rIns="0" bIns="0" rtlCol="0" anchor="t">
            <a:spAutoFit/>
          </a:bodyPr>
          <a:lstStyle/>
          <a:p>
            <a:pPr algn="ctr">
              <a:lnSpc>
                <a:spcPts val="1680"/>
              </a:lnSpc>
            </a:pPr>
            <a:r>
              <a:rPr lang="en-US" sz="1200">
                <a:solidFill>
                  <a:srgbClr val="000000"/>
                </a:solidFill>
                <a:latin typeface="Poppins Medium" panose="00000600000000000000"/>
                <a:ea typeface="Poppins Medium" panose="00000600000000000000"/>
                <a:cs typeface="Poppins Medium" panose="00000600000000000000"/>
                <a:sym typeface="Poppins Medium" panose="00000600000000000000"/>
              </a:rPr>
              <a:t>Speed control</a:t>
            </a:r>
            <a:endParaRPr lang="en-US" sz="1200">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29" name="TextBox 29"/>
          <p:cNvSpPr txBox="1"/>
          <p:nvPr/>
        </p:nvSpPr>
        <p:spPr>
          <a:xfrm>
            <a:off x="5754752" y="7669190"/>
            <a:ext cx="1164209" cy="407670"/>
          </a:xfrm>
          <a:prstGeom prst="rect">
            <a:avLst/>
          </a:prstGeom>
        </p:spPr>
        <p:txBody>
          <a:bodyPr lIns="0" tIns="0" rIns="0" bIns="0" rtlCol="0" anchor="t">
            <a:spAutoFit/>
          </a:bodyPr>
          <a:lstStyle/>
          <a:p>
            <a:pPr algn="ctr">
              <a:lnSpc>
                <a:spcPts val="1680"/>
              </a:lnSpc>
            </a:pPr>
            <a:r>
              <a:rPr lang="en-US" sz="1200">
                <a:solidFill>
                  <a:srgbClr val="000000"/>
                </a:solidFill>
                <a:latin typeface="Poppins Medium" panose="00000600000000000000"/>
                <a:ea typeface="Poppins Medium" panose="00000600000000000000"/>
                <a:cs typeface="Poppins Medium" panose="00000600000000000000"/>
                <a:sym typeface="Poppins Medium" panose="00000600000000000000"/>
              </a:rPr>
              <a:t>Multi-axis</a:t>
            </a:r>
            <a:endParaRPr lang="en-US" sz="1200">
              <a:solidFill>
                <a:srgbClr val="000000"/>
              </a:solidFill>
              <a:latin typeface="Poppins Medium" panose="00000600000000000000"/>
              <a:ea typeface="Poppins Medium" panose="00000600000000000000"/>
              <a:cs typeface="Poppins Medium" panose="00000600000000000000"/>
              <a:sym typeface="Poppins Medium" panose="00000600000000000000"/>
            </a:endParaRPr>
          </a:p>
          <a:p>
            <a:pPr algn="ctr">
              <a:lnSpc>
                <a:spcPts val="1680"/>
              </a:lnSpc>
            </a:pPr>
            <a:r>
              <a:rPr lang="en-US" sz="1200">
                <a:solidFill>
                  <a:srgbClr val="000000"/>
                </a:solidFill>
                <a:latin typeface="Poppins Medium" panose="00000600000000000000"/>
                <a:ea typeface="Poppins Medium" panose="00000600000000000000"/>
                <a:cs typeface="Poppins Medium" panose="00000600000000000000"/>
                <a:sym typeface="Poppins Medium" panose="00000600000000000000"/>
              </a:rPr>
              <a:t>interpolation</a:t>
            </a:r>
            <a:endParaRPr lang="en-US" sz="1200">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30" name="TextBox 30"/>
          <p:cNvSpPr txBox="1"/>
          <p:nvPr/>
        </p:nvSpPr>
        <p:spPr>
          <a:xfrm>
            <a:off x="3793747" y="4943475"/>
            <a:ext cx="898433" cy="407670"/>
          </a:xfrm>
          <a:prstGeom prst="rect">
            <a:avLst/>
          </a:prstGeom>
        </p:spPr>
        <p:txBody>
          <a:bodyPr lIns="0" tIns="0" rIns="0" bIns="0" rtlCol="0" anchor="t">
            <a:spAutoFit/>
          </a:bodyPr>
          <a:lstStyle/>
          <a:p>
            <a:pPr algn="ctr">
              <a:lnSpc>
                <a:spcPts val="1680"/>
              </a:lnSpc>
            </a:pPr>
            <a:r>
              <a:rPr lang="en-US" sz="1200">
                <a:solidFill>
                  <a:srgbClr val="000000"/>
                </a:solidFill>
                <a:latin typeface="Poppins Medium" panose="00000600000000000000"/>
                <a:ea typeface="Poppins Medium" panose="00000600000000000000"/>
                <a:cs typeface="Poppins Medium" panose="00000600000000000000"/>
                <a:sym typeface="Poppins Medium" panose="00000600000000000000"/>
              </a:rPr>
              <a:t>Position control</a:t>
            </a:r>
            <a:endParaRPr lang="en-US" sz="1200">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31" name="TextBox 31"/>
          <p:cNvSpPr txBox="1"/>
          <p:nvPr/>
        </p:nvSpPr>
        <p:spPr>
          <a:xfrm>
            <a:off x="6849848" y="7174849"/>
            <a:ext cx="898433" cy="198120"/>
          </a:xfrm>
          <a:prstGeom prst="rect">
            <a:avLst/>
          </a:prstGeom>
        </p:spPr>
        <p:txBody>
          <a:bodyPr lIns="0" tIns="0" rIns="0" bIns="0" rtlCol="0" anchor="t">
            <a:spAutoFit/>
          </a:bodyPr>
          <a:lstStyle/>
          <a:p>
            <a:pPr algn="ctr">
              <a:lnSpc>
                <a:spcPts val="1680"/>
              </a:lnSpc>
            </a:pPr>
            <a:r>
              <a:rPr lang="en-US" sz="1200">
                <a:solidFill>
                  <a:srgbClr val="000000"/>
                </a:solidFill>
                <a:latin typeface="Poppins Medium" panose="00000600000000000000"/>
                <a:ea typeface="Poppins Medium" panose="00000600000000000000"/>
                <a:cs typeface="Poppins Medium" panose="00000600000000000000"/>
                <a:sym typeface="Poppins Medium" panose="00000600000000000000"/>
              </a:rPr>
              <a:t>Robot</a:t>
            </a:r>
            <a:endParaRPr lang="en-US" sz="1200">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32" name="TextBox 32"/>
          <p:cNvSpPr txBox="1"/>
          <p:nvPr/>
        </p:nvSpPr>
        <p:spPr>
          <a:xfrm>
            <a:off x="2836414" y="5562464"/>
            <a:ext cx="898433" cy="407670"/>
          </a:xfrm>
          <a:prstGeom prst="rect">
            <a:avLst/>
          </a:prstGeom>
        </p:spPr>
        <p:txBody>
          <a:bodyPr lIns="0" tIns="0" rIns="0" bIns="0" rtlCol="0" anchor="t">
            <a:spAutoFit/>
          </a:bodyPr>
          <a:lstStyle/>
          <a:p>
            <a:pPr algn="ctr">
              <a:lnSpc>
                <a:spcPts val="1680"/>
              </a:lnSpc>
            </a:pPr>
            <a:r>
              <a:rPr lang="en-US" sz="1200">
                <a:solidFill>
                  <a:srgbClr val="000000"/>
                </a:solidFill>
                <a:latin typeface="Poppins Medium" panose="00000600000000000000"/>
                <a:ea typeface="Poppins Medium" panose="00000600000000000000"/>
                <a:cs typeface="Poppins Medium" panose="00000600000000000000"/>
                <a:sym typeface="Poppins Medium" panose="00000600000000000000"/>
              </a:rPr>
              <a:t>Torque control</a:t>
            </a:r>
            <a:endParaRPr lang="en-US" sz="1200">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33" name="TextBox 33"/>
          <p:cNvSpPr txBox="1"/>
          <p:nvPr/>
        </p:nvSpPr>
        <p:spPr>
          <a:xfrm>
            <a:off x="6849848" y="8354031"/>
            <a:ext cx="898433" cy="198120"/>
          </a:xfrm>
          <a:prstGeom prst="rect">
            <a:avLst/>
          </a:prstGeom>
        </p:spPr>
        <p:txBody>
          <a:bodyPr lIns="0" tIns="0" rIns="0" bIns="0" rtlCol="0" anchor="t">
            <a:spAutoFit/>
          </a:bodyPr>
          <a:lstStyle/>
          <a:p>
            <a:pPr algn="ctr">
              <a:lnSpc>
                <a:spcPts val="1680"/>
              </a:lnSpc>
            </a:pPr>
            <a:r>
              <a:rPr lang="en-US" sz="1200">
                <a:solidFill>
                  <a:srgbClr val="000000"/>
                </a:solidFill>
                <a:latin typeface="Poppins Medium" panose="00000600000000000000"/>
                <a:ea typeface="Poppins Medium" panose="00000600000000000000"/>
                <a:cs typeface="Poppins Medium" panose="00000600000000000000"/>
                <a:sym typeface="Poppins Medium" panose="00000600000000000000"/>
              </a:rPr>
              <a:t>CNC</a:t>
            </a:r>
            <a:endParaRPr lang="en-US" sz="1200">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34" name="TextBox 34"/>
          <p:cNvSpPr txBox="1"/>
          <p:nvPr/>
        </p:nvSpPr>
        <p:spPr>
          <a:xfrm>
            <a:off x="1855617" y="4924342"/>
            <a:ext cx="898433" cy="407670"/>
          </a:xfrm>
          <a:prstGeom prst="rect">
            <a:avLst/>
          </a:prstGeom>
        </p:spPr>
        <p:txBody>
          <a:bodyPr lIns="0" tIns="0" rIns="0" bIns="0" rtlCol="0" anchor="t">
            <a:spAutoFit/>
          </a:bodyPr>
          <a:lstStyle/>
          <a:p>
            <a:pPr algn="ctr">
              <a:lnSpc>
                <a:spcPts val="1680"/>
              </a:lnSpc>
            </a:pPr>
            <a:r>
              <a:rPr lang="en-US" sz="1200">
                <a:solidFill>
                  <a:srgbClr val="000000"/>
                </a:solidFill>
                <a:latin typeface="Poppins Medium" panose="00000600000000000000"/>
                <a:ea typeface="Poppins Medium" panose="00000600000000000000"/>
                <a:cs typeface="Poppins Medium" panose="00000600000000000000"/>
                <a:sym typeface="Poppins Medium" panose="00000600000000000000"/>
              </a:rPr>
              <a:t>Haming control</a:t>
            </a:r>
            <a:endParaRPr lang="en-US" sz="1200">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35" name="TextBox 35"/>
          <p:cNvSpPr txBox="1"/>
          <p:nvPr/>
        </p:nvSpPr>
        <p:spPr>
          <a:xfrm>
            <a:off x="4763696" y="8334993"/>
            <a:ext cx="898433" cy="407670"/>
          </a:xfrm>
          <a:prstGeom prst="rect">
            <a:avLst/>
          </a:prstGeom>
        </p:spPr>
        <p:txBody>
          <a:bodyPr lIns="0" tIns="0" rIns="0" bIns="0" rtlCol="0" anchor="t">
            <a:spAutoFit/>
          </a:bodyPr>
          <a:lstStyle/>
          <a:p>
            <a:pPr algn="ctr">
              <a:lnSpc>
                <a:spcPts val="1680"/>
              </a:lnSpc>
            </a:pPr>
            <a:r>
              <a:rPr lang="en-US" sz="1200">
                <a:solidFill>
                  <a:srgbClr val="000000"/>
                </a:solidFill>
                <a:latin typeface="Poppins Medium" panose="00000600000000000000"/>
                <a:ea typeface="Poppins Medium" panose="00000600000000000000"/>
                <a:cs typeface="Poppins Medium" panose="00000600000000000000"/>
                <a:sym typeface="Poppins Medium" panose="00000600000000000000"/>
              </a:rPr>
              <a:t>Position sync</a:t>
            </a:r>
            <a:endParaRPr lang="en-US" sz="1200">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36" name="TextBox 36"/>
          <p:cNvSpPr txBox="1"/>
          <p:nvPr/>
        </p:nvSpPr>
        <p:spPr>
          <a:xfrm>
            <a:off x="4744646" y="7598080"/>
            <a:ext cx="898433" cy="198120"/>
          </a:xfrm>
          <a:prstGeom prst="rect">
            <a:avLst/>
          </a:prstGeom>
        </p:spPr>
        <p:txBody>
          <a:bodyPr lIns="0" tIns="0" rIns="0" bIns="0" rtlCol="0" anchor="t">
            <a:spAutoFit/>
          </a:bodyPr>
          <a:lstStyle/>
          <a:p>
            <a:pPr algn="ctr">
              <a:lnSpc>
                <a:spcPts val="1680"/>
              </a:lnSpc>
            </a:pPr>
            <a:r>
              <a:rPr lang="en-US" sz="1200">
                <a:solidFill>
                  <a:srgbClr val="000000"/>
                </a:solidFill>
                <a:latin typeface="Poppins Medium" panose="00000600000000000000"/>
                <a:ea typeface="Poppins Medium" panose="00000600000000000000"/>
                <a:cs typeface="Poppins Medium" panose="00000600000000000000"/>
                <a:sym typeface="Poppins Medium" panose="00000600000000000000"/>
              </a:rPr>
              <a:t>ECAM</a:t>
            </a:r>
            <a:endParaRPr lang="en-US" sz="1200">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37" name="TextBox 37"/>
          <p:cNvSpPr txBox="1"/>
          <p:nvPr/>
        </p:nvSpPr>
        <p:spPr>
          <a:xfrm>
            <a:off x="4792271" y="7174849"/>
            <a:ext cx="898433" cy="198120"/>
          </a:xfrm>
          <a:prstGeom prst="rect">
            <a:avLst/>
          </a:prstGeom>
        </p:spPr>
        <p:txBody>
          <a:bodyPr lIns="0" tIns="0" rIns="0" bIns="0" rtlCol="0" anchor="t">
            <a:spAutoFit/>
          </a:bodyPr>
          <a:lstStyle/>
          <a:p>
            <a:pPr algn="ctr">
              <a:lnSpc>
                <a:spcPts val="1680"/>
              </a:lnSpc>
            </a:pPr>
            <a:r>
              <a:rPr lang="en-US" sz="1200" dirty="0">
                <a:solidFill>
                  <a:srgbClr val="000000"/>
                </a:solidFill>
                <a:latin typeface="Poppins Medium" panose="00000600000000000000"/>
                <a:ea typeface="Poppins Medium" panose="00000600000000000000"/>
                <a:cs typeface="Poppins Medium" panose="00000600000000000000"/>
                <a:sym typeface="Poppins Medium" panose="00000600000000000000"/>
              </a:rPr>
              <a:t>Speed sync</a:t>
            </a:r>
            <a:endParaRPr lang="en-US" sz="1200" dirty="0">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38" name="TextBox 38"/>
          <p:cNvSpPr txBox="1"/>
          <p:nvPr/>
        </p:nvSpPr>
        <p:spPr>
          <a:xfrm>
            <a:off x="1888532" y="7994359"/>
            <a:ext cx="2516584" cy="329057"/>
          </a:xfrm>
          <a:prstGeom prst="rect">
            <a:avLst/>
          </a:prstGeom>
        </p:spPr>
        <p:txBody>
          <a:bodyPr lIns="0" tIns="0" rIns="0" bIns="0" rtlCol="0" anchor="t">
            <a:spAutoFit/>
          </a:bodyPr>
          <a:lstStyle/>
          <a:p>
            <a:pPr algn="l">
              <a:lnSpc>
                <a:spcPts val="2605"/>
              </a:lnSpc>
            </a:pPr>
            <a:r>
              <a:rPr lang="en-US" sz="1860">
                <a:solidFill>
                  <a:srgbClr val="000000"/>
                </a:solidFill>
                <a:latin typeface="Poppins Medium" panose="00000600000000000000"/>
                <a:ea typeface="Poppins Medium" panose="00000600000000000000"/>
                <a:cs typeface="Poppins Medium" panose="00000600000000000000"/>
                <a:sym typeface="Poppins Medium" panose="00000600000000000000"/>
              </a:rPr>
              <a:t>Application function</a:t>
            </a:r>
            <a:endParaRPr lang="en-US" sz="1860">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39" name="TextBox 39"/>
          <p:cNvSpPr txBox="1"/>
          <p:nvPr/>
        </p:nvSpPr>
        <p:spPr>
          <a:xfrm>
            <a:off x="2190534" y="9437156"/>
            <a:ext cx="898433" cy="198120"/>
          </a:xfrm>
          <a:prstGeom prst="rect">
            <a:avLst/>
          </a:prstGeom>
        </p:spPr>
        <p:txBody>
          <a:bodyPr lIns="0" tIns="0" rIns="0" bIns="0" rtlCol="0" anchor="t">
            <a:spAutoFit/>
          </a:bodyPr>
          <a:lstStyle/>
          <a:p>
            <a:pPr algn="ctr">
              <a:lnSpc>
                <a:spcPts val="1680"/>
              </a:lnSpc>
            </a:pPr>
            <a:r>
              <a:rPr lang="en-US" sz="1200">
                <a:solidFill>
                  <a:srgbClr val="000000"/>
                </a:solidFill>
                <a:latin typeface="Poppins Medium" panose="00000600000000000000"/>
                <a:ea typeface="Poppins Medium" panose="00000600000000000000"/>
                <a:cs typeface="Poppins Medium" panose="00000600000000000000"/>
                <a:sym typeface="Poppins Medium" panose="00000600000000000000"/>
              </a:rPr>
              <a:t>Rotary cut</a:t>
            </a:r>
            <a:endParaRPr lang="en-US" sz="1200">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40" name="TextBox 40"/>
          <p:cNvSpPr txBox="1"/>
          <p:nvPr/>
        </p:nvSpPr>
        <p:spPr>
          <a:xfrm>
            <a:off x="3325480" y="9437156"/>
            <a:ext cx="1032011" cy="198120"/>
          </a:xfrm>
          <a:prstGeom prst="rect">
            <a:avLst/>
          </a:prstGeom>
        </p:spPr>
        <p:txBody>
          <a:bodyPr lIns="0" tIns="0" rIns="0" bIns="0" rtlCol="0" anchor="t">
            <a:spAutoFit/>
          </a:bodyPr>
          <a:lstStyle/>
          <a:p>
            <a:pPr algn="ctr">
              <a:lnSpc>
                <a:spcPts val="1680"/>
              </a:lnSpc>
            </a:pPr>
            <a:r>
              <a:rPr lang="en-US" sz="1200">
                <a:solidFill>
                  <a:srgbClr val="000000"/>
                </a:solidFill>
                <a:latin typeface="Poppins Medium" panose="00000600000000000000"/>
                <a:ea typeface="Poppins Medium" panose="00000600000000000000"/>
                <a:cs typeface="Poppins Medium" panose="00000600000000000000"/>
                <a:sym typeface="Poppins Medium" panose="00000600000000000000"/>
              </a:rPr>
              <a:t>Touch probe</a:t>
            </a:r>
            <a:endParaRPr lang="en-US" sz="1200">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41" name="Freeform 41"/>
          <p:cNvSpPr/>
          <p:nvPr/>
        </p:nvSpPr>
        <p:spPr>
          <a:xfrm>
            <a:off x="1258089" y="7939074"/>
            <a:ext cx="495405" cy="455154"/>
          </a:xfrm>
          <a:custGeom>
            <a:avLst/>
            <a:gdLst/>
            <a:ahLst/>
            <a:cxnLst/>
            <a:rect l="l" t="t" r="r" b="b"/>
            <a:pathLst>
              <a:path w="495405" h="455154">
                <a:moveTo>
                  <a:pt x="0" y="0"/>
                </a:moveTo>
                <a:lnTo>
                  <a:pt x="495406" y="0"/>
                </a:lnTo>
                <a:lnTo>
                  <a:pt x="495406" y="455154"/>
                </a:lnTo>
                <a:lnTo>
                  <a:pt x="0" y="4551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2" name="Freeform 42"/>
          <p:cNvSpPr/>
          <p:nvPr/>
        </p:nvSpPr>
        <p:spPr>
          <a:xfrm>
            <a:off x="4128838" y="5830015"/>
            <a:ext cx="495405" cy="455154"/>
          </a:xfrm>
          <a:custGeom>
            <a:avLst/>
            <a:gdLst/>
            <a:ahLst/>
            <a:cxnLst/>
            <a:rect l="l" t="t" r="r" b="b"/>
            <a:pathLst>
              <a:path w="495405" h="455154">
                <a:moveTo>
                  <a:pt x="0" y="0"/>
                </a:moveTo>
                <a:lnTo>
                  <a:pt x="495406" y="0"/>
                </a:lnTo>
                <a:lnTo>
                  <a:pt x="495406" y="455154"/>
                </a:lnTo>
                <a:lnTo>
                  <a:pt x="0" y="4551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77242" y="-49885"/>
            <a:ext cx="885763" cy="1078585"/>
            <a:chOff x="0" y="0"/>
            <a:chExt cx="2771140" cy="3374390"/>
          </a:xfrm>
        </p:grpSpPr>
        <p:sp>
          <p:nvSpPr>
            <p:cNvPr id="3" name="Freeform 3"/>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0C9898"/>
            </a:solidFill>
          </p:spPr>
        </p:sp>
      </p:grpSp>
      <p:sp>
        <p:nvSpPr>
          <p:cNvPr id="4" name="Freeform 4"/>
          <p:cNvSpPr/>
          <p:nvPr/>
        </p:nvSpPr>
        <p:spPr>
          <a:xfrm>
            <a:off x="15036909" y="617558"/>
            <a:ext cx="2222391" cy="411142"/>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1"/>
            <a:stretch>
              <a:fillRect/>
            </a:stretch>
          </a:blipFill>
        </p:spPr>
      </p:sp>
      <p:sp>
        <p:nvSpPr>
          <p:cNvPr id="5" name="Freeform 5"/>
          <p:cNvSpPr/>
          <p:nvPr/>
        </p:nvSpPr>
        <p:spPr>
          <a:xfrm>
            <a:off x="9358508" y="6651345"/>
            <a:ext cx="1225872" cy="894886"/>
          </a:xfrm>
          <a:custGeom>
            <a:avLst/>
            <a:gdLst/>
            <a:ahLst/>
            <a:cxnLst/>
            <a:rect l="l" t="t" r="r" b="b"/>
            <a:pathLst>
              <a:path w="1225872" h="894886">
                <a:moveTo>
                  <a:pt x="0" y="0"/>
                </a:moveTo>
                <a:lnTo>
                  <a:pt x="1225871" y="0"/>
                </a:lnTo>
                <a:lnTo>
                  <a:pt x="1225871" y="894887"/>
                </a:lnTo>
                <a:lnTo>
                  <a:pt x="0" y="894887"/>
                </a:lnTo>
                <a:lnTo>
                  <a:pt x="0" y="0"/>
                </a:lnTo>
                <a:close/>
              </a:path>
            </a:pathLst>
          </a:custGeom>
          <a:blipFill>
            <a:blip r:embed="rId2"/>
            <a:stretch>
              <a:fillRect/>
            </a:stretch>
          </a:blipFill>
        </p:spPr>
      </p:sp>
      <p:sp>
        <p:nvSpPr>
          <p:cNvPr id="6" name="Freeform 6"/>
          <p:cNvSpPr/>
          <p:nvPr/>
        </p:nvSpPr>
        <p:spPr>
          <a:xfrm>
            <a:off x="6555197" y="4627661"/>
            <a:ext cx="1073239" cy="1183937"/>
          </a:xfrm>
          <a:custGeom>
            <a:avLst/>
            <a:gdLst/>
            <a:ahLst/>
            <a:cxnLst/>
            <a:rect l="l" t="t" r="r" b="b"/>
            <a:pathLst>
              <a:path w="1073239" h="1183937">
                <a:moveTo>
                  <a:pt x="0" y="0"/>
                </a:moveTo>
                <a:lnTo>
                  <a:pt x="1073240" y="0"/>
                </a:lnTo>
                <a:lnTo>
                  <a:pt x="1073240" y="1183937"/>
                </a:lnTo>
                <a:lnTo>
                  <a:pt x="0" y="1183937"/>
                </a:lnTo>
                <a:lnTo>
                  <a:pt x="0" y="0"/>
                </a:lnTo>
                <a:close/>
              </a:path>
            </a:pathLst>
          </a:custGeom>
          <a:blipFill>
            <a:blip r:embed="rId3"/>
            <a:stretch>
              <a:fillRect l="-54521" t="-17856" r="-74322" b="-11797"/>
            </a:stretch>
          </a:blipFill>
        </p:spPr>
      </p:sp>
      <p:sp>
        <p:nvSpPr>
          <p:cNvPr id="7" name="Freeform 7"/>
          <p:cNvSpPr/>
          <p:nvPr/>
        </p:nvSpPr>
        <p:spPr>
          <a:xfrm>
            <a:off x="6555197" y="6506820"/>
            <a:ext cx="1073239" cy="1183937"/>
          </a:xfrm>
          <a:custGeom>
            <a:avLst/>
            <a:gdLst/>
            <a:ahLst/>
            <a:cxnLst/>
            <a:rect l="l" t="t" r="r" b="b"/>
            <a:pathLst>
              <a:path w="1073239" h="1183937">
                <a:moveTo>
                  <a:pt x="0" y="0"/>
                </a:moveTo>
                <a:lnTo>
                  <a:pt x="1073240" y="0"/>
                </a:lnTo>
                <a:lnTo>
                  <a:pt x="1073240" y="1183937"/>
                </a:lnTo>
                <a:lnTo>
                  <a:pt x="0" y="1183937"/>
                </a:lnTo>
                <a:lnTo>
                  <a:pt x="0" y="0"/>
                </a:lnTo>
                <a:close/>
              </a:path>
            </a:pathLst>
          </a:custGeom>
          <a:blipFill>
            <a:blip r:embed="rId3"/>
            <a:stretch>
              <a:fillRect l="-54521" t="-17856" r="-74322" b="-11797"/>
            </a:stretch>
          </a:blipFill>
        </p:spPr>
      </p:sp>
      <p:sp>
        <p:nvSpPr>
          <p:cNvPr id="8" name="Freeform 8"/>
          <p:cNvSpPr/>
          <p:nvPr/>
        </p:nvSpPr>
        <p:spPr>
          <a:xfrm>
            <a:off x="6555197" y="8385978"/>
            <a:ext cx="1073239" cy="1183937"/>
          </a:xfrm>
          <a:custGeom>
            <a:avLst/>
            <a:gdLst/>
            <a:ahLst/>
            <a:cxnLst/>
            <a:rect l="l" t="t" r="r" b="b"/>
            <a:pathLst>
              <a:path w="1073239" h="1183937">
                <a:moveTo>
                  <a:pt x="0" y="0"/>
                </a:moveTo>
                <a:lnTo>
                  <a:pt x="1073240" y="0"/>
                </a:lnTo>
                <a:lnTo>
                  <a:pt x="1073240" y="1183937"/>
                </a:lnTo>
                <a:lnTo>
                  <a:pt x="0" y="1183937"/>
                </a:lnTo>
                <a:lnTo>
                  <a:pt x="0" y="0"/>
                </a:lnTo>
                <a:close/>
              </a:path>
            </a:pathLst>
          </a:custGeom>
          <a:blipFill>
            <a:blip r:embed="rId3"/>
            <a:stretch>
              <a:fillRect l="-54521" t="-17856" r="-74322" b="-11797"/>
            </a:stretch>
          </a:blipFill>
        </p:spPr>
      </p:sp>
      <p:sp>
        <p:nvSpPr>
          <p:cNvPr id="9" name="Freeform 9"/>
          <p:cNvSpPr/>
          <p:nvPr/>
        </p:nvSpPr>
        <p:spPr>
          <a:xfrm>
            <a:off x="12317929" y="6254822"/>
            <a:ext cx="1740527" cy="1435935"/>
          </a:xfrm>
          <a:custGeom>
            <a:avLst/>
            <a:gdLst/>
            <a:ahLst/>
            <a:cxnLst/>
            <a:rect l="l" t="t" r="r" b="b"/>
            <a:pathLst>
              <a:path w="1740527" h="1435935">
                <a:moveTo>
                  <a:pt x="0" y="0"/>
                </a:moveTo>
                <a:lnTo>
                  <a:pt x="1740527" y="0"/>
                </a:lnTo>
                <a:lnTo>
                  <a:pt x="1740527" y="1435935"/>
                </a:lnTo>
                <a:lnTo>
                  <a:pt x="0" y="1435935"/>
                </a:lnTo>
                <a:lnTo>
                  <a:pt x="0" y="0"/>
                </a:lnTo>
                <a:close/>
              </a:path>
            </a:pathLst>
          </a:custGeom>
          <a:blipFill>
            <a:blip r:embed="rId4"/>
            <a:stretch>
              <a:fillRect/>
            </a:stretch>
          </a:blipFill>
        </p:spPr>
      </p:sp>
      <p:pic>
        <p:nvPicPr>
          <p:cNvPr id="10" name="Picture 10"/>
          <p:cNvPicPr>
            <a:picLocks noChangeAspect="1"/>
          </p:cNvPicPr>
          <p:nvPr/>
        </p:nvPicPr>
        <p:blipFill>
          <a:blip r:embed="rId5"/>
          <a:srcRect/>
          <a:stretch>
            <a:fillRect/>
          </a:stretch>
        </p:blipFill>
        <p:spPr>
          <a:xfrm>
            <a:off x="15901443" y="6254822"/>
            <a:ext cx="1259148" cy="1399054"/>
          </a:xfrm>
          <a:prstGeom prst="rect">
            <a:avLst/>
          </a:prstGeom>
        </p:spPr>
      </p:pic>
      <p:sp>
        <p:nvSpPr>
          <p:cNvPr id="11" name="Freeform 11"/>
          <p:cNvSpPr/>
          <p:nvPr/>
        </p:nvSpPr>
        <p:spPr>
          <a:xfrm>
            <a:off x="3652918" y="4627661"/>
            <a:ext cx="675222" cy="911494"/>
          </a:xfrm>
          <a:custGeom>
            <a:avLst/>
            <a:gdLst/>
            <a:ahLst/>
            <a:cxnLst/>
            <a:rect l="l" t="t" r="r" b="b"/>
            <a:pathLst>
              <a:path w="675222" h="911494">
                <a:moveTo>
                  <a:pt x="0" y="0"/>
                </a:moveTo>
                <a:lnTo>
                  <a:pt x="675222" y="0"/>
                </a:lnTo>
                <a:lnTo>
                  <a:pt x="675222" y="911494"/>
                </a:lnTo>
                <a:lnTo>
                  <a:pt x="0" y="911494"/>
                </a:lnTo>
                <a:lnTo>
                  <a:pt x="0" y="0"/>
                </a:lnTo>
                <a:close/>
              </a:path>
            </a:pathLst>
          </a:custGeom>
          <a:blipFill>
            <a:blip r:embed="rId6"/>
            <a:stretch>
              <a:fillRect l="-86865" r="-54190"/>
            </a:stretch>
          </a:blipFill>
        </p:spPr>
      </p:sp>
      <p:sp>
        <p:nvSpPr>
          <p:cNvPr id="12" name="Freeform 12"/>
          <p:cNvSpPr/>
          <p:nvPr/>
        </p:nvSpPr>
        <p:spPr>
          <a:xfrm>
            <a:off x="3698373" y="6148755"/>
            <a:ext cx="675222" cy="911494"/>
          </a:xfrm>
          <a:custGeom>
            <a:avLst/>
            <a:gdLst/>
            <a:ahLst/>
            <a:cxnLst/>
            <a:rect l="l" t="t" r="r" b="b"/>
            <a:pathLst>
              <a:path w="675222" h="911494">
                <a:moveTo>
                  <a:pt x="0" y="0"/>
                </a:moveTo>
                <a:lnTo>
                  <a:pt x="675222" y="0"/>
                </a:lnTo>
                <a:lnTo>
                  <a:pt x="675222" y="911494"/>
                </a:lnTo>
                <a:lnTo>
                  <a:pt x="0" y="911494"/>
                </a:lnTo>
                <a:lnTo>
                  <a:pt x="0" y="0"/>
                </a:lnTo>
                <a:close/>
              </a:path>
            </a:pathLst>
          </a:custGeom>
          <a:blipFill>
            <a:blip r:embed="rId6"/>
            <a:stretch>
              <a:fillRect l="-86865" r="-54190"/>
            </a:stretch>
          </a:blipFill>
        </p:spPr>
      </p:sp>
      <p:sp>
        <p:nvSpPr>
          <p:cNvPr id="13" name="Freeform 13"/>
          <p:cNvSpPr/>
          <p:nvPr/>
        </p:nvSpPr>
        <p:spPr>
          <a:xfrm>
            <a:off x="3698373" y="7669849"/>
            <a:ext cx="675222" cy="911494"/>
          </a:xfrm>
          <a:custGeom>
            <a:avLst/>
            <a:gdLst/>
            <a:ahLst/>
            <a:cxnLst/>
            <a:rect l="l" t="t" r="r" b="b"/>
            <a:pathLst>
              <a:path w="675222" h="911494">
                <a:moveTo>
                  <a:pt x="0" y="0"/>
                </a:moveTo>
                <a:lnTo>
                  <a:pt x="675222" y="0"/>
                </a:lnTo>
                <a:lnTo>
                  <a:pt x="675222" y="911494"/>
                </a:lnTo>
                <a:lnTo>
                  <a:pt x="0" y="911494"/>
                </a:lnTo>
                <a:lnTo>
                  <a:pt x="0" y="0"/>
                </a:lnTo>
                <a:close/>
              </a:path>
            </a:pathLst>
          </a:custGeom>
          <a:blipFill>
            <a:blip r:embed="rId6"/>
            <a:stretch>
              <a:fillRect l="-86865" r="-54190"/>
            </a:stretch>
          </a:blipFill>
        </p:spPr>
      </p:sp>
      <p:sp>
        <p:nvSpPr>
          <p:cNvPr id="14" name="Freeform 14"/>
          <p:cNvSpPr/>
          <p:nvPr/>
        </p:nvSpPr>
        <p:spPr>
          <a:xfrm>
            <a:off x="1677242" y="4737503"/>
            <a:ext cx="677832" cy="691812"/>
          </a:xfrm>
          <a:custGeom>
            <a:avLst/>
            <a:gdLst/>
            <a:ahLst/>
            <a:cxnLst/>
            <a:rect l="l" t="t" r="r" b="b"/>
            <a:pathLst>
              <a:path w="677832" h="691812">
                <a:moveTo>
                  <a:pt x="0" y="0"/>
                </a:moveTo>
                <a:lnTo>
                  <a:pt x="677832" y="0"/>
                </a:lnTo>
                <a:lnTo>
                  <a:pt x="677832" y="691811"/>
                </a:lnTo>
                <a:lnTo>
                  <a:pt x="0" y="691811"/>
                </a:lnTo>
                <a:lnTo>
                  <a:pt x="0" y="0"/>
                </a:lnTo>
                <a:close/>
              </a:path>
            </a:pathLst>
          </a:custGeom>
          <a:blipFill>
            <a:blip r:embed="rId7"/>
            <a:stretch>
              <a:fillRect l="-54387" t="-6231" r="-51755" b="-6875"/>
            </a:stretch>
          </a:blipFill>
        </p:spPr>
      </p:sp>
      <p:sp>
        <p:nvSpPr>
          <p:cNvPr id="15" name="Freeform 15"/>
          <p:cNvSpPr/>
          <p:nvPr/>
        </p:nvSpPr>
        <p:spPr>
          <a:xfrm>
            <a:off x="1722697" y="6258597"/>
            <a:ext cx="677832" cy="691812"/>
          </a:xfrm>
          <a:custGeom>
            <a:avLst/>
            <a:gdLst/>
            <a:ahLst/>
            <a:cxnLst/>
            <a:rect l="l" t="t" r="r" b="b"/>
            <a:pathLst>
              <a:path w="677832" h="691812">
                <a:moveTo>
                  <a:pt x="0" y="0"/>
                </a:moveTo>
                <a:lnTo>
                  <a:pt x="677832" y="0"/>
                </a:lnTo>
                <a:lnTo>
                  <a:pt x="677832" y="691811"/>
                </a:lnTo>
                <a:lnTo>
                  <a:pt x="0" y="691811"/>
                </a:lnTo>
                <a:lnTo>
                  <a:pt x="0" y="0"/>
                </a:lnTo>
                <a:close/>
              </a:path>
            </a:pathLst>
          </a:custGeom>
          <a:blipFill>
            <a:blip r:embed="rId7"/>
            <a:stretch>
              <a:fillRect l="-54387" t="-6231" r="-51755" b="-6875"/>
            </a:stretch>
          </a:blipFill>
        </p:spPr>
      </p:sp>
      <p:sp>
        <p:nvSpPr>
          <p:cNvPr id="16" name="Freeform 16"/>
          <p:cNvSpPr/>
          <p:nvPr/>
        </p:nvSpPr>
        <p:spPr>
          <a:xfrm>
            <a:off x="1722697" y="7779691"/>
            <a:ext cx="677832" cy="691812"/>
          </a:xfrm>
          <a:custGeom>
            <a:avLst/>
            <a:gdLst/>
            <a:ahLst/>
            <a:cxnLst/>
            <a:rect l="l" t="t" r="r" b="b"/>
            <a:pathLst>
              <a:path w="677832" h="691812">
                <a:moveTo>
                  <a:pt x="0" y="0"/>
                </a:moveTo>
                <a:lnTo>
                  <a:pt x="677832" y="0"/>
                </a:lnTo>
                <a:lnTo>
                  <a:pt x="677832" y="691811"/>
                </a:lnTo>
                <a:lnTo>
                  <a:pt x="0" y="691811"/>
                </a:lnTo>
                <a:lnTo>
                  <a:pt x="0" y="0"/>
                </a:lnTo>
                <a:close/>
              </a:path>
            </a:pathLst>
          </a:custGeom>
          <a:blipFill>
            <a:blip r:embed="rId7"/>
            <a:stretch>
              <a:fillRect l="-54387" t="-6231" r="-51755" b="-6875"/>
            </a:stretch>
          </a:blipFill>
        </p:spPr>
      </p:sp>
      <p:sp>
        <p:nvSpPr>
          <p:cNvPr id="17" name="Freeform 17"/>
          <p:cNvSpPr/>
          <p:nvPr/>
        </p:nvSpPr>
        <p:spPr>
          <a:xfrm>
            <a:off x="3366894" y="9131844"/>
            <a:ext cx="1101951" cy="938798"/>
          </a:xfrm>
          <a:custGeom>
            <a:avLst/>
            <a:gdLst/>
            <a:ahLst/>
            <a:cxnLst/>
            <a:rect l="l" t="t" r="r" b="b"/>
            <a:pathLst>
              <a:path w="1101951" h="938798">
                <a:moveTo>
                  <a:pt x="0" y="0"/>
                </a:moveTo>
                <a:lnTo>
                  <a:pt x="1101951" y="0"/>
                </a:lnTo>
                <a:lnTo>
                  <a:pt x="1101951" y="938798"/>
                </a:lnTo>
                <a:lnTo>
                  <a:pt x="0" y="938798"/>
                </a:lnTo>
                <a:lnTo>
                  <a:pt x="0" y="0"/>
                </a:lnTo>
                <a:close/>
              </a:path>
            </a:pathLst>
          </a:custGeom>
          <a:blipFill>
            <a:blip r:embed="rId8"/>
            <a:stretch>
              <a:fillRect l="-11742" t="-22620" r="-8983" b="-19085"/>
            </a:stretch>
          </a:blipFill>
        </p:spPr>
      </p:sp>
      <p:sp>
        <p:nvSpPr>
          <p:cNvPr id="18" name="AutoShape 18"/>
          <p:cNvSpPr/>
          <p:nvPr/>
        </p:nvSpPr>
        <p:spPr>
          <a:xfrm>
            <a:off x="14282936" y="7117838"/>
            <a:ext cx="1507946" cy="0"/>
          </a:xfrm>
          <a:prstGeom prst="line">
            <a:avLst/>
          </a:prstGeom>
          <a:ln w="38100" cap="flat">
            <a:solidFill>
              <a:srgbClr val="2C92D5"/>
            </a:solidFill>
            <a:prstDash val="sysDash"/>
            <a:headEnd type="none" w="sm" len="sm"/>
            <a:tailEnd type="none" w="sm" len="sm"/>
          </a:ln>
        </p:spPr>
      </p:sp>
      <p:sp>
        <p:nvSpPr>
          <p:cNvPr id="19" name="AutoShape 19"/>
          <p:cNvSpPr/>
          <p:nvPr/>
        </p:nvSpPr>
        <p:spPr>
          <a:xfrm>
            <a:off x="10717729" y="7136888"/>
            <a:ext cx="1507946" cy="0"/>
          </a:xfrm>
          <a:prstGeom prst="line">
            <a:avLst/>
          </a:prstGeom>
          <a:ln w="38100" cap="flat">
            <a:solidFill>
              <a:srgbClr val="2C92D5"/>
            </a:solidFill>
            <a:prstDash val="sysDash"/>
            <a:headEnd type="none" w="sm" len="sm"/>
            <a:tailEnd type="none" w="sm" len="sm"/>
          </a:ln>
        </p:spPr>
      </p:sp>
      <p:sp>
        <p:nvSpPr>
          <p:cNvPr id="20" name="AutoShape 20"/>
          <p:cNvSpPr/>
          <p:nvPr/>
        </p:nvSpPr>
        <p:spPr>
          <a:xfrm>
            <a:off x="7636054" y="7136888"/>
            <a:ext cx="1507946" cy="0"/>
          </a:xfrm>
          <a:prstGeom prst="line">
            <a:avLst/>
          </a:prstGeom>
          <a:ln w="38100" cap="flat">
            <a:solidFill>
              <a:srgbClr val="37AA65"/>
            </a:solidFill>
            <a:prstDash val="sysDash"/>
            <a:headEnd type="none" w="sm" len="sm"/>
            <a:tailEnd type="none" w="sm" len="sm"/>
          </a:ln>
        </p:spPr>
      </p:sp>
      <p:sp>
        <p:nvSpPr>
          <p:cNvPr id="21" name="AutoShape 21"/>
          <p:cNvSpPr/>
          <p:nvPr/>
        </p:nvSpPr>
        <p:spPr>
          <a:xfrm>
            <a:off x="7636054" y="5162550"/>
            <a:ext cx="711305" cy="0"/>
          </a:xfrm>
          <a:prstGeom prst="line">
            <a:avLst/>
          </a:prstGeom>
          <a:ln w="38100" cap="flat">
            <a:solidFill>
              <a:srgbClr val="37AA65"/>
            </a:solidFill>
            <a:prstDash val="sysDash"/>
            <a:headEnd type="none" w="sm" len="sm"/>
            <a:tailEnd type="none" w="sm" len="sm"/>
          </a:ln>
        </p:spPr>
      </p:sp>
      <p:sp>
        <p:nvSpPr>
          <p:cNvPr id="22" name="AutoShape 22"/>
          <p:cNvSpPr/>
          <p:nvPr/>
        </p:nvSpPr>
        <p:spPr>
          <a:xfrm>
            <a:off x="7636054" y="8996997"/>
            <a:ext cx="711305" cy="0"/>
          </a:xfrm>
          <a:prstGeom prst="line">
            <a:avLst/>
          </a:prstGeom>
          <a:ln w="38100" cap="flat">
            <a:solidFill>
              <a:srgbClr val="37AA65"/>
            </a:solidFill>
            <a:prstDash val="sysDash"/>
            <a:headEnd type="none" w="sm" len="sm"/>
            <a:tailEnd type="none" w="sm" len="sm"/>
          </a:ln>
        </p:spPr>
      </p:sp>
      <p:sp>
        <p:nvSpPr>
          <p:cNvPr id="23" name="AutoShape 23"/>
          <p:cNvSpPr/>
          <p:nvPr/>
        </p:nvSpPr>
        <p:spPr>
          <a:xfrm>
            <a:off x="8366409" y="5162550"/>
            <a:ext cx="0" cy="3834447"/>
          </a:xfrm>
          <a:prstGeom prst="line">
            <a:avLst/>
          </a:prstGeom>
          <a:ln w="38100" cap="flat">
            <a:solidFill>
              <a:srgbClr val="37AA65"/>
            </a:solidFill>
            <a:prstDash val="sysDash"/>
            <a:headEnd type="none" w="sm" len="sm"/>
            <a:tailEnd type="none" w="sm" len="sm"/>
          </a:ln>
        </p:spPr>
      </p:sp>
      <p:sp>
        <p:nvSpPr>
          <p:cNvPr id="24" name="AutoShape 24"/>
          <p:cNvSpPr/>
          <p:nvPr/>
        </p:nvSpPr>
        <p:spPr>
          <a:xfrm flipH="1">
            <a:off x="5131584" y="5124450"/>
            <a:ext cx="0" cy="4476793"/>
          </a:xfrm>
          <a:prstGeom prst="line">
            <a:avLst/>
          </a:prstGeom>
          <a:ln w="38100" cap="flat">
            <a:solidFill>
              <a:srgbClr val="FF1616"/>
            </a:solidFill>
            <a:prstDash val="sysDash"/>
            <a:headEnd type="none" w="sm" len="sm"/>
            <a:tailEnd type="none" w="sm" len="sm"/>
          </a:ln>
        </p:spPr>
      </p:sp>
      <p:sp>
        <p:nvSpPr>
          <p:cNvPr id="25" name="AutoShape 25"/>
          <p:cNvSpPr/>
          <p:nvPr/>
        </p:nvSpPr>
        <p:spPr>
          <a:xfrm>
            <a:off x="4468845" y="5124450"/>
            <a:ext cx="1854656" cy="0"/>
          </a:xfrm>
          <a:prstGeom prst="line">
            <a:avLst/>
          </a:prstGeom>
          <a:ln w="38100" cap="flat">
            <a:solidFill>
              <a:srgbClr val="FF1616"/>
            </a:solidFill>
            <a:prstDash val="sysDash"/>
            <a:headEnd type="none" w="sm" len="sm"/>
            <a:tailEnd type="none" w="sm" len="sm"/>
          </a:ln>
        </p:spPr>
      </p:sp>
      <p:sp>
        <p:nvSpPr>
          <p:cNvPr id="26" name="AutoShape 26"/>
          <p:cNvSpPr/>
          <p:nvPr/>
        </p:nvSpPr>
        <p:spPr>
          <a:xfrm>
            <a:off x="4468845" y="6623552"/>
            <a:ext cx="662739" cy="0"/>
          </a:xfrm>
          <a:prstGeom prst="line">
            <a:avLst/>
          </a:prstGeom>
          <a:ln w="38100" cap="flat">
            <a:solidFill>
              <a:srgbClr val="FF1616"/>
            </a:solidFill>
            <a:prstDash val="sysDash"/>
            <a:headEnd type="none" w="sm" len="sm"/>
            <a:tailEnd type="none" w="sm" len="sm"/>
          </a:ln>
        </p:spPr>
      </p:sp>
      <p:sp>
        <p:nvSpPr>
          <p:cNvPr id="27" name="AutoShape 27"/>
          <p:cNvSpPr/>
          <p:nvPr/>
        </p:nvSpPr>
        <p:spPr>
          <a:xfrm>
            <a:off x="4468845" y="9569915"/>
            <a:ext cx="662739" cy="0"/>
          </a:xfrm>
          <a:prstGeom prst="line">
            <a:avLst/>
          </a:prstGeom>
          <a:ln w="38100" cap="flat">
            <a:solidFill>
              <a:srgbClr val="FF1616"/>
            </a:solidFill>
            <a:prstDash val="sysDash"/>
            <a:headEnd type="none" w="sm" len="sm"/>
            <a:tailEnd type="none" w="sm" len="sm"/>
          </a:ln>
        </p:spPr>
      </p:sp>
      <p:sp>
        <p:nvSpPr>
          <p:cNvPr id="28" name="AutoShape 28"/>
          <p:cNvSpPr/>
          <p:nvPr/>
        </p:nvSpPr>
        <p:spPr>
          <a:xfrm>
            <a:off x="4468845" y="8144646"/>
            <a:ext cx="662739" cy="0"/>
          </a:xfrm>
          <a:prstGeom prst="line">
            <a:avLst/>
          </a:prstGeom>
          <a:ln w="38100" cap="flat">
            <a:solidFill>
              <a:srgbClr val="FF1616"/>
            </a:solidFill>
            <a:prstDash val="sysDash"/>
            <a:headEnd type="none" w="sm" len="sm"/>
            <a:tailEnd type="none" w="sm" len="sm"/>
          </a:ln>
        </p:spPr>
      </p:sp>
      <p:sp>
        <p:nvSpPr>
          <p:cNvPr id="29" name="AutoShape 29"/>
          <p:cNvSpPr/>
          <p:nvPr/>
        </p:nvSpPr>
        <p:spPr>
          <a:xfrm>
            <a:off x="2563005" y="8125596"/>
            <a:ext cx="880677" cy="0"/>
          </a:xfrm>
          <a:prstGeom prst="line">
            <a:avLst/>
          </a:prstGeom>
          <a:ln w="38100" cap="flat">
            <a:solidFill>
              <a:srgbClr val="A6A6A6"/>
            </a:solidFill>
            <a:prstDash val="sysDash"/>
            <a:headEnd type="none" w="sm" len="sm"/>
            <a:tailEnd type="none" w="sm" len="sm"/>
          </a:ln>
        </p:spPr>
      </p:sp>
      <p:sp>
        <p:nvSpPr>
          <p:cNvPr id="30" name="AutoShape 30"/>
          <p:cNvSpPr/>
          <p:nvPr/>
        </p:nvSpPr>
        <p:spPr>
          <a:xfrm>
            <a:off x="2563005" y="6604502"/>
            <a:ext cx="880677" cy="0"/>
          </a:xfrm>
          <a:prstGeom prst="line">
            <a:avLst/>
          </a:prstGeom>
          <a:ln w="38100" cap="flat">
            <a:solidFill>
              <a:srgbClr val="A6A6A6"/>
            </a:solidFill>
            <a:prstDash val="sysDash"/>
            <a:headEnd type="none" w="sm" len="sm"/>
            <a:tailEnd type="none" w="sm" len="sm"/>
          </a:ln>
        </p:spPr>
      </p:sp>
      <p:sp>
        <p:nvSpPr>
          <p:cNvPr id="31" name="AutoShape 31"/>
          <p:cNvSpPr/>
          <p:nvPr/>
        </p:nvSpPr>
        <p:spPr>
          <a:xfrm>
            <a:off x="2563005" y="5064358"/>
            <a:ext cx="880677" cy="0"/>
          </a:xfrm>
          <a:prstGeom prst="line">
            <a:avLst/>
          </a:prstGeom>
          <a:ln w="38100" cap="flat">
            <a:solidFill>
              <a:srgbClr val="A6A6A6"/>
            </a:solidFill>
            <a:prstDash val="sysDash"/>
            <a:headEnd type="none" w="sm" len="sm"/>
            <a:tailEnd type="none" w="sm" len="sm"/>
          </a:ln>
        </p:spPr>
      </p:sp>
      <p:sp>
        <p:nvSpPr>
          <p:cNvPr id="32" name="Freeform 32"/>
          <p:cNvSpPr/>
          <p:nvPr/>
        </p:nvSpPr>
        <p:spPr>
          <a:xfrm>
            <a:off x="4468845" y="4517694"/>
            <a:ext cx="1683346" cy="439617"/>
          </a:xfrm>
          <a:custGeom>
            <a:avLst/>
            <a:gdLst/>
            <a:ahLst/>
            <a:cxnLst/>
            <a:rect l="l" t="t" r="r" b="b"/>
            <a:pathLst>
              <a:path w="1683346" h="439617">
                <a:moveTo>
                  <a:pt x="0" y="0"/>
                </a:moveTo>
                <a:lnTo>
                  <a:pt x="1683346" y="0"/>
                </a:lnTo>
                <a:lnTo>
                  <a:pt x="1683346" y="439617"/>
                </a:lnTo>
                <a:lnTo>
                  <a:pt x="0" y="439617"/>
                </a:lnTo>
                <a:lnTo>
                  <a:pt x="0" y="0"/>
                </a:lnTo>
                <a:close/>
              </a:path>
            </a:pathLst>
          </a:custGeom>
          <a:blipFill>
            <a:blip r:embed="rId9"/>
            <a:stretch>
              <a:fillRect t="-71515" r="-5339" b="-74531"/>
            </a:stretch>
          </a:blipFill>
        </p:spPr>
      </p:sp>
      <p:sp>
        <p:nvSpPr>
          <p:cNvPr id="33" name="TextBox 33"/>
          <p:cNvSpPr txBox="1"/>
          <p:nvPr/>
        </p:nvSpPr>
        <p:spPr>
          <a:xfrm>
            <a:off x="1677242" y="2204484"/>
            <a:ext cx="8763218" cy="840786"/>
          </a:xfrm>
          <a:prstGeom prst="rect">
            <a:avLst/>
          </a:prstGeom>
        </p:spPr>
        <p:txBody>
          <a:bodyPr lIns="0" tIns="0" rIns="0" bIns="0" rtlCol="0" anchor="t">
            <a:spAutoFit/>
          </a:bodyPr>
          <a:lstStyle/>
          <a:p>
            <a:pPr algn="l">
              <a:lnSpc>
                <a:spcPts val="6970"/>
              </a:lnSpc>
            </a:pPr>
            <a:r>
              <a:rPr lang="en-US" sz="4975">
                <a:solidFill>
                  <a:srgbClr val="000000"/>
                </a:solidFill>
                <a:latin typeface="Poppins Bold" panose="00000800000000000000"/>
                <a:ea typeface="Poppins Bold" panose="00000800000000000000"/>
                <a:cs typeface="Poppins Bold" panose="00000800000000000000"/>
                <a:sym typeface="Poppins Bold" panose="00000800000000000000"/>
              </a:rPr>
              <a:t>Operation &amp; Maintenance</a:t>
            </a:r>
            <a:endParaRPr lang="en-US" sz="4975">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34" name="TextBox 34"/>
          <p:cNvSpPr txBox="1"/>
          <p:nvPr/>
        </p:nvSpPr>
        <p:spPr>
          <a:xfrm>
            <a:off x="1677242" y="1599080"/>
            <a:ext cx="5055243" cy="445770"/>
          </a:xfrm>
          <a:prstGeom prst="rect">
            <a:avLst/>
          </a:prstGeom>
        </p:spPr>
        <p:txBody>
          <a:bodyPr lIns="0" tIns="0" rIns="0" bIns="0" rtlCol="0" anchor="t">
            <a:spAutoFit/>
          </a:bodyPr>
          <a:lstStyle/>
          <a:p>
            <a:pPr algn="l">
              <a:lnSpc>
                <a:spcPts val="3780"/>
              </a:lnSpc>
            </a:pPr>
            <a:r>
              <a:rPr lang="en-US" sz="2700">
                <a:solidFill>
                  <a:srgbClr val="726F6F"/>
                </a:solidFill>
                <a:latin typeface="Poppins Medium" panose="00000600000000000000"/>
                <a:ea typeface="Poppins Medium" panose="00000600000000000000"/>
                <a:cs typeface="Poppins Medium" panose="00000600000000000000"/>
                <a:sym typeface="Poppins Medium" panose="00000600000000000000"/>
              </a:rPr>
              <a:t>Perfectly And Reliability</a:t>
            </a:r>
            <a:endParaRPr lang="en-US" sz="2700">
              <a:solidFill>
                <a:srgbClr val="726F6F"/>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35" name="TextBox 35"/>
          <p:cNvSpPr txBox="1"/>
          <p:nvPr/>
        </p:nvSpPr>
        <p:spPr>
          <a:xfrm>
            <a:off x="1677242" y="3722245"/>
            <a:ext cx="6870583" cy="657767"/>
          </a:xfrm>
          <a:prstGeom prst="rect">
            <a:avLst/>
          </a:prstGeom>
        </p:spPr>
        <p:txBody>
          <a:bodyPr lIns="0" tIns="0" rIns="0" bIns="0" rtlCol="0" anchor="t">
            <a:spAutoFit/>
          </a:bodyPr>
          <a:lstStyle/>
          <a:p>
            <a:pPr algn="l">
              <a:lnSpc>
                <a:spcPts val="2605"/>
              </a:lnSpc>
            </a:pPr>
            <a:r>
              <a:rPr lang="en-US" sz="1860" dirty="0">
                <a:solidFill>
                  <a:srgbClr val="000000"/>
                </a:solidFill>
                <a:latin typeface="Poppins Medium" panose="00000600000000000000"/>
                <a:ea typeface="Poppins Medium" panose="00000600000000000000"/>
                <a:cs typeface="Poppins Medium" panose="00000600000000000000"/>
                <a:sym typeface="Poppins Medium" panose="00000600000000000000"/>
              </a:rPr>
              <a:t>Easily remote debugging and upgrade in V-NET System</a:t>
            </a:r>
            <a:endParaRPr lang="en-US" sz="1860" dirty="0">
              <a:solidFill>
                <a:srgbClr val="000000"/>
              </a:solidFill>
              <a:latin typeface="Poppins Medium" panose="00000600000000000000"/>
              <a:ea typeface="Poppins Medium" panose="00000600000000000000"/>
              <a:cs typeface="Poppins Medium" panose="00000600000000000000"/>
              <a:sym typeface="Poppins Medium" panose="00000600000000000000"/>
            </a:endParaRPr>
          </a:p>
          <a:p>
            <a:pPr algn="l">
              <a:lnSpc>
                <a:spcPts val="2605"/>
              </a:lnSpc>
            </a:pPr>
            <a:endParaRPr lang="en-US" sz="1860" dirty="0">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36" name="TextBox 36"/>
          <p:cNvSpPr txBox="1"/>
          <p:nvPr/>
        </p:nvSpPr>
        <p:spPr>
          <a:xfrm>
            <a:off x="6752901" y="9779465"/>
            <a:ext cx="677832" cy="291177"/>
          </a:xfrm>
          <a:prstGeom prst="rect">
            <a:avLst/>
          </a:prstGeom>
        </p:spPr>
        <p:txBody>
          <a:bodyPr lIns="0" tIns="0" rIns="0" bIns="0" rtlCol="0" anchor="t">
            <a:spAutoFit/>
          </a:bodyPr>
          <a:lstStyle/>
          <a:p>
            <a:pPr algn="ctr">
              <a:lnSpc>
                <a:spcPts val="2325"/>
              </a:lnSpc>
            </a:pPr>
            <a:r>
              <a:rPr lang="en-US" sz="166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LX6C</a:t>
            </a:r>
            <a:endParaRPr lang="en-US" sz="166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7" name="TextBox 37"/>
          <p:cNvSpPr txBox="1"/>
          <p:nvPr/>
        </p:nvSpPr>
        <p:spPr>
          <a:xfrm>
            <a:off x="9632528" y="7762692"/>
            <a:ext cx="677832" cy="291177"/>
          </a:xfrm>
          <a:prstGeom prst="rect">
            <a:avLst/>
          </a:prstGeom>
        </p:spPr>
        <p:txBody>
          <a:bodyPr lIns="0" tIns="0" rIns="0" bIns="0" rtlCol="0" anchor="t">
            <a:spAutoFit/>
          </a:bodyPr>
          <a:lstStyle/>
          <a:p>
            <a:pPr algn="ctr">
              <a:lnSpc>
                <a:spcPts val="2325"/>
              </a:lnSpc>
            </a:pPr>
            <a:r>
              <a:rPr lang="en-US" sz="166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HMI</a:t>
            </a:r>
            <a:endParaRPr lang="en-US" sz="166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8" name="TextBox 38"/>
          <p:cNvSpPr txBox="1"/>
          <p:nvPr/>
        </p:nvSpPr>
        <p:spPr>
          <a:xfrm>
            <a:off x="12849277" y="7762692"/>
            <a:ext cx="677832" cy="277448"/>
          </a:xfrm>
          <a:prstGeom prst="rect">
            <a:avLst/>
          </a:prstGeom>
        </p:spPr>
        <p:txBody>
          <a:bodyPr lIns="0" tIns="0" rIns="0" bIns="0" rtlCol="0" anchor="t">
            <a:spAutoFit/>
          </a:bodyPr>
          <a:lstStyle/>
          <a:p>
            <a:pPr algn="ctr">
              <a:lnSpc>
                <a:spcPts val="2325"/>
              </a:lnSpc>
            </a:pPr>
            <a:r>
              <a:rPr lang="en-US" sz="166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V-NET</a:t>
            </a:r>
            <a:endParaRPr lang="en-US" sz="166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9" name="TextBox 39"/>
          <p:cNvSpPr txBox="1"/>
          <p:nvPr/>
        </p:nvSpPr>
        <p:spPr>
          <a:xfrm>
            <a:off x="16192102" y="7762692"/>
            <a:ext cx="677832" cy="291177"/>
          </a:xfrm>
          <a:prstGeom prst="rect">
            <a:avLst/>
          </a:prstGeom>
        </p:spPr>
        <p:txBody>
          <a:bodyPr lIns="0" tIns="0" rIns="0" bIns="0" rtlCol="0" anchor="t">
            <a:spAutoFit/>
          </a:bodyPr>
          <a:lstStyle/>
          <a:p>
            <a:pPr algn="ctr">
              <a:lnSpc>
                <a:spcPts val="2325"/>
              </a:lnSpc>
            </a:pPr>
            <a:r>
              <a:rPr lang="en-US" sz="166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PC</a:t>
            </a:r>
            <a:endParaRPr lang="en-US" sz="166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0" name="TextBox 40"/>
          <p:cNvSpPr txBox="1"/>
          <p:nvPr/>
        </p:nvSpPr>
        <p:spPr>
          <a:xfrm>
            <a:off x="2016158" y="9288967"/>
            <a:ext cx="1427524" cy="586452"/>
          </a:xfrm>
          <a:prstGeom prst="rect">
            <a:avLst/>
          </a:prstGeom>
        </p:spPr>
        <p:txBody>
          <a:bodyPr lIns="0" tIns="0" rIns="0" bIns="0" rtlCol="0" anchor="t">
            <a:spAutoFit/>
          </a:bodyPr>
          <a:lstStyle/>
          <a:p>
            <a:pPr algn="ctr">
              <a:lnSpc>
                <a:spcPts val="2325"/>
              </a:lnSpc>
            </a:pPr>
            <a:r>
              <a:rPr lang="en-US" sz="166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EtherCAT Coupler</a:t>
            </a:r>
            <a:endParaRPr lang="en-US" sz="166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1" name="TextBox 41"/>
          <p:cNvSpPr txBox="1"/>
          <p:nvPr/>
        </p:nvSpPr>
        <p:spPr>
          <a:xfrm>
            <a:off x="109013" y="6292227"/>
            <a:ext cx="1427524" cy="586452"/>
          </a:xfrm>
          <a:prstGeom prst="rect">
            <a:avLst/>
          </a:prstGeom>
        </p:spPr>
        <p:txBody>
          <a:bodyPr lIns="0" tIns="0" rIns="0" bIns="0" rtlCol="0" anchor="t">
            <a:spAutoFit/>
          </a:bodyPr>
          <a:lstStyle/>
          <a:p>
            <a:pPr algn="ctr">
              <a:lnSpc>
                <a:spcPts val="2325"/>
              </a:lnSpc>
            </a:pPr>
            <a:r>
              <a:rPr lang="en-US" sz="166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Servo Systems</a:t>
            </a:r>
            <a:endParaRPr lang="en-US" sz="166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287350" y="4961355"/>
            <a:ext cx="11010900" cy="364291"/>
          </a:xfrm>
          <a:prstGeom prst="rect">
            <a:avLst/>
          </a:prstGeom>
          <a:solidFill>
            <a:srgbClr val="0C9898"/>
          </a:solidFill>
        </p:spPr>
      </p:sp>
      <p:sp>
        <p:nvSpPr>
          <p:cNvPr id="3" name="Freeform 3"/>
          <p:cNvSpPr/>
          <p:nvPr/>
        </p:nvSpPr>
        <p:spPr>
          <a:xfrm>
            <a:off x="2874520" y="8525059"/>
            <a:ext cx="5836560" cy="1119129"/>
          </a:xfrm>
          <a:custGeom>
            <a:avLst/>
            <a:gdLst/>
            <a:ahLst/>
            <a:cxnLst/>
            <a:rect l="l" t="t" r="r" b="b"/>
            <a:pathLst>
              <a:path w="5836560" h="1119129">
                <a:moveTo>
                  <a:pt x="0" y="0"/>
                </a:moveTo>
                <a:lnTo>
                  <a:pt x="5836560" y="0"/>
                </a:lnTo>
                <a:lnTo>
                  <a:pt x="5836560" y="1119129"/>
                </a:lnTo>
                <a:lnTo>
                  <a:pt x="0" y="1119129"/>
                </a:lnTo>
                <a:lnTo>
                  <a:pt x="0" y="0"/>
                </a:lnTo>
                <a:close/>
              </a:path>
            </a:pathLst>
          </a:custGeom>
          <a:blipFill>
            <a:blip r:embed="rId1"/>
            <a:stretch>
              <a:fillRect t="-3001"/>
            </a:stretch>
          </a:blipFill>
        </p:spPr>
      </p:sp>
      <p:sp>
        <p:nvSpPr>
          <p:cNvPr id="4" name="Freeform 4"/>
          <p:cNvSpPr/>
          <p:nvPr/>
        </p:nvSpPr>
        <p:spPr>
          <a:xfrm>
            <a:off x="0" y="3433"/>
            <a:ext cx="5610655" cy="10283567"/>
          </a:xfrm>
          <a:custGeom>
            <a:avLst/>
            <a:gdLst/>
            <a:ahLst/>
            <a:cxnLst/>
            <a:rect l="l" t="t" r="r" b="b"/>
            <a:pathLst>
              <a:path w="5610655" h="10283567">
                <a:moveTo>
                  <a:pt x="0" y="0"/>
                </a:moveTo>
                <a:lnTo>
                  <a:pt x="5610655" y="0"/>
                </a:lnTo>
                <a:lnTo>
                  <a:pt x="5610655" y="10283567"/>
                </a:lnTo>
                <a:lnTo>
                  <a:pt x="0" y="10283567"/>
                </a:lnTo>
                <a:lnTo>
                  <a:pt x="0" y="0"/>
                </a:lnTo>
                <a:close/>
              </a:path>
            </a:pathLst>
          </a:custGeom>
          <a:blipFill>
            <a:blip r:embed="rId2"/>
            <a:stretch>
              <a:fillRect l="-3327"/>
            </a:stretch>
          </a:blipFill>
        </p:spPr>
      </p:sp>
      <p:sp>
        <p:nvSpPr>
          <p:cNvPr id="5" name="Freeform 5"/>
          <p:cNvSpPr/>
          <p:nvPr/>
        </p:nvSpPr>
        <p:spPr>
          <a:xfrm>
            <a:off x="2999026" y="2479692"/>
            <a:ext cx="5626525" cy="6492272"/>
          </a:xfrm>
          <a:custGeom>
            <a:avLst/>
            <a:gdLst/>
            <a:ahLst/>
            <a:cxnLst/>
            <a:rect l="l" t="t" r="r" b="b"/>
            <a:pathLst>
              <a:path w="5626525" h="6492272">
                <a:moveTo>
                  <a:pt x="0" y="0"/>
                </a:moveTo>
                <a:lnTo>
                  <a:pt x="5626525" y="0"/>
                </a:lnTo>
                <a:lnTo>
                  <a:pt x="5626525" y="6492272"/>
                </a:lnTo>
                <a:lnTo>
                  <a:pt x="0" y="6492272"/>
                </a:lnTo>
                <a:lnTo>
                  <a:pt x="0" y="0"/>
                </a:lnTo>
                <a:close/>
              </a:path>
            </a:pathLst>
          </a:custGeom>
          <a:blipFill>
            <a:blip r:embed="rId3"/>
            <a:stretch>
              <a:fillRect l="-55037" r="-51010"/>
            </a:stretch>
          </a:blipFill>
        </p:spPr>
      </p:sp>
      <p:sp>
        <p:nvSpPr>
          <p:cNvPr id="6" name="Freeform 6"/>
          <p:cNvSpPr/>
          <p:nvPr/>
        </p:nvSpPr>
        <p:spPr>
          <a:xfrm>
            <a:off x="15036909" y="617558"/>
            <a:ext cx="2222391" cy="411142"/>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4"/>
            <a:stretch>
              <a:fillRect/>
            </a:stretch>
          </a:blipFill>
        </p:spPr>
      </p:sp>
      <p:sp>
        <p:nvSpPr>
          <p:cNvPr id="7" name="Freeform 7"/>
          <p:cNvSpPr/>
          <p:nvPr/>
        </p:nvSpPr>
        <p:spPr>
          <a:xfrm>
            <a:off x="10811182" y="5145217"/>
            <a:ext cx="2813605" cy="611267"/>
          </a:xfrm>
          <a:custGeom>
            <a:avLst/>
            <a:gdLst/>
            <a:ahLst/>
            <a:cxnLst/>
            <a:rect l="l" t="t" r="r" b="b"/>
            <a:pathLst>
              <a:path w="2813605" h="611267">
                <a:moveTo>
                  <a:pt x="0" y="0"/>
                </a:moveTo>
                <a:lnTo>
                  <a:pt x="2813605" y="0"/>
                </a:lnTo>
                <a:lnTo>
                  <a:pt x="2813605" y="611266"/>
                </a:lnTo>
                <a:lnTo>
                  <a:pt x="0" y="611266"/>
                </a:lnTo>
                <a:lnTo>
                  <a:pt x="0" y="0"/>
                </a:lnTo>
                <a:close/>
              </a:path>
            </a:pathLst>
          </a:custGeom>
          <a:blipFill>
            <a:blip r:embed="rId5"/>
            <a:stretch>
              <a:fillRect l="-490" t="-84972" r="-2237" b="-79822"/>
            </a:stretch>
          </a:blipFill>
        </p:spPr>
      </p:sp>
      <p:sp>
        <p:nvSpPr>
          <p:cNvPr id="8" name="Freeform 8"/>
          <p:cNvSpPr/>
          <p:nvPr/>
        </p:nvSpPr>
        <p:spPr>
          <a:xfrm>
            <a:off x="10432650" y="6455852"/>
            <a:ext cx="2826434" cy="738142"/>
          </a:xfrm>
          <a:custGeom>
            <a:avLst/>
            <a:gdLst/>
            <a:ahLst/>
            <a:cxnLst/>
            <a:rect l="l" t="t" r="r" b="b"/>
            <a:pathLst>
              <a:path w="2826434" h="738142">
                <a:moveTo>
                  <a:pt x="0" y="0"/>
                </a:moveTo>
                <a:lnTo>
                  <a:pt x="2826435" y="0"/>
                </a:lnTo>
                <a:lnTo>
                  <a:pt x="2826435" y="738142"/>
                </a:lnTo>
                <a:lnTo>
                  <a:pt x="0" y="738142"/>
                </a:lnTo>
                <a:lnTo>
                  <a:pt x="0" y="0"/>
                </a:lnTo>
                <a:close/>
              </a:path>
            </a:pathLst>
          </a:custGeom>
          <a:blipFill>
            <a:blip r:embed="rId6"/>
            <a:stretch>
              <a:fillRect t="-71515" r="-5339" b="-74531"/>
            </a:stretch>
          </a:blipFill>
        </p:spPr>
      </p:sp>
      <p:sp>
        <p:nvSpPr>
          <p:cNvPr id="9" name="Freeform 9"/>
          <p:cNvSpPr/>
          <p:nvPr/>
        </p:nvSpPr>
        <p:spPr>
          <a:xfrm>
            <a:off x="13999353" y="6241705"/>
            <a:ext cx="3068541" cy="486079"/>
          </a:xfrm>
          <a:custGeom>
            <a:avLst/>
            <a:gdLst/>
            <a:ahLst/>
            <a:cxnLst/>
            <a:rect l="l" t="t" r="r" b="b"/>
            <a:pathLst>
              <a:path w="3068541" h="486079">
                <a:moveTo>
                  <a:pt x="0" y="0"/>
                </a:moveTo>
                <a:lnTo>
                  <a:pt x="3068542" y="0"/>
                </a:lnTo>
                <a:lnTo>
                  <a:pt x="3068542" y="486079"/>
                </a:lnTo>
                <a:lnTo>
                  <a:pt x="0" y="486079"/>
                </a:lnTo>
                <a:lnTo>
                  <a:pt x="0" y="0"/>
                </a:lnTo>
                <a:close/>
              </a:path>
            </a:pathLst>
          </a:custGeom>
          <a:blipFill>
            <a:blip r:embed="rId7"/>
            <a:stretch>
              <a:fillRect t="-128877" r="-3846" b="-134961"/>
            </a:stretch>
          </a:blipFill>
        </p:spPr>
      </p:sp>
      <p:sp>
        <p:nvSpPr>
          <p:cNvPr id="10" name="Freeform 10"/>
          <p:cNvSpPr/>
          <p:nvPr/>
        </p:nvSpPr>
        <p:spPr>
          <a:xfrm>
            <a:off x="13427633" y="7462938"/>
            <a:ext cx="2963615" cy="1062121"/>
          </a:xfrm>
          <a:custGeom>
            <a:avLst/>
            <a:gdLst/>
            <a:ahLst/>
            <a:cxnLst/>
            <a:rect l="l" t="t" r="r" b="b"/>
            <a:pathLst>
              <a:path w="2963615" h="1062121">
                <a:moveTo>
                  <a:pt x="0" y="0"/>
                </a:moveTo>
                <a:lnTo>
                  <a:pt x="2963615" y="0"/>
                </a:lnTo>
                <a:lnTo>
                  <a:pt x="2963615" y="1062121"/>
                </a:lnTo>
                <a:lnTo>
                  <a:pt x="0" y="1062121"/>
                </a:lnTo>
                <a:lnTo>
                  <a:pt x="0" y="0"/>
                </a:lnTo>
                <a:close/>
              </a:path>
            </a:pathLst>
          </a:custGeom>
          <a:blipFill>
            <a:blip r:embed="rId8"/>
            <a:stretch>
              <a:fillRect l="-27236" t="-70756" r="-25358" b="-68455"/>
            </a:stretch>
          </a:blipFill>
        </p:spPr>
      </p:sp>
      <p:sp>
        <p:nvSpPr>
          <p:cNvPr id="11" name="Freeform 11"/>
          <p:cNvSpPr/>
          <p:nvPr/>
        </p:nvSpPr>
        <p:spPr>
          <a:xfrm flipH="1">
            <a:off x="3762364" y="1408909"/>
            <a:ext cx="1060479" cy="1357413"/>
          </a:xfrm>
          <a:custGeom>
            <a:avLst/>
            <a:gdLst/>
            <a:ahLst/>
            <a:cxnLst/>
            <a:rect l="l" t="t" r="r" b="b"/>
            <a:pathLst>
              <a:path w="1060479" h="1357413">
                <a:moveTo>
                  <a:pt x="1060479" y="0"/>
                </a:moveTo>
                <a:lnTo>
                  <a:pt x="0" y="0"/>
                </a:lnTo>
                <a:lnTo>
                  <a:pt x="0" y="1357413"/>
                </a:lnTo>
                <a:lnTo>
                  <a:pt x="1060479" y="1357413"/>
                </a:lnTo>
                <a:lnTo>
                  <a:pt x="1060479"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2809446" y="1366004"/>
            <a:ext cx="781468" cy="591962"/>
          </a:xfrm>
          <a:custGeom>
            <a:avLst/>
            <a:gdLst/>
            <a:ahLst/>
            <a:cxnLst/>
            <a:rect l="l" t="t" r="r" b="b"/>
            <a:pathLst>
              <a:path w="781468" h="591962">
                <a:moveTo>
                  <a:pt x="0" y="0"/>
                </a:moveTo>
                <a:lnTo>
                  <a:pt x="781468" y="0"/>
                </a:lnTo>
                <a:lnTo>
                  <a:pt x="781468" y="591962"/>
                </a:lnTo>
                <a:lnTo>
                  <a:pt x="0" y="59196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a:off x="3017119" y="2210302"/>
            <a:ext cx="1490489" cy="323815"/>
          </a:xfrm>
          <a:custGeom>
            <a:avLst/>
            <a:gdLst/>
            <a:ahLst/>
            <a:cxnLst/>
            <a:rect l="l" t="t" r="r" b="b"/>
            <a:pathLst>
              <a:path w="1490489" h="323815">
                <a:moveTo>
                  <a:pt x="0" y="0"/>
                </a:moveTo>
                <a:lnTo>
                  <a:pt x="1490490" y="0"/>
                </a:lnTo>
                <a:lnTo>
                  <a:pt x="1490490" y="323815"/>
                </a:lnTo>
                <a:lnTo>
                  <a:pt x="0" y="323815"/>
                </a:lnTo>
                <a:lnTo>
                  <a:pt x="0" y="0"/>
                </a:lnTo>
                <a:close/>
              </a:path>
            </a:pathLst>
          </a:custGeom>
          <a:blipFill>
            <a:blip r:embed="rId13"/>
            <a:stretch>
              <a:fillRect l="-490" t="-84972" r="-2237" b="-79822"/>
            </a:stretch>
          </a:blipFill>
        </p:spPr>
      </p:sp>
      <p:sp>
        <p:nvSpPr>
          <p:cNvPr id="14" name="Freeform 14"/>
          <p:cNvSpPr/>
          <p:nvPr/>
        </p:nvSpPr>
        <p:spPr>
          <a:xfrm rot="4142751">
            <a:off x="8535854" y="7555365"/>
            <a:ext cx="1060479" cy="1357413"/>
          </a:xfrm>
          <a:custGeom>
            <a:avLst/>
            <a:gdLst/>
            <a:ahLst/>
            <a:cxnLst/>
            <a:rect l="l" t="t" r="r" b="b"/>
            <a:pathLst>
              <a:path w="1060479" h="1357413">
                <a:moveTo>
                  <a:pt x="0" y="0"/>
                </a:moveTo>
                <a:lnTo>
                  <a:pt x="1060479" y="0"/>
                </a:lnTo>
                <a:lnTo>
                  <a:pt x="1060479" y="1357413"/>
                </a:lnTo>
                <a:lnTo>
                  <a:pt x="0" y="135741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5" name="Freeform 15"/>
          <p:cNvSpPr/>
          <p:nvPr/>
        </p:nvSpPr>
        <p:spPr>
          <a:xfrm>
            <a:off x="10074627" y="8271456"/>
            <a:ext cx="721474" cy="986844"/>
          </a:xfrm>
          <a:custGeom>
            <a:avLst/>
            <a:gdLst/>
            <a:ahLst/>
            <a:cxnLst/>
            <a:rect l="l" t="t" r="r" b="b"/>
            <a:pathLst>
              <a:path w="721474" h="986844">
                <a:moveTo>
                  <a:pt x="0" y="0"/>
                </a:moveTo>
                <a:lnTo>
                  <a:pt x="721474" y="0"/>
                </a:lnTo>
                <a:lnTo>
                  <a:pt x="721474" y="986844"/>
                </a:lnTo>
                <a:lnTo>
                  <a:pt x="0" y="986844"/>
                </a:lnTo>
                <a:lnTo>
                  <a:pt x="0" y="0"/>
                </a:lnTo>
                <a:close/>
              </a:path>
            </a:pathLst>
          </a:custGeom>
          <a:blipFill>
            <a:blip r:embed="rId16"/>
            <a:stretch>
              <a:fillRect/>
            </a:stretch>
          </a:blipFill>
        </p:spPr>
      </p:sp>
      <p:sp>
        <p:nvSpPr>
          <p:cNvPr id="16" name="Freeform 16"/>
          <p:cNvSpPr/>
          <p:nvPr/>
        </p:nvSpPr>
        <p:spPr>
          <a:xfrm>
            <a:off x="8637912" y="8707628"/>
            <a:ext cx="1012175" cy="264336"/>
          </a:xfrm>
          <a:custGeom>
            <a:avLst/>
            <a:gdLst/>
            <a:ahLst/>
            <a:cxnLst/>
            <a:rect l="l" t="t" r="r" b="b"/>
            <a:pathLst>
              <a:path w="1012175" h="264336">
                <a:moveTo>
                  <a:pt x="0" y="0"/>
                </a:moveTo>
                <a:lnTo>
                  <a:pt x="1012176" y="0"/>
                </a:lnTo>
                <a:lnTo>
                  <a:pt x="1012176" y="264336"/>
                </a:lnTo>
                <a:lnTo>
                  <a:pt x="0" y="264336"/>
                </a:lnTo>
                <a:lnTo>
                  <a:pt x="0" y="0"/>
                </a:lnTo>
                <a:close/>
              </a:path>
            </a:pathLst>
          </a:custGeom>
          <a:blipFill>
            <a:blip r:embed="rId6"/>
            <a:stretch>
              <a:fillRect t="-71515" r="-5339" b="-74531"/>
            </a:stretch>
          </a:blipFill>
        </p:spPr>
      </p:sp>
      <p:sp>
        <p:nvSpPr>
          <p:cNvPr id="17" name="Freeform 17"/>
          <p:cNvSpPr/>
          <p:nvPr/>
        </p:nvSpPr>
        <p:spPr>
          <a:xfrm rot="-5029447" flipH="1">
            <a:off x="1612469" y="6746394"/>
            <a:ext cx="1060479" cy="1357413"/>
          </a:xfrm>
          <a:custGeom>
            <a:avLst/>
            <a:gdLst/>
            <a:ahLst/>
            <a:cxnLst/>
            <a:rect l="l" t="t" r="r" b="b"/>
            <a:pathLst>
              <a:path w="1060479" h="1357413">
                <a:moveTo>
                  <a:pt x="1060479" y="0"/>
                </a:moveTo>
                <a:lnTo>
                  <a:pt x="0" y="0"/>
                </a:lnTo>
                <a:lnTo>
                  <a:pt x="0" y="1357413"/>
                </a:lnTo>
                <a:lnTo>
                  <a:pt x="1060479" y="1357413"/>
                </a:lnTo>
                <a:lnTo>
                  <a:pt x="1060479"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18"/>
          <p:cNvSpPr/>
          <p:nvPr/>
        </p:nvSpPr>
        <p:spPr>
          <a:xfrm rot="544861">
            <a:off x="5711130" y="1531596"/>
            <a:ext cx="1060479" cy="1357413"/>
          </a:xfrm>
          <a:custGeom>
            <a:avLst/>
            <a:gdLst/>
            <a:ahLst/>
            <a:cxnLst/>
            <a:rect l="l" t="t" r="r" b="b"/>
            <a:pathLst>
              <a:path w="1060479" h="1357413">
                <a:moveTo>
                  <a:pt x="0" y="0"/>
                </a:moveTo>
                <a:lnTo>
                  <a:pt x="1060479" y="0"/>
                </a:lnTo>
                <a:lnTo>
                  <a:pt x="1060479" y="1357413"/>
                </a:lnTo>
                <a:lnTo>
                  <a:pt x="0" y="135741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9" name="Freeform 19"/>
          <p:cNvSpPr/>
          <p:nvPr/>
        </p:nvSpPr>
        <p:spPr>
          <a:xfrm>
            <a:off x="5973730" y="2273567"/>
            <a:ext cx="1136479" cy="407299"/>
          </a:xfrm>
          <a:custGeom>
            <a:avLst/>
            <a:gdLst/>
            <a:ahLst/>
            <a:cxnLst/>
            <a:rect l="l" t="t" r="r" b="b"/>
            <a:pathLst>
              <a:path w="1136479" h="407299">
                <a:moveTo>
                  <a:pt x="0" y="0"/>
                </a:moveTo>
                <a:lnTo>
                  <a:pt x="1136479" y="0"/>
                </a:lnTo>
                <a:lnTo>
                  <a:pt x="1136479" y="407299"/>
                </a:lnTo>
                <a:lnTo>
                  <a:pt x="0" y="407299"/>
                </a:lnTo>
                <a:lnTo>
                  <a:pt x="0" y="0"/>
                </a:lnTo>
                <a:close/>
              </a:path>
            </a:pathLst>
          </a:custGeom>
          <a:blipFill>
            <a:blip r:embed="rId8"/>
            <a:stretch>
              <a:fillRect l="-27236" t="-70756" r="-25358" b="-68455"/>
            </a:stretch>
          </a:blipFill>
        </p:spPr>
      </p:sp>
      <p:sp>
        <p:nvSpPr>
          <p:cNvPr id="20" name="Freeform 20"/>
          <p:cNvSpPr/>
          <p:nvPr/>
        </p:nvSpPr>
        <p:spPr>
          <a:xfrm>
            <a:off x="6900659" y="1405912"/>
            <a:ext cx="620003" cy="710605"/>
          </a:xfrm>
          <a:custGeom>
            <a:avLst/>
            <a:gdLst/>
            <a:ahLst/>
            <a:cxnLst/>
            <a:rect l="l" t="t" r="r" b="b"/>
            <a:pathLst>
              <a:path w="620003" h="710605">
                <a:moveTo>
                  <a:pt x="0" y="0"/>
                </a:moveTo>
                <a:lnTo>
                  <a:pt x="620003" y="0"/>
                </a:lnTo>
                <a:lnTo>
                  <a:pt x="620003" y="710605"/>
                </a:lnTo>
                <a:lnTo>
                  <a:pt x="0" y="71060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1" name="Freeform 21"/>
          <p:cNvSpPr/>
          <p:nvPr/>
        </p:nvSpPr>
        <p:spPr>
          <a:xfrm>
            <a:off x="7641978" y="1450886"/>
            <a:ext cx="692020" cy="684235"/>
          </a:xfrm>
          <a:custGeom>
            <a:avLst/>
            <a:gdLst/>
            <a:ahLst/>
            <a:cxnLst/>
            <a:rect l="l" t="t" r="r" b="b"/>
            <a:pathLst>
              <a:path w="692020" h="684235">
                <a:moveTo>
                  <a:pt x="0" y="0"/>
                </a:moveTo>
                <a:lnTo>
                  <a:pt x="692020" y="0"/>
                </a:lnTo>
                <a:lnTo>
                  <a:pt x="692020" y="684235"/>
                </a:lnTo>
                <a:lnTo>
                  <a:pt x="0" y="68423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2" name="Freeform 22"/>
          <p:cNvSpPr/>
          <p:nvPr/>
        </p:nvSpPr>
        <p:spPr>
          <a:xfrm>
            <a:off x="564634" y="6941881"/>
            <a:ext cx="1351876" cy="214147"/>
          </a:xfrm>
          <a:custGeom>
            <a:avLst/>
            <a:gdLst/>
            <a:ahLst/>
            <a:cxnLst/>
            <a:rect l="l" t="t" r="r" b="b"/>
            <a:pathLst>
              <a:path w="1351876" h="214147">
                <a:moveTo>
                  <a:pt x="0" y="0"/>
                </a:moveTo>
                <a:lnTo>
                  <a:pt x="1351876" y="0"/>
                </a:lnTo>
                <a:lnTo>
                  <a:pt x="1351876" y="214147"/>
                </a:lnTo>
                <a:lnTo>
                  <a:pt x="0" y="214147"/>
                </a:lnTo>
                <a:lnTo>
                  <a:pt x="0" y="0"/>
                </a:lnTo>
                <a:close/>
              </a:path>
            </a:pathLst>
          </a:custGeom>
          <a:blipFill>
            <a:blip r:embed="rId21"/>
            <a:stretch>
              <a:fillRect t="-128877" r="-3846" b="-134961"/>
            </a:stretch>
          </a:blipFill>
        </p:spPr>
      </p:sp>
      <p:sp>
        <p:nvSpPr>
          <p:cNvPr id="23" name="Freeform 23"/>
          <p:cNvSpPr/>
          <p:nvPr/>
        </p:nvSpPr>
        <p:spPr>
          <a:xfrm>
            <a:off x="796893" y="8025279"/>
            <a:ext cx="503755" cy="537339"/>
          </a:xfrm>
          <a:custGeom>
            <a:avLst/>
            <a:gdLst/>
            <a:ahLst/>
            <a:cxnLst/>
            <a:rect l="l" t="t" r="r" b="b"/>
            <a:pathLst>
              <a:path w="503755" h="537339">
                <a:moveTo>
                  <a:pt x="0" y="0"/>
                </a:moveTo>
                <a:lnTo>
                  <a:pt x="503755" y="0"/>
                </a:lnTo>
                <a:lnTo>
                  <a:pt x="503755" y="537338"/>
                </a:lnTo>
                <a:lnTo>
                  <a:pt x="0" y="537338"/>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4" name="Freeform 24"/>
          <p:cNvSpPr/>
          <p:nvPr/>
        </p:nvSpPr>
        <p:spPr>
          <a:xfrm>
            <a:off x="1587324" y="8025279"/>
            <a:ext cx="567798" cy="523084"/>
          </a:xfrm>
          <a:custGeom>
            <a:avLst/>
            <a:gdLst/>
            <a:ahLst/>
            <a:cxnLst/>
            <a:rect l="l" t="t" r="r" b="b"/>
            <a:pathLst>
              <a:path w="567798" h="523084">
                <a:moveTo>
                  <a:pt x="0" y="0"/>
                </a:moveTo>
                <a:lnTo>
                  <a:pt x="567798" y="0"/>
                </a:lnTo>
                <a:lnTo>
                  <a:pt x="567798" y="523084"/>
                </a:lnTo>
                <a:lnTo>
                  <a:pt x="0" y="523084"/>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25" name="TextBox 25"/>
          <p:cNvSpPr txBox="1"/>
          <p:nvPr/>
        </p:nvSpPr>
        <p:spPr>
          <a:xfrm>
            <a:off x="9889539" y="1408909"/>
            <a:ext cx="5782321" cy="304800"/>
          </a:xfrm>
          <a:prstGeom prst="rect">
            <a:avLst/>
          </a:prstGeom>
        </p:spPr>
        <p:txBody>
          <a:bodyPr lIns="0" tIns="0" rIns="0" bIns="0" rtlCol="0" anchor="t">
            <a:spAutoFit/>
          </a:bodyPr>
          <a:lstStyle/>
          <a:p>
            <a:pPr marL="0" lvl="0" indent="0" algn="l">
              <a:lnSpc>
                <a:spcPts val="2400"/>
              </a:lnSpc>
              <a:spcBef>
                <a:spcPct val="0"/>
              </a:spcBef>
            </a:pPr>
            <a:r>
              <a:rPr lang="en-US" sz="2000" spc="18">
                <a:solidFill>
                  <a:srgbClr val="0C9898"/>
                </a:solidFill>
                <a:latin typeface="Poppins Medium Bold" panose="02000000000000000000"/>
                <a:ea typeface="Poppins Medium Bold" panose="02000000000000000000"/>
                <a:cs typeface="Poppins Medium Bold" panose="02000000000000000000"/>
                <a:sym typeface="Poppins Medium Bold" panose="02000000000000000000"/>
              </a:rPr>
              <a:t>SEAMLESS CONNECTIVITY</a:t>
            </a:r>
            <a:endParaRPr lang="en-US" sz="2000" spc="18">
              <a:solidFill>
                <a:srgbClr val="0C9898"/>
              </a:solidFill>
              <a:latin typeface="Poppins Medium Bold" panose="02000000000000000000"/>
              <a:ea typeface="Poppins Medium Bold" panose="02000000000000000000"/>
              <a:cs typeface="Poppins Medium Bold" panose="02000000000000000000"/>
              <a:sym typeface="Poppins Medium Bold" panose="02000000000000000000"/>
            </a:endParaRPr>
          </a:p>
        </p:txBody>
      </p:sp>
      <p:sp>
        <p:nvSpPr>
          <p:cNvPr id="26" name="TextBox 26"/>
          <p:cNvSpPr txBox="1"/>
          <p:nvPr/>
        </p:nvSpPr>
        <p:spPr>
          <a:xfrm>
            <a:off x="9889539" y="3907615"/>
            <a:ext cx="6744517" cy="335280"/>
          </a:xfrm>
          <a:prstGeom prst="rect">
            <a:avLst/>
          </a:prstGeom>
        </p:spPr>
        <p:txBody>
          <a:bodyPr lIns="0" tIns="0" rIns="0" bIns="0" rtlCol="0" anchor="t">
            <a:spAutoFit/>
          </a:bodyPr>
          <a:lstStyle/>
          <a:p>
            <a:pPr algn="l">
              <a:lnSpc>
                <a:spcPts val="2730"/>
              </a:lnSpc>
            </a:pPr>
            <a:r>
              <a:rPr lang="en-US" sz="2100">
                <a:solidFill>
                  <a:srgbClr val="000000"/>
                </a:solidFill>
                <a:latin typeface="Poppins Medium" panose="00000600000000000000"/>
                <a:ea typeface="Poppins Medium" panose="00000600000000000000"/>
                <a:cs typeface="Poppins Medium" panose="00000600000000000000"/>
                <a:sym typeface="Poppins Medium" panose="00000600000000000000"/>
              </a:rPr>
              <a:t>Support Multi-Protocol base on Ethernet TCP/IP</a:t>
            </a:r>
            <a:endParaRPr lang="en-US" sz="2100">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27" name="TextBox 27"/>
          <p:cNvSpPr txBox="1"/>
          <p:nvPr/>
        </p:nvSpPr>
        <p:spPr>
          <a:xfrm>
            <a:off x="9889539" y="2138563"/>
            <a:ext cx="5782321" cy="1613154"/>
          </a:xfrm>
          <a:prstGeom prst="rect">
            <a:avLst/>
          </a:prstGeom>
        </p:spPr>
        <p:txBody>
          <a:bodyPr lIns="0" tIns="0" rIns="0" bIns="0" rtlCol="0" anchor="t">
            <a:spAutoFit/>
          </a:bodyPr>
          <a:lstStyle/>
          <a:p>
            <a:pPr algn="l">
              <a:lnSpc>
                <a:spcPts val="6475"/>
              </a:lnSpc>
            </a:pPr>
            <a:r>
              <a:rPr lang="en-US" sz="4980">
                <a:solidFill>
                  <a:srgbClr val="000000"/>
                </a:solidFill>
                <a:latin typeface="Poppins Bold" panose="00000800000000000000"/>
                <a:ea typeface="Poppins Bold" panose="00000800000000000000"/>
                <a:cs typeface="Poppins Bold" panose="00000800000000000000"/>
                <a:sym typeface="Poppins Bold" panose="00000800000000000000"/>
              </a:rPr>
              <a:t>Communication Protocol</a:t>
            </a:r>
            <a:endParaRPr lang="en-US" sz="498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28" name="TextBox 28"/>
          <p:cNvSpPr txBox="1"/>
          <p:nvPr/>
        </p:nvSpPr>
        <p:spPr>
          <a:xfrm>
            <a:off x="2828496" y="1000125"/>
            <a:ext cx="677832" cy="240665"/>
          </a:xfrm>
          <a:prstGeom prst="rect">
            <a:avLst/>
          </a:prstGeom>
        </p:spPr>
        <p:txBody>
          <a:bodyPr lIns="0" tIns="0" rIns="0" bIns="0" rtlCol="0" anchor="t">
            <a:spAutoFit/>
          </a:bodyPr>
          <a:lstStyle/>
          <a:p>
            <a:pPr algn="ctr">
              <a:lnSpc>
                <a:spcPts val="1960"/>
              </a:lnSpc>
            </a:pPr>
            <a:r>
              <a:rPr lang="en-US" sz="1400">
                <a:solidFill>
                  <a:srgbClr val="FFFFF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PC</a:t>
            </a:r>
            <a:endParaRPr lang="en-US" sz="1400">
              <a:solidFill>
                <a:srgbClr val="FFFFF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9" name="TextBox 29"/>
          <p:cNvSpPr txBox="1"/>
          <p:nvPr/>
        </p:nvSpPr>
        <p:spPr>
          <a:xfrm>
            <a:off x="9889539" y="7657145"/>
            <a:ext cx="1086222" cy="239746"/>
          </a:xfrm>
          <a:prstGeom prst="rect">
            <a:avLst/>
          </a:prstGeom>
        </p:spPr>
        <p:txBody>
          <a:bodyPr wrap="square" lIns="0" tIns="0" rIns="0" bIns="0" rtlCol="0" anchor="t">
            <a:spAutoFit/>
          </a:bodyPr>
          <a:lstStyle/>
          <a:p>
            <a:pPr algn="ctr">
              <a:lnSpc>
                <a:spcPts val="1960"/>
              </a:lnSpc>
            </a:pPr>
            <a:r>
              <a:rPr lang="en-US" sz="1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Servo Systems</a:t>
            </a:r>
            <a:endParaRPr lang="en-US" sz="1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0" name="TextBox 30"/>
          <p:cNvSpPr txBox="1"/>
          <p:nvPr/>
        </p:nvSpPr>
        <p:spPr>
          <a:xfrm>
            <a:off x="6942356" y="1000125"/>
            <a:ext cx="1325623" cy="240665"/>
          </a:xfrm>
          <a:prstGeom prst="rect">
            <a:avLst/>
          </a:prstGeom>
        </p:spPr>
        <p:txBody>
          <a:bodyPr lIns="0" tIns="0" rIns="0" bIns="0" rtlCol="0" anchor="t">
            <a:spAutoFit/>
          </a:bodyPr>
          <a:lstStyle/>
          <a:p>
            <a:pPr algn="ctr">
              <a:lnSpc>
                <a:spcPts val="1960"/>
              </a:lnSpc>
            </a:pPr>
            <a:r>
              <a:rPr lang="en-US" sz="14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Instruments</a:t>
            </a:r>
            <a:endParaRPr lang="en-US" sz="14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1" name="TextBox 31"/>
          <p:cNvSpPr txBox="1"/>
          <p:nvPr/>
        </p:nvSpPr>
        <p:spPr>
          <a:xfrm>
            <a:off x="519742" y="8667272"/>
            <a:ext cx="1058057" cy="240665"/>
          </a:xfrm>
          <a:prstGeom prst="rect">
            <a:avLst/>
          </a:prstGeom>
        </p:spPr>
        <p:txBody>
          <a:bodyPr lIns="0" tIns="0" rIns="0" bIns="0" rtlCol="0" anchor="t">
            <a:spAutoFit/>
          </a:bodyPr>
          <a:lstStyle/>
          <a:p>
            <a:pPr algn="ctr">
              <a:lnSpc>
                <a:spcPts val="1960"/>
              </a:lnSpc>
            </a:pPr>
            <a:r>
              <a:rPr lang="en-US" sz="1400">
                <a:solidFill>
                  <a:srgbClr val="FFFFF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Remote I/O</a:t>
            </a:r>
            <a:endParaRPr lang="en-US" sz="1400">
              <a:solidFill>
                <a:srgbClr val="FFFFF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2" name="TextBox 32"/>
          <p:cNvSpPr txBox="1"/>
          <p:nvPr/>
        </p:nvSpPr>
        <p:spPr>
          <a:xfrm>
            <a:off x="1635559" y="8653017"/>
            <a:ext cx="586729" cy="240665"/>
          </a:xfrm>
          <a:prstGeom prst="rect">
            <a:avLst/>
          </a:prstGeom>
        </p:spPr>
        <p:txBody>
          <a:bodyPr lIns="0" tIns="0" rIns="0" bIns="0" rtlCol="0" anchor="t">
            <a:spAutoFit/>
          </a:bodyPr>
          <a:lstStyle/>
          <a:p>
            <a:pPr algn="ctr">
              <a:lnSpc>
                <a:spcPts val="1960"/>
              </a:lnSpc>
            </a:pPr>
            <a:r>
              <a:rPr lang="en-US" sz="1400">
                <a:solidFill>
                  <a:srgbClr val="FFFFF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HMI</a:t>
            </a:r>
            <a:endParaRPr lang="en-US" sz="1400">
              <a:solidFill>
                <a:srgbClr val="FFFFF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3" name="TextBox 33"/>
          <p:cNvSpPr txBox="1"/>
          <p:nvPr/>
        </p:nvSpPr>
        <p:spPr>
          <a:xfrm>
            <a:off x="712436" y="9497503"/>
            <a:ext cx="1937548" cy="264795"/>
          </a:xfrm>
          <a:prstGeom prst="rect">
            <a:avLst/>
          </a:prstGeom>
        </p:spPr>
        <p:txBody>
          <a:bodyPr lIns="0" tIns="0" rIns="0" bIns="0" rtlCol="0" anchor="t">
            <a:spAutoFit/>
          </a:bodyPr>
          <a:lstStyle/>
          <a:p>
            <a:pPr algn="l">
              <a:lnSpc>
                <a:spcPts val="2160"/>
              </a:lnSpc>
            </a:pPr>
            <a:r>
              <a:rPr lang="en-US" sz="1600" spc="-28">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Presented By</a:t>
            </a:r>
            <a:endParaRPr lang="en-US" sz="1600" spc="-28">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4" name="TextBox 34"/>
          <p:cNvSpPr txBox="1"/>
          <p:nvPr/>
        </p:nvSpPr>
        <p:spPr>
          <a:xfrm>
            <a:off x="2775767" y="9497503"/>
            <a:ext cx="2546036" cy="264795"/>
          </a:xfrm>
          <a:prstGeom prst="rect">
            <a:avLst/>
          </a:prstGeom>
        </p:spPr>
        <p:txBody>
          <a:bodyPr lIns="0" tIns="0" rIns="0" bIns="0" rtlCol="0" anchor="t">
            <a:spAutoFit/>
          </a:bodyPr>
          <a:lstStyle/>
          <a:p>
            <a:pPr algn="l">
              <a:lnSpc>
                <a:spcPts val="2160"/>
              </a:lnSpc>
            </a:pPr>
            <a:r>
              <a:rPr lang="en-US" sz="1600" spc="-28">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ESO TECH CO.,LTD</a:t>
            </a:r>
            <a:endParaRPr lang="en-US" sz="1600" spc="-28">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77242" y="-49885"/>
            <a:ext cx="885763" cy="1078585"/>
            <a:chOff x="0" y="0"/>
            <a:chExt cx="2771140" cy="3374390"/>
          </a:xfrm>
        </p:grpSpPr>
        <p:sp>
          <p:nvSpPr>
            <p:cNvPr id="3" name="Freeform 3"/>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0C9898"/>
            </a:solidFill>
          </p:spPr>
        </p:sp>
      </p:grpSp>
      <p:sp>
        <p:nvSpPr>
          <p:cNvPr id="4" name="Freeform 4"/>
          <p:cNvSpPr/>
          <p:nvPr/>
        </p:nvSpPr>
        <p:spPr>
          <a:xfrm>
            <a:off x="15036909" y="617558"/>
            <a:ext cx="2222391" cy="411142"/>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1"/>
            <a:stretch>
              <a:fillRect/>
            </a:stretch>
          </a:blipFill>
        </p:spPr>
      </p:sp>
      <p:sp>
        <p:nvSpPr>
          <p:cNvPr id="5" name="TextBox 5"/>
          <p:cNvSpPr txBox="1"/>
          <p:nvPr/>
        </p:nvSpPr>
        <p:spPr>
          <a:xfrm>
            <a:off x="1677242" y="2204484"/>
            <a:ext cx="7090391" cy="840786"/>
          </a:xfrm>
          <a:prstGeom prst="rect">
            <a:avLst/>
          </a:prstGeom>
        </p:spPr>
        <p:txBody>
          <a:bodyPr lIns="0" tIns="0" rIns="0" bIns="0" rtlCol="0" anchor="t">
            <a:spAutoFit/>
          </a:bodyPr>
          <a:lstStyle/>
          <a:p>
            <a:pPr algn="l">
              <a:lnSpc>
                <a:spcPts val="6970"/>
              </a:lnSpc>
            </a:pPr>
            <a:r>
              <a:rPr lang="en-US" sz="4975">
                <a:solidFill>
                  <a:srgbClr val="000000"/>
                </a:solidFill>
                <a:latin typeface="Poppins Bold" panose="00000800000000000000"/>
                <a:ea typeface="Poppins Bold" panose="00000800000000000000"/>
                <a:cs typeface="Poppins Bold" panose="00000800000000000000"/>
                <a:sym typeface="Poppins Bold" panose="00000800000000000000"/>
              </a:rPr>
              <a:t>Expansion Module</a:t>
            </a:r>
            <a:endParaRPr lang="en-US" sz="4975">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6" name="TextBox 6"/>
          <p:cNvSpPr txBox="1"/>
          <p:nvPr/>
        </p:nvSpPr>
        <p:spPr>
          <a:xfrm>
            <a:off x="1677242" y="1599080"/>
            <a:ext cx="5055243" cy="445770"/>
          </a:xfrm>
          <a:prstGeom prst="rect">
            <a:avLst/>
          </a:prstGeom>
        </p:spPr>
        <p:txBody>
          <a:bodyPr lIns="0" tIns="0" rIns="0" bIns="0" rtlCol="0" anchor="t">
            <a:spAutoFit/>
          </a:bodyPr>
          <a:lstStyle/>
          <a:p>
            <a:pPr algn="l">
              <a:lnSpc>
                <a:spcPts val="3780"/>
              </a:lnSpc>
            </a:pPr>
            <a:r>
              <a:rPr lang="en-US" sz="2700">
                <a:solidFill>
                  <a:srgbClr val="726F6F"/>
                </a:solidFill>
                <a:latin typeface="Poppins Medium" panose="00000600000000000000"/>
                <a:ea typeface="Poppins Medium" panose="00000600000000000000"/>
                <a:cs typeface="Poppins Medium" panose="00000600000000000000"/>
                <a:sym typeface="Poppins Medium" panose="00000600000000000000"/>
              </a:rPr>
              <a:t>Scale At High Speed</a:t>
            </a:r>
            <a:endParaRPr lang="en-US" sz="2700">
              <a:solidFill>
                <a:srgbClr val="726F6F"/>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7" name="TextBox 7"/>
          <p:cNvSpPr txBox="1"/>
          <p:nvPr/>
        </p:nvSpPr>
        <p:spPr>
          <a:xfrm>
            <a:off x="1677242" y="3693670"/>
            <a:ext cx="6870583" cy="740074"/>
          </a:xfrm>
          <a:prstGeom prst="rect">
            <a:avLst/>
          </a:prstGeom>
        </p:spPr>
        <p:txBody>
          <a:bodyPr lIns="0" tIns="0" rIns="0" bIns="0" rtlCol="0" anchor="t">
            <a:spAutoFit/>
          </a:bodyPr>
          <a:lstStyle/>
          <a:p>
            <a:pPr algn="l">
              <a:lnSpc>
                <a:spcPts val="2995"/>
              </a:lnSpc>
            </a:pPr>
            <a:r>
              <a:rPr lang="en-US" sz="1860" dirty="0">
                <a:solidFill>
                  <a:srgbClr val="000000"/>
                </a:solidFill>
                <a:latin typeface="Poppins Medium" panose="00000600000000000000"/>
                <a:ea typeface="Poppins Medium" panose="00000600000000000000"/>
                <a:cs typeface="Poppins Medium" panose="00000600000000000000"/>
                <a:sym typeface="Poppins Medium" panose="00000600000000000000"/>
              </a:rPr>
              <a:t>Support local expansion modules up to 32 modules</a:t>
            </a:r>
            <a:endParaRPr lang="en-US" sz="1860" dirty="0">
              <a:solidFill>
                <a:srgbClr val="000000"/>
              </a:solidFill>
              <a:latin typeface="Poppins Medium" panose="00000600000000000000"/>
              <a:ea typeface="Poppins Medium" panose="00000600000000000000"/>
              <a:cs typeface="Poppins Medium" panose="00000600000000000000"/>
              <a:sym typeface="Poppins Medium" panose="00000600000000000000"/>
            </a:endParaRPr>
          </a:p>
          <a:p>
            <a:pPr algn="l">
              <a:lnSpc>
                <a:spcPts val="2995"/>
              </a:lnSpc>
            </a:pPr>
            <a:r>
              <a:rPr lang="en-US" sz="1860" dirty="0">
                <a:solidFill>
                  <a:srgbClr val="000000"/>
                </a:solidFill>
                <a:latin typeface="Poppins Medium" panose="00000600000000000000"/>
                <a:ea typeface="Poppins Medium" panose="00000600000000000000"/>
                <a:cs typeface="Poppins Medium" panose="00000600000000000000"/>
                <a:sym typeface="Poppins Medium" panose="00000600000000000000"/>
              </a:rPr>
              <a:t>DI/DO , Analog , </a:t>
            </a:r>
            <a:r>
              <a:rPr lang="en-US" altLang="zh-CN" sz="1860" dirty="0">
                <a:solidFill>
                  <a:srgbClr val="000000"/>
                </a:solidFill>
                <a:latin typeface="Poppins Medium" panose="00000600000000000000"/>
                <a:ea typeface="Poppins Medium" panose="00000600000000000000"/>
                <a:cs typeface="Poppins Medium" panose="00000600000000000000"/>
                <a:sym typeface="Poppins Medium" panose="00000600000000000000"/>
              </a:rPr>
              <a:t>Temperature(developing)</a:t>
            </a:r>
            <a:endParaRPr lang="en-US" sz="1860" dirty="0">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grpSp>
        <p:nvGrpSpPr>
          <p:cNvPr id="8" name="Group 8"/>
          <p:cNvGrpSpPr/>
          <p:nvPr/>
        </p:nvGrpSpPr>
        <p:grpSpPr>
          <a:xfrm>
            <a:off x="2857351" y="5012717"/>
            <a:ext cx="3705290" cy="4091364"/>
            <a:chOff x="0" y="-47625"/>
            <a:chExt cx="4940386" cy="5455151"/>
          </a:xfrm>
        </p:grpSpPr>
        <p:sp>
          <p:nvSpPr>
            <p:cNvPr id="9" name="AutoShape 9"/>
            <p:cNvSpPr/>
            <p:nvPr/>
          </p:nvSpPr>
          <p:spPr>
            <a:xfrm>
              <a:off x="0" y="761265"/>
              <a:ext cx="4733844" cy="3924474"/>
            </a:xfrm>
            <a:prstGeom prst="rect">
              <a:avLst/>
            </a:prstGeom>
            <a:solidFill>
              <a:srgbClr val="F3F8FF"/>
            </a:solidFill>
          </p:spPr>
        </p:sp>
        <p:sp>
          <p:nvSpPr>
            <p:cNvPr id="10" name="Freeform 10"/>
            <p:cNvSpPr/>
            <p:nvPr/>
          </p:nvSpPr>
          <p:spPr>
            <a:xfrm>
              <a:off x="453733" y="2404349"/>
              <a:ext cx="3804777" cy="3003177"/>
            </a:xfrm>
            <a:custGeom>
              <a:avLst/>
              <a:gdLst/>
              <a:ahLst/>
              <a:cxnLst/>
              <a:rect l="l" t="t" r="r" b="b"/>
              <a:pathLst>
                <a:path w="3804777" h="3003177">
                  <a:moveTo>
                    <a:pt x="0" y="0"/>
                  </a:moveTo>
                  <a:lnTo>
                    <a:pt x="3804776" y="0"/>
                  </a:lnTo>
                  <a:lnTo>
                    <a:pt x="3804776" y="3003177"/>
                  </a:lnTo>
                  <a:lnTo>
                    <a:pt x="0" y="3003177"/>
                  </a:lnTo>
                  <a:lnTo>
                    <a:pt x="0" y="0"/>
                  </a:lnTo>
                  <a:close/>
                </a:path>
              </a:pathLst>
            </a:custGeom>
            <a:blipFill>
              <a:blip r:embed="rId2"/>
              <a:stretch>
                <a:fillRect/>
              </a:stretch>
            </a:blipFill>
          </p:spPr>
        </p:sp>
        <p:sp>
          <p:nvSpPr>
            <p:cNvPr id="11" name="TextBox 11"/>
            <p:cNvSpPr txBox="1"/>
            <p:nvPr/>
          </p:nvSpPr>
          <p:spPr>
            <a:xfrm>
              <a:off x="0" y="-47625"/>
              <a:ext cx="4940386" cy="471805"/>
            </a:xfrm>
            <a:prstGeom prst="rect">
              <a:avLst/>
            </a:prstGeom>
          </p:spPr>
          <p:txBody>
            <a:bodyPr lIns="0" tIns="0" rIns="0" bIns="0" rtlCol="0" anchor="t">
              <a:spAutoFit/>
            </a:bodyPr>
            <a:lstStyle/>
            <a:p>
              <a:pPr algn="l">
                <a:lnSpc>
                  <a:spcPts val="2940"/>
                </a:lnSpc>
                <a:spcBef>
                  <a:spcPct val="0"/>
                </a:spcBef>
              </a:pPr>
              <a:r>
                <a:rPr lang="en-US" sz="21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High speed communication</a:t>
              </a:r>
              <a:endParaRPr lang="en-US" sz="21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2" name="TextBox 12"/>
            <p:cNvSpPr txBox="1"/>
            <p:nvPr/>
          </p:nvSpPr>
          <p:spPr>
            <a:xfrm>
              <a:off x="927785" y="1048949"/>
              <a:ext cx="3826378" cy="341973"/>
            </a:xfrm>
            <a:prstGeom prst="rect">
              <a:avLst/>
            </a:prstGeom>
          </p:spPr>
          <p:txBody>
            <a:bodyPr lIns="0" tIns="0" rIns="0" bIns="0" rtlCol="0" anchor="t">
              <a:spAutoFit/>
            </a:bodyPr>
            <a:lstStyle/>
            <a:p>
              <a:pPr marL="302260" lvl="1" indent="-151130" algn="l">
                <a:lnSpc>
                  <a:spcPts val="1960"/>
                </a:lnSpc>
                <a:buFont typeface="Arial" panose="020B0604020202020204"/>
                <a:buChar char="•"/>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Quick response</a:t>
              </a:r>
              <a:endParaRPr lang="en-US"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grpSp>
      <p:grpSp>
        <p:nvGrpSpPr>
          <p:cNvPr id="13" name="Group 13"/>
          <p:cNvGrpSpPr/>
          <p:nvPr/>
        </p:nvGrpSpPr>
        <p:grpSpPr>
          <a:xfrm>
            <a:off x="7444058" y="5012717"/>
            <a:ext cx="3550383" cy="3976647"/>
            <a:chOff x="0" y="-47625"/>
            <a:chExt cx="4733844" cy="5302195"/>
          </a:xfrm>
        </p:grpSpPr>
        <p:sp>
          <p:nvSpPr>
            <p:cNvPr id="14" name="AutoShape 14"/>
            <p:cNvSpPr/>
            <p:nvPr/>
          </p:nvSpPr>
          <p:spPr>
            <a:xfrm>
              <a:off x="0" y="761265"/>
              <a:ext cx="4733844" cy="3924474"/>
            </a:xfrm>
            <a:prstGeom prst="rect">
              <a:avLst/>
            </a:prstGeom>
            <a:solidFill>
              <a:srgbClr val="F3F8FF"/>
            </a:solidFill>
          </p:spPr>
        </p:sp>
        <p:sp>
          <p:nvSpPr>
            <p:cNvPr id="15" name="Freeform 15"/>
            <p:cNvSpPr/>
            <p:nvPr/>
          </p:nvSpPr>
          <p:spPr>
            <a:xfrm>
              <a:off x="720940" y="2557306"/>
              <a:ext cx="3559171" cy="2697264"/>
            </a:xfrm>
            <a:custGeom>
              <a:avLst/>
              <a:gdLst/>
              <a:ahLst/>
              <a:cxnLst/>
              <a:rect l="l" t="t" r="r" b="b"/>
              <a:pathLst>
                <a:path w="3559171" h="2697264">
                  <a:moveTo>
                    <a:pt x="0" y="0"/>
                  </a:moveTo>
                  <a:lnTo>
                    <a:pt x="3559171" y="0"/>
                  </a:lnTo>
                  <a:lnTo>
                    <a:pt x="3559171" y="2697263"/>
                  </a:lnTo>
                  <a:lnTo>
                    <a:pt x="0" y="2697263"/>
                  </a:lnTo>
                  <a:lnTo>
                    <a:pt x="0" y="0"/>
                  </a:lnTo>
                  <a:close/>
                </a:path>
              </a:pathLst>
            </a:custGeom>
            <a:blipFill>
              <a:blip r:embed="rId3"/>
              <a:stretch>
                <a:fillRect/>
              </a:stretch>
            </a:blipFill>
          </p:spPr>
        </p:sp>
        <p:sp>
          <p:nvSpPr>
            <p:cNvPr id="16" name="TextBox 16"/>
            <p:cNvSpPr txBox="1"/>
            <p:nvPr/>
          </p:nvSpPr>
          <p:spPr>
            <a:xfrm>
              <a:off x="0" y="-47625"/>
              <a:ext cx="4733844" cy="471805"/>
            </a:xfrm>
            <a:prstGeom prst="rect">
              <a:avLst/>
            </a:prstGeom>
          </p:spPr>
          <p:txBody>
            <a:bodyPr lIns="0" tIns="0" rIns="0" bIns="0" rtlCol="0" anchor="t">
              <a:spAutoFit/>
            </a:bodyPr>
            <a:lstStyle/>
            <a:p>
              <a:pPr algn="l">
                <a:lnSpc>
                  <a:spcPts val="2940"/>
                </a:lnSpc>
                <a:spcBef>
                  <a:spcPct val="0"/>
                </a:spcBef>
              </a:pPr>
              <a:r>
                <a:rPr lang="en-US" sz="21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Free optional</a:t>
              </a:r>
              <a:endParaRPr lang="en-US" sz="21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7" name="TextBox 17"/>
            <p:cNvSpPr txBox="1"/>
            <p:nvPr/>
          </p:nvSpPr>
          <p:spPr>
            <a:xfrm>
              <a:off x="373720" y="914172"/>
              <a:ext cx="3826379" cy="683948"/>
            </a:xfrm>
            <a:prstGeom prst="rect">
              <a:avLst/>
            </a:prstGeom>
          </p:spPr>
          <p:txBody>
            <a:bodyPr lIns="0" tIns="0" rIns="0" bIns="0" rtlCol="0" anchor="t">
              <a:spAutoFit/>
            </a:bodyPr>
            <a:lstStyle/>
            <a:p>
              <a:pPr marL="302260" lvl="1" indent="-151130" algn="l">
                <a:lnSpc>
                  <a:spcPts val="1960"/>
                </a:lnSpc>
                <a:buFont typeface="Arial" panose="020B0604020202020204"/>
                <a:buChar char="•"/>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Flexible matching to meet needs</a:t>
              </a: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grpSp>
      <p:grpSp>
        <p:nvGrpSpPr>
          <p:cNvPr id="18" name="Group 18"/>
          <p:cNvGrpSpPr/>
          <p:nvPr/>
        </p:nvGrpSpPr>
        <p:grpSpPr>
          <a:xfrm>
            <a:off x="11880266" y="4989780"/>
            <a:ext cx="3550383" cy="4022522"/>
            <a:chOff x="0" y="-47625"/>
            <a:chExt cx="4733844" cy="5363361"/>
          </a:xfrm>
        </p:grpSpPr>
        <p:sp>
          <p:nvSpPr>
            <p:cNvPr id="19" name="AutoShape 19"/>
            <p:cNvSpPr/>
            <p:nvPr/>
          </p:nvSpPr>
          <p:spPr>
            <a:xfrm>
              <a:off x="0" y="761265"/>
              <a:ext cx="4733844" cy="3924474"/>
            </a:xfrm>
            <a:prstGeom prst="rect">
              <a:avLst/>
            </a:prstGeom>
            <a:solidFill>
              <a:srgbClr val="F3F8FF"/>
            </a:solidFill>
          </p:spPr>
        </p:sp>
        <p:sp>
          <p:nvSpPr>
            <p:cNvPr id="20" name="Freeform 20"/>
            <p:cNvSpPr/>
            <p:nvPr/>
          </p:nvSpPr>
          <p:spPr>
            <a:xfrm>
              <a:off x="1202404" y="2496140"/>
              <a:ext cx="2438569" cy="2819596"/>
            </a:xfrm>
            <a:custGeom>
              <a:avLst/>
              <a:gdLst/>
              <a:ahLst/>
              <a:cxnLst/>
              <a:rect l="l" t="t" r="r" b="b"/>
              <a:pathLst>
                <a:path w="2438569" h="2819596">
                  <a:moveTo>
                    <a:pt x="0" y="0"/>
                  </a:moveTo>
                  <a:lnTo>
                    <a:pt x="2438569" y="0"/>
                  </a:lnTo>
                  <a:lnTo>
                    <a:pt x="2438569" y="2819595"/>
                  </a:lnTo>
                  <a:lnTo>
                    <a:pt x="0" y="2819595"/>
                  </a:lnTo>
                  <a:lnTo>
                    <a:pt x="0" y="0"/>
                  </a:lnTo>
                  <a:close/>
                </a:path>
              </a:pathLst>
            </a:custGeom>
            <a:blipFill>
              <a:blip r:embed="rId4"/>
              <a:stretch>
                <a:fillRect/>
              </a:stretch>
            </a:blipFill>
          </p:spPr>
        </p:sp>
        <p:sp>
          <p:nvSpPr>
            <p:cNvPr id="21" name="TextBox 21"/>
            <p:cNvSpPr txBox="1"/>
            <p:nvPr/>
          </p:nvSpPr>
          <p:spPr>
            <a:xfrm>
              <a:off x="0" y="-47625"/>
              <a:ext cx="4733844" cy="471805"/>
            </a:xfrm>
            <a:prstGeom prst="rect">
              <a:avLst/>
            </a:prstGeom>
          </p:spPr>
          <p:txBody>
            <a:bodyPr lIns="0" tIns="0" rIns="0" bIns="0" rtlCol="0" anchor="t">
              <a:spAutoFit/>
            </a:bodyPr>
            <a:lstStyle/>
            <a:p>
              <a:pPr algn="l">
                <a:lnSpc>
                  <a:spcPts val="2940"/>
                </a:lnSpc>
                <a:spcBef>
                  <a:spcPct val="0"/>
                </a:spcBef>
              </a:pPr>
              <a:r>
                <a:rPr lang="en-US" sz="21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Blade structure</a:t>
              </a:r>
              <a:endParaRPr lang="en-US" sz="21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2" name="TextBox 22"/>
            <p:cNvSpPr txBox="1"/>
            <p:nvPr/>
          </p:nvSpPr>
          <p:spPr>
            <a:xfrm>
              <a:off x="303165" y="1115743"/>
              <a:ext cx="4127512" cy="341973"/>
            </a:xfrm>
            <a:prstGeom prst="rect">
              <a:avLst/>
            </a:prstGeom>
          </p:spPr>
          <p:txBody>
            <a:bodyPr wrap="square" lIns="0" tIns="0" rIns="0" bIns="0" rtlCol="0" anchor="t">
              <a:spAutoFit/>
            </a:bodyPr>
            <a:lstStyle/>
            <a:p>
              <a:pPr marL="302260" lvl="1" indent="-151130" algn="l">
                <a:lnSpc>
                  <a:spcPts val="1960"/>
                </a:lnSpc>
                <a:buFont typeface="Arial" panose="020B0604020202020204"/>
                <a:buChar char="•"/>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Easy to install and save space</a:t>
              </a:r>
              <a:endParaRPr lang="en-US"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77242" y="-49885"/>
            <a:ext cx="885763" cy="1078585"/>
            <a:chOff x="0" y="0"/>
            <a:chExt cx="2771140" cy="3374390"/>
          </a:xfrm>
        </p:grpSpPr>
        <p:sp>
          <p:nvSpPr>
            <p:cNvPr id="3" name="Freeform 3"/>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0C9898"/>
            </a:solidFill>
          </p:spPr>
        </p:sp>
      </p:grpSp>
      <p:sp>
        <p:nvSpPr>
          <p:cNvPr id="4" name="Freeform 4"/>
          <p:cNvSpPr/>
          <p:nvPr/>
        </p:nvSpPr>
        <p:spPr>
          <a:xfrm>
            <a:off x="15036909" y="617558"/>
            <a:ext cx="2222391" cy="411142"/>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1"/>
            <a:stretch>
              <a:fillRect/>
            </a:stretch>
          </a:blipFill>
        </p:spPr>
      </p:sp>
      <p:sp>
        <p:nvSpPr>
          <p:cNvPr id="5" name="TextBox 5"/>
          <p:cNvSpPr txBox="1"/>
          <p:nvPr/>
        </p:nvSpPr>
        <p:spPr>
          <a:xfrm>
            <a:off x="1677242" y="2204484"/>
            <a:ext cx="7090391" cy="840786"/>
          </a:xfrm>
          <a:prstGeom prst="rect">
            <a:avLst/>
          </a:prstGeom>
        </p:spPr>
        <p:txBody>
          <a:bodyPr lIns="0" tIns="0" rIns="0" bIns="0" rtlCol="0" anchor="t">
            <a:spAutoFit/>
          </a:bodyPr>
          <a:lstStyle/>
          <a:p>
            <a:pPr algn="l">
              <a:lnSpc>
                <a:spcPts val="6970"/>
              </a:lnSpc>
            </a:pPr>
            <a:r>
              <a:rPr lang="en-US" sz="4975">
                <a:solidFill>
                  <a:srgbClr val="000000"/>
                </a:solidFill>
                <a:latin typeface="Poppins Bold" panose="00000800000000000000"/>
                <a:ea typeface="Poppins Bold" panose="00000800000000000000"/>
                <a:cs typeface="Poppins Bold" panose="00000800000000000000"/>
                <a:sym typeface="Poppins Bold" panose="00000800000000000000"/>
              </a:rPr>
              <a:t>Expansion Module</a:t>
            </a:r>
            <a:endParaRPr lang="en-US" sz="4975">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6" name="TextBox 6"/>
          <p:cNvSpPr txBox="1"/>
          <p:nvPr/>
        </p:nvSpPr>
        <p:spPr>
          <a:xfrm>
            <a:off x="1677242" y="1599080"/>
            <a:ext cx="5055243" cy="445770"/>
          </a:xfrm>
          <a:prstGeom prst="rect">
            <a:avLst/>
          </a:prstGeom>
        </p:spPr>
        <p:txBody>
          <a:bodyPr lIns="0" tIns="0" rIns="0" bIns="0" rtlCol="0" anchor="t">
            <a:spAutoFit/>
          </a:bodyPr>
          <a:lstStyle/>
          <a:p>
            <a:pPr algn="l">
              <a:lnSpc>
                <a:spcPts val="3780"/>
              </a:lnSpc>
            </a:pPr>
            <a:r>
              <a:rPr lang="en-US" sz="2700">
                <a:solidFill>
                  <a:srgbClr val="726F6F"/>
                </a:solidFill>
                <a:latin typeface="Poppins Medium" panose="00000600000000000000"/>
                <a:ea typeface="Poppins Medium" panose="00000600000000000000"/>
                <a:cs typeface="Poppins Medium" panose="00000600000000000000"/>
                <a:sym typeface="Poppins Medium" panose="00000600000000000000"/>
              </a:rPr>
              <a:t>Scale At High Speed</a:t>
            </a:r>
            <a:endParaRPr lang="en-US" sz="2700">
              <a:solidFill>
                <a:srgbClr val="726F6F"/>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7" name="TextBox 7"/>
          <p:cNvSpPr txBox="1"/>
          <p:nvPr/>
        </p:nvSpPr>
        <p:spPr>
          <a:xfrm>
            <a:off x="1677242" y="3693670"/>
            <a:ext cx="6870583" cy="740395"/>
          </a:xfrm>
          <a:prstGeom prst="rect">
            <a:avLst/>
          </a:prstGeom>
        </p:spPr>
        <p:txBody>
          <a:bodyPr lIns="0" tIns="0" rIns="0" bIns="0" rtlCol="0" anchor="t">
            <a:spAutoFit/>
          </a:bodyPr>
          <a:lstStyle/>
          <a:p>
            <a:pPr algn="l">
              <a:lnSpc>
                <a:spcPts val="2995"/>
              </a:lnSpc>
            </a:pPr>
            <a:r>
              <a:rPr lang="en-US" sz="1860" dirty="0">
                <a:solidFill>
                  <a:srgbClr val="000000"/>
                </a:solidFill>
                <a:latin typeface="Poppins Medium" panose="00000600000000000000"/>
                <a:ea typeface="Poppins Medium" panose="00000600000000000000"/>
                <a:cs typeface="Poppins Medium" panose="00000600000000000000"/>
                <a:sym typeface="Poppins Medium" panose="00000600000000000000"/>
              </a:rPr>
              <a:t>Support local expansion modules up to 32 modules</a:t>
            </a:r>
            <a:endParaRPr lang="en-US" sz="1860" dirty="0">
              <a:solidFill>
                <a:srgbClr val="000000"/>
              </a:solidFill>
              <a:latin typeface="Poppins Medium" panose="00000600000000000000"/>
              <a:ea typeface="Poppins Medium" panose="00000600000000000000"/>
              <a:cs typeface="Poppins Medium" panose="00000600000000000000"/>
              <a:sym typeface="Poppins Medium" panose="00000600000000000000"/>
            </a:endParaRPr>
          </a:p>
          <a:p>
            <a:pPr algn="l">
              <a:lnSpc>
                <a:spcPts val="2995"/>
              </a:lnSpc>
            </a:pPr>
            <a:r>
              <a:rPr lang="en-US" sz="1860" dirty="0">
                <a:solidFill>
                  <a:srgbClr val="000000"/>
                </a:solidFill>
                <a:latin typeface="Poppins Medium" panose="00000600000000000000"/>
                <a:ea typeface="Poppins Medium" panose="00000600000000000000"/>
                <a:cs typeface="Poppins Medium" panose="00000600000000000000"/>
                <a:sym typeface="Poppins Medium" panose="00000600000000000000"/>
              </a:rPr>
              <a:t>DI/DO , Analog , Temperature(developing)</a:t>
            </a:r>
            <a:endParaRPr lang="en-US" sz="1860" dirty="0">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graphicFrame>
        <p:nvGraphicFramePr>
          <p:cNvPr id="25" name="表格 24"/>
          <p:cNvGraphicFramePr>
            <a:graphicFrameLocks noGrp="1"/>
          </p:cNvGraphicFramePr>
          <p:nvPr/>
        </p:nvGraphicFramePr>
        <p:xfrm>
          <a:off x="2126861" y="5441794"/>
          <a:ext cx="14034277" cy="3710162"/>
        </p:xfrm>
        <a:graphic>
          <a:graphicData uri="http://schemas.openxmlformats.org/drawingml/2006/table">
            <a:tbl>
              <a:tblPr>
                <a:effectLst>
                  <a:innerShdw blurRad="63500" dist="50800" dir="18900000">
                    <a:prstClr val="black">
                      <a:alpha val="50000"/>
                    </a:prstClr>
                  </a:innerShdw>
                </a:effectLst>
                <a:tableStyleId>{F5AB1C69-6EDB-4FF4-983F-18BD219EF322}</a:tableStyleId>
              </a:tblPr>
              <a:tblGrid>
                <a:gridCol w="2281174"/>
                <a:gridCol w="2961080"/>
                <a:gridCol w="8792023"/>
              </a:tblGrid>
              <a:tr h="776300">
                <a:tc gridSpan="2">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buClrTx/>
                        <a:buSzTx/>
                        <a:buFontTx/>
                      </a:pPr>
                      <a:r>
                        <a:rPr lang="en-US" altLang="zh-CN" sz="1800" b="1" u="none" strike="noStrike" dirty="0">
                          <a:solidFill>
                            <a:schemeClr val="bg1"/>
                          </a:solidFill>
                          <a:effectLst/>
                          <a:latin typeface="微软雅黑" panose="020B0503020204020204" charset="-122"/>
                          <a:ea typeface="微软雅黑" panose="020B0503020204020204" charset="-122"/>
                        </a:rPr>
                        <a:t>Expansion module type and model</a:t>
                      </a:r>
                      <a:endParaRPr lang="en-US" altLang="zh-CN" sz="1800" b="1" u="none" strike="noStrike" dirty="0">
                        <a:solidFill>
                          <a:schemeClr val="bg1"/>
                        </a:solidFill>
                        <a:effectLst/>
                        <a:latin typeface="微软雅黑" panose="020B0503020204020204" charset="-122"/>
                        <a:ea typeface="微软雅黑" panose="020B050302020402020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797"/>
                    </a:solidFill>
                  </a:tcPr>
                </a:tc>
                <a:tc hMerge="1">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altLang="zh-CN" sz="1800" b="1" i="0" u="none" strike="noStrike" dirty="0">
                          <a:solidFill>
                            <a:schemeClr val="bg1"/>
                          </a:solidFill>
                          <a:effectLst/>
                          <a:latin typeface="微软雅黑" panose="020B0503020204020204" charset="-122"/>
                          <a:ea typeface="微软雅黑" panose="020B0503020204020204" charset="-122"/>
                        </a:rPr>
                        <a:t>Function</a:t>
                      </a:r>
                      <a:endParaRPr lang="en-US" altLang="zh-CN" sz="1800" b="1" i="0" u="none" strike="noStrike" dirty="0">
                        <a:solidFill>
                          <a:schemeClr val="bg1"/>
                        </a:solidFill>
                        <a:effectLst/>
                        <a:latin typeface="微软雅黑" panose="020B0503020204020204" charset="-122"/>
                        <a:ea typeface="微软雅黑" panose="020B050302020402020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797"/>
                    </a:solidFill>
                  </a:tcPr>
                </a:tc>
              </a:tr>
              <a:tr h="368055">
                <a:tc rowSpan="3">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altLang="zh-CN" sz="1800" u="none" strike="noStrike" dirty="0">
                          <a:effectLst/>
                          <a:latin typeface="微软雅黑" panose="020B0503020204020204" charset="-122"/>
                          <a:ea typeface="微软雅黑" panose="020B0503020204020204" charset="-122"/>
                          <a:cs typeface="微软雅黑" panose="020B0503020204020204" charset="-122"/>
                        </a:rPr>
                        <a:t>Digital</a:t>
                      </a:r>
                      <a:endParaRPr lang="en-US" altLang="zh-CN" sz="1800" u="none" strike="noStrike" dirty="0">
                        <a:effectLst/>
                        <a:latin typeface="微软雅黑" panose="020B0503020204020204" charset="-122"/>
                        <a:ea typeface="微软雅黑" panose="020B0503020204020204" charset="-122"/>
                        <a:cs typeface="微软雅黑" panose="020B0503020204020204" charset="-122"/>
                      </a:endParaRPr>
                    </a:p>
                    <a:p>
                      <a:pPr algn="ctr" fontAlgn="ctr"/>
                      <a:r>
                        <a:rPr lang="en-US" altLang="zh-CN" sz="1800" u="none" strike="noStrike" dirty="0">
                          <a:effectLst/>
                          <a:latin typeface="微软雅黑" panose="020B0503020204020204" charset="-122"/>
                          <a:ea typeface="微软雅黑" panose="020B0503020204020204" charset="-122"/>
                          <a:cs typeface="微软雅黑" panose="020B0503020204020204" charset="-122"/>
                        </a:rPr>
                        <a:t>input/output</a:t>
                      </a:r>
                      <a:endParaRPr lang="zh-CN" altLang="en-US" sz="1800" b="0" i="0" u="none" strike="noStrike" dirty="0">
                        <a:solidFill>
                          <a:srgbClr val="000000"/>
                        </a:solidFill>
                        <a:effectLst/>
                        <a:latin typeface="微软雅黑" panose="020B0503020204020204" charset="-122"/>
                        <a:ea typeface="微软雅黑" panose="020B0503020204020204" charset="-122"/>
                        <a:cs typeface="微软雅黑" panose="020B050302020402020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sz="1800" u="none" strike="noStrike">
                          <a:effectLst/>
                          <a:latin typeface="微软雅黑" panose="020B0503020204020204" charset="-122"/>
                          <a:ea typeface="微软雅黑" panose="020B0503020204020204" charset="-122"/>
                        </a:rPr>
                        <a:t>LX6V-16EX</a:t>
                      </a:r>
                      <a:endParaRPr lang="en-US" sz="1800" b="0" i="0" u="none" strike="noStrike">
                        <a:solidFill>
                          <a:srgbClr val="000000"/>
                        </a:solidFill>
                        <a:effectLst/>
                        <a:latin typeface="微软雅黑" panose="020B0503020204020204" charset="-122"/>
                        <a:ea typeface="微软雅黑" panose="020B050302020402020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sz="1800" u="none" strike="noStrike" dirty="0">
                          <a:effectLst/>
                          <a:latin typeface="微软雅黑" panose="020B0503020204020204" charset="-122"/>
                          <a:ea typeface="微软雅黑" panose="020B0503020204020204" charset="-122"/>
                          <a:cs typeface="微软雅黑" panose="020B0503020204020204" charset="-122"/>
                        </a:rPr>
                        <a:t>16 input module</a:t>
                      </a:r>
                      <a:endParaRPr sz="1800" u="none" strike="noStrike" dirty="0">
                        <a:effectLst/>
                        <a:latin typeface="微软雅黑" panose="020B0503020204020204" charset="-122"/>
                        <a:ea typeface="微软雅黑" panose="020B0503020204020204" charset="-122"/>
                        <a:cs typeface="微软雅黑" panose="020B050302020402020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8048">
                <a:tc vMerge="1">
                  <a:tcPr>
                    <a:lnL w="12700" cap="flat" cmpd="sng" algn="ctr">
                      <a:solidFill>
                        <a:schemeClr val="tx1"/>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sz="1800" u="none" strike="noStrike">
                          <a:effectLst/>
                          <a:latin typeface="微软雅黑" panose="020B0503020204020204" charset="-122"/>
                          <a:ea typeface="微软雅黑" panose="020B0503020204020204" charset="-122"/>
                        </a:rPr>
                        <a:t>LX6V-16EYT</a:t>
                      </a:r>
                      <a:endParaRPr lang="en-US" sz="1800" b="0" i="0" u="none" strike="noStrike">
                        <a:solidFill>
                          <a:srgbClr val="000000"/>
                        </a:solidFill>
                        <a:effectLst/>
                        <a:latin typeface="微软雅黑" panose="020B0503020204020204" charset="-122"/>
                        <a:ea typeface="微软雅黑" panose="020B050302020402020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sz="1800" u="none" strike="noStrike" dirty="0">
                          <a:effectLst/>
                          <a:latin typeface="微软雅黑" panose="020B0503020204020204" charset="-122"/>
                          <a:ea typeface="微软雅黑" panose="020B0503020204020204" charset="-122"/>
                          <a:cs typeface="微软雅黑" panose="020B0503020204020204" charset="-122"/>
                        </a:rPr>
                        <a:t>16 transistor output module</a:t>
                      </a:r>
                      <a:endParaRPr sz="1800" u="none" strike="noStrike" dirty="0">
                        <a:effectLst/>
                        <a:latin typeface="微软雅黑" panose="020B0503020204020204" charset="-122"/>
                        <a:ea typeface="微软雅黑" panose="020B0503020204020204" charset="-122"/>
                        <a:cs typeface="微软雅黑" panose="020B050302020402020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8048">
                <a:tc vMerge="1">
                  <a:tcPr>
                    <a:lnL w="12700" cap="flat" cmpd="sng" algn="ctr">
                      <a:solidFill>
                        <a:schemeClr val="tx1"/>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lang="en-US" sz="1800" u="none" strike="noStrike" dirty="0">
                          <a:effectLst/>
                          <a:latin typeface="微软雅黑" panose="020B0503020204020204" charset="-122"/>
                          <a:ea typeface="微软雅黑" panose="020B0503020204020204" charset="-122"/>
                        </a:rPr>
                        <a:t>LX6V-0808EXYT</a:t>
                      </a:r>
                      <a:endParaRPr lang="en-US" sz="18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r>
                        <a:rPr sz="1800" u="none" strike="noStrike" dirty="0">
                          <a:effectLst/>
                          <a:latin typeface="微软雅黑" panose="020B0503020204020204" charset="-122"/>
                          <a:ea typeface="微软雅黑" panose="020B0503020204020204" charset="-122"/>
                          <a:cs typeface="微软雅黑" panose="020B0503020204020204" charset="-122"/>
                        </a:rPr>
                        <a:t>8-way input, 8-way transistor output module</a:t>
                      </a:r>
                      <a:endParaRPr sz="1800" u="none" strike="noStrike" dirty="0">
                        <a:effectLst/>
                        <a:latin typeface="微软雅黑" panose="020B0503020204020204" charset="-122"/>
                        <a:ea typeface="微软雅黑" panose="020B0503020204020204" charset="-122"/>
                        <a:cs typeface="微软雅黑" panose="020B050302020402020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8048">
                <a:tc rowSpan="2">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buNone/>
                      </a:pPr>
                      <a:r>
                        <a:rPr lang="en-US" altLang="zh-CN" sz="1800" b="0" i="0" u="none" strike="noStrike" dirty="0">
                          <a:solidFill>
                            <a:srgbClr val="000000"/>
                          </a:solidFill>
                          <a:effectLst/>
                          <a:latin typeface="微软雅黑" panose="020B0503020204020204" charset="-122"/>
                          <a:ea typeface="微软雅黑" panose="020B0503020204020204" charset="-122"/>
                          <a:cs typeface="微软雅黑" panose="020B0503020204020204" charset="-122"/>
                        </a:rPr>
                        <a:t>Analog input/output</a:t>
                      </a:r>
                      <a:endParaRPr lang="en-US" altLang="zh-CN" sz="1800" b="0" i="0" u="none" strike="noStrike" dirty="0">
                        <a:solidFill>
                          <a:srgbClr val="000000"/>
                        </a:solidFill>
                        <a:effectLst/>
                        <a:latin typeface="微软雅黑" panose="020B0503020204020204" charset="-122"/>
                        <a:ea typeface="微软雅黑" panose="020B0503020204020204" charset="-122"/>
                        <a:cs typeface="微软雅黑" panose="020B0503020204020204" charset="-122"/>
                      </a:endParaRPr>
                    </a:p>
                  </a:txBody>
                  <a:tcPr anchor="ctr">
                    <a:lnL w="12700" cmpd="sng">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buNone/>
                      </a:pPr>
                      <a:r>
                        <a:rPr lang="en-US" altLang="en-US" sz="1800" b="0" i="0" u="none" strike="noStrike" dirty="0">
                          <a:solidFill>
                            <a:srgbClr val="000000"/>
                          </a:solidFill>
                          <a:effectLst/>
                          <a:latin typeface="微软雅黑" panose="020B0503020204020204" charset="-122"/>
                          <a:ea typeface="微软雅黑" panose="020B0503020204020204" charset="-122"/>
                        </a:rPr>
                        <a:t>LX6V-4AD</a:t>
                      </a:r>
                      <a:endParaRPr lang="en-US" altLang="en-US" sz="18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buNone/>
                      </a:pPr>
                      <a:r>
                        <a:rPr lang="en-US" altLang="zh-CN" sz="1800" u="none" strike="noStrike" dirty="0">
                          <a:effectLst/>
                          <a:latin typeface="微软雅黑" panose="020B0503020204020204" charset="-122"/>
                          <a:ea typeface="微软雅黑" panose="020B0503020204020204" charset="-122"/>
                          <a:cs typeface="微软雅黑" panose="020B0503020204020204" charset="-122"/>
                        </a:rPr>
                        <a:t>4-way analog input module</a:t>
                      </a:r>
                      <a:endParaRPr lang="en-US" altLang="zh-CN" sz="1800" u="none" strike="noStrike" dirty="0">
                        <a:effectLst/>
                        <a:latin typeface="微软雅黑" panose="020B0503020204020204" charset="-122"/>
                        <a:ea typeface="微软雅黑" panose="020B0503020204020204" charset="-122"/>
                        <a:cs typeface="微软雅黑" panose="020B050302020402020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24001">
                <a:tc vMerge="1">
                  <a:tcPr anchor="ctr">
                    <a:lnL w="12700" cmpd="sng">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buNone/>
                      </a:pPr>
                      <a:r>
                        <a:rPr lang="en-US" altLang="en-US" sz="1800" b="0" i="0" u="none" strike="noStrike" dirty="0">
                          <a:solidFill>
                            <a:srgbClr val="000000"/>
                          </a:solidFill>
                          <a:effectLst/>
                          <a:latin typeface="微软雅黑" panose="020B0503020204020204" charset="-122"/>
                          <a:ea typeface="微软雅黑" panose="020B0503020204020204" charset="-122"/>
                        </a:rPr>
                        <a:t>LX6V-4DA</a:t>
                      </a:r>
                      <a:endParaRPr lang="en-US" altLang="en-US" sz="18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buNone/>
                      </a:pPr>
                      <a:r>
                        <a:rPr lang="en-US" altLang="zh-CN" sz="1800" u="none" strike="noStrike" dirty="0">
                          <a:effectLst/>
                          <a:latin typeface="微软雅黑" panose="020B0503020204020204" charset="-122"/>
                          <a:ea typeface="微软雅黑" panose="020B0503020204020204" charset="-122"/>
                          <a:cs typeface="微软雅黑" panose="020B0503020204020204" charset="-122"/>
                        </a:rPr>
                        <a:t>4-way analog output module</a:t>
                      </a:r>
                      <a:endParaRPr lang="en-US" altLang="zh-CN" sz="1800" u="none" strike="noStrike" dirty="0">
                        <a:effectLst/>
                        <a:latin typeface="微软雅黑" panose="020B0503020204020204" charset="-122"/>
                        <a:ea typeface="微软雅黑" panose="020B0503020204020204" charset="-122"/>
                        <a:cs typeface="微软雅黑" panose="020B050302020402020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07662">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buNone/>
                      </a:pPr>
                      <a:r>
                        <a:rPr lang="en-US" altLang="zh-CN" sz="1800" b="0" i="0" u="none" strike="noStrike" dirty="0">
                          <a:solidFill>
                            <a:srgbClr val="000000"/>
                          </a:solidFill>
                          <a:effectLst/>
                          <a:latin typeface="微软雅黑" panose="020B0503020204020204" charset="-122"/>
                          <a:ea typeface="微软雅黑" panose="020B0503020204020204" charset="-122"/>
                          <a:cs typeface="微软雅黑" panose="020B0503020204020204" charset="-122"/>
                        </a:rPr>
                        <a:t>Communication</a:t>
                      </a:r>
                      <a:endParaRPr lang="en-US" altLang="zh-CN" sz="1800" b="0" i="0" u="none" strike="noStrike" dirty="0">
                        <a:solidFill>
                          <a:srgbClr val="000000"/>
                        </a:solidFill>
                        <a:effectLst/>
                        <a:latin typeface="微软雅黑" panose="020B0503020204020204" charset="-122"/>
                        <a:ea typeface="微软雅黑" panose="020B0503020204020204" charset="-122"/>
                        <a:cs typeface="微软雅黑" panose="020B0503020204020204" charset="-122"/>
                      </a:endParaRPr>
                    </a:p>
                  </a:txBody>
                  <a:tcPr anchor="ctr">
                    <a:lnL w="12700" cmpd="sng">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buNone/>
                      </a:pPr>
                      <a:r>
                        <a:rPr lang="en-US" altLang="en-US" sz="1800" b="0" i="0" u="none" strike="noStrike" dirty="0">
                          <a:solidFill>
                            <a:srgbClr val="000000"/>
                          </a:solidFill>
                          <a:effectLst/>
                          <a:latin typeface="微软雅黑" panose="020B0503020204020204" charset="-122"/>
                          <a:ea typeface="微软雅黑" panose="020B0503020204020204" charset="-122"/>
                        </a:rPr>
                        <a:t>LX6V-EMB-ECAT</a:t>
                      </a:r>
                      <a:endParaRPr lang="en-US" altLang="en-US" sz="18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ctr">
                        <a:buNone/>
                      </a:pPr>
                      <a:r>
                        <a:rPr lang="en-US" altLang="zh-CN" sz="1800" u="none" strike="noStrike" dirty="0">
                          <a:effectLst/>
                          <a:latin typeface="微软雅黑" panose="020B0503020204020204" charset="-122"/>
                          <a:ea typeface="微软雅黑" panose="020B0503020204020204" charset="-122"/>
                          <a:cs typeface="微软雅黑" panose="020B0503020204020204" charset="-122"/>
                        </a:rPr>
                        <a:t>Support up to 16 devices</a:t>
                      </a:r>
                      <a:endParaRPr lang="en-US" altLang="zh-CN" sz="1800" u="none" strike="noStrike" dirty="0">
                        <a:effectLst/>
                        <a:latin typeface="微软雅黑" panose="020B0503020204020204" charset="-122"/>
                        <a:ea typeface="微软雅黑" panose="020B0503020204020204" charset="-122"/>
                        <a:cs typeface="微软雅黑" panose="020B050302020402020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497630">
            <a:off x="12726927" y="-435644"/>
            <a:ext cx="7821318" cy="13147373"/>
          </a:xfrm>
          <a:prstGeom prst="rect">
            <a:avLst/>
          </a:prstGeom>
          <a:solidFill>
            <a:srgbClr val="0C9898"/>
          </a:solidFill>
        </p:spPr>
      </p:sp>
      <p:sp>
        <p:nvSpPr>
          <p:cNvPr id="3" name="Freeform 3"/>
          <p:cNvSpPr/>
          <p:nvPr/>
        </p:nvSpPr>
        <p:spPr>
          <a:xfrm>
            <a:off x="10502629" y="7660566"/>
            <a:ext cx="6663423" cy="1277676"/>
          </a:xfrm>
          <a:custGeom>
            <a:avLst/>
            <a:gdLst/>
            <a:ahLst/>
            <a:cxnLst/>
            <a:rect l="l" t="t" r="r" b="b"/>
            <a:pathLst>
              <a:path w="6663423" h="1277676">
                <a:moveTo>
                  <a:pt x="0" y="0"/>
                </a:moveTo>
                <a:lnTo>
                  <a:pt x="6663423" y="0"/>
                </a:lnTo>
                <a:lnTo>
                  <a:pt x="6663423" y="1277675"/>
                </a:lnTo>
                <a:lnTo>
                  <a:pt x="0" y="1277675"/>
                </a:lnTo>
                <a:lnTo>
                  <a:pt x="0" y="0"/>
                </a:lnTo>
                <a:close/>
              </a:path>
            </a:pathLst>
          </a:custGeom>
          <a:blipFill>
            <a:blip r:embed="rId1"/>
            <a:stretch>
              <a:fillRect t="-3001"/>
            </a:stretch>
          </a:blipFill>
        </p:spPr>
      </p:sp>
      <p:grpSp>
        <p:nvGrpSpPr>
          <p:cNvPr id="4" name="Group 4"/>
          <p:cNvGrpSpPr/>
          <p:nvPr/>
        </p:nvGrpSpPr>
        <p:grpSpPr>
          <a:xfrm>
            <a:off x="1677242" y="-49885"/>
            <a:ext cx="885763" cy="1078585"/>
            <a:chOff x="0" y="0"/>
            <a:chExt cx="2771140" cy="3374390"/>
          </a:xfrm>
        </p:grpSpPr>
        <p:sp>
          <p:nvSpPr>
            <p:cNvPr id="5" name="Freeform 5"/>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0C9898"/>
            </a:solidFill>
          </p:spPr>
        </p:sp>
      </p:grpSp>
      <p:sp>
        <p:nvSpPr>
          <p:cNvPr id="6" name="Freeform 6"/>
          <p:cNvSpPr/>
          <p:nvPr/>
        </p:nvSpPr>
        <p:spPr>
          <a:xfrm>
            <a:off x="15036909" y="617558"/>
            <a:ext cx="2222391" cy="411142"/>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2"/>
            <a:stretch>
              <a:fillRect/>
            </a:stretch>
          </a:blipFill>
        </p:spPr>
      </p:sp>
      <p:sp>
        <p:nvSpPr>
          <p:cNvPr id="7" name="Freeform 7"/>
          <p:cNvSpPr/>
          <p:nvPr/>
        </p:nvSpPr>
        <p:spPr>
          <a:xfrm>
            <a:off x="10738845" y="2862315"/>
            <a:ext cx="6190991" cy="5176524"/>
          </a:xfrm>
          <a:custGeom>
            <a:avLst/>
            <a:gdLst/>
            <a:ahLst/>
            <a:cxnLst/>
            <a:rect l="l" t="t" r="r" b="b"/>
            <a:pathLst>
              <a:path w="6190991" h="5176524">
                <a:moveTo>
                  <a:pt x="0" y="0"/>
                </a:moveTo>
                <a:lnTo>
                  <a:pt x="6190991" y="0"/>
                </a:lnTo>
                <a:lnTo>
                  <a:pt x="6190991" y="5176524"/>
                </a:lnTo>
                <a:lnTo>
                  <a:pt x="0" y="5176524"/>
                </a:lnTo>
                <a:lnTo>
                  <a:pt x="0" y="0"/>
                </a:lnTo>
                <a:close/>
              </a:path>
            </a:pathLst>
          </a:custGeom>
          <a:blipFill>
            <a:blip r:embed="rId3"/>
            <a:stretch>
              <a:fillRect l="-14495" t="-28265" r="-16701" b="-28642"/>
            </a:stretch>
          </a:blipFill>
        </p:spPr>
      </p:sp>
      <p:sp>
        <p:nvSpPr>
          <p:cNvPr id="8" name="Freeform 8"/>
          <p:cNvSpPr/>
          <p:nvPr/>
        </p:nvSpPr>
        <p:spPr>
          <a:xfrm>
            <a:off x="5271835" y="3788663"/>
            <a:ext cx="1058780" cy="1154534"/>
          </a:xfrm>
          <a:custGeom>
            <a:avLst/>
            <a:gdLst/>
            <a:ahLst/>
            <a:cxnLst/>
            <a:rect l="l" t="t" r="r" b="b"/>
            <a:pathLst>
              <a:path w="1058780" h="1154534">
                <a:moveTo>
                  <a:pt x="0" y="0"/>
                </a:moveTo>
                <a:lnTo>
                  <a:pt x="1058780" y="0"/>
                </a:lnTo>
                <a:lnTo>
                  <a:pt x="1058780" y="1154534"/>
                </a:lnTo>
                <a:lnTo>
                  <a:pt x="0" y="1154534"/>
                </a:lnTo>
                <a:lnTo>
                  <a:pt x="0" y="0"/>
                </a:lnTo>
                <a:close/>
              </a:path>
            </a:pathLst>
          </a:custGeom>
          <a:blipFill>
            <a:blip r:embed="rId4"/>
            <a:stretch>
              <a:fillRect l="-50743" r="-43977"/>
            </a:stretch>
          </a:blipFill>
        </p:spPr>
      </p:sp>
      <p:sp>
        <p:nvSpPr>
          <p:cNvPr id="9" name="Freeform 9"/>
          <p:cNvSpPr/>
          <p:nvPr/>
        </p:nvSpPr>
        <p:spPr>
          <a:xfrm>
            <a:off x="2471845" y="5897733"/>
            <a:ext cx="460297" cy="1179088"/>
          </a:xfrm>
          <a:custGeom>
            <a:avLst/>
            <a:gdLst/>
            <a:ahLst/>
            <a:cxnLst/>
            <a:rect l="l" t="t" r="r" b="b"/>
            <a:pathLst>
              <a:path w="460297" h="1179088">
                <a:moveTo>
                  <a:pt x="0" y="0"/>
                </a:moveTo>
                <a:lnTo>
                  <a:pt x="460298" y="0"/>
                </a:lnTo>
                <a:lnTo>
                  <a:pt x="460298" y="1179088"/>
                </a:lnTo>
                <a:lnTo>
                  <a:pt x="0" y="1179088"/>
                </a:lnTo>
                <a:lnTo>
                  <a:pt x="0" y="0"/>
                </a:lnTo>
                <a:close/>
              </a:path>
            </a:pathLst>
          </a:custGeom>
          <a:blipFill>
            <a:blip r:embed="rId3"/>
            <a:stretch>
              <a:fillRect l="-60729" t="-35705" r="-280503" b="-36544"/>
            </a:stretch>
          </a:blipFill>
        </p:spPr>
      </p:sp>
      <p:sp>
        <p:nvSpPr>
          <p:cNvPr id="10" name="Freeform 10"/>
          <p:cNvSpPr/>
          <p:nvPr/>
        </p:nvSpPr>
        <p:spPr>
          <a:xfrm>
            <a:off x="4458525" y="5897733"/>
            <a:ext cx="460297" cy="1179088"/>
          </a:xfrm>
          <a:custGeom>
            <a:avLst/>
            <a:gdLst/>
            <a:ahLst/>
            <a:cxnLst/>
            <a:rect l="l" t="t" r="r" b="b"/>
            <a:pathLst>
              <a:path w="460297" h="1179088">
                <a:moveTo>
                  <a:pt x="0" y="0"/>
                </a:moveTo>
                <a:lnTo>
                  <a:pt x="460297" y="0"/>
                </a:lnTo>
                <a:lnTo>
                  <a:pt x="460297" y="1179088"/>
                </a:lnTo>
                <a:lnTo>
                  <a:pt x="0" y="1179088"/>
                </a:lnTo>
                <a:lnTo>
                  <a:pt x="0" y="0"/>
                </a:lnTo>
                <a:close/>
              </a:path>
            </a:pathLst>
          </a:custGeom>
          <a:blipFill>
            <a:blip r:embed="rId3"/>
            <a:stretch>
              <a:fillRect l="-60729" t="-35705" r="-280503" b="-36544"/>
            </a:stretch>
          </a:blipFill>
        </p:spPr>
      </p:sp>
      <p:sp>
        <p:nvSpPr>
          <p:cNvPr id="11" name="Freeform 11"/>
          <p:cNvSpPr/>
          <p:nvPr/>
        </p:nvSpPr>
        <p:spPr>
          <a:xfrm>
            <a:off x="6777127" y="5897733"/>
            <a:ext cx="460297" cy="1179088"/>
          </a:xfrm>
          <a:custGeom>
            <a:avLst/>
            <a:gdLst/>
            <a:ahLst/>
            <a:cxnLst/>
            <a:rect l="l" t="t" r="r" b="b"/>
            <a:pathLst>
              <a:path w="460297" h="1179088">
                <a:moveTo>
                  <a:pt x="0" y="0"/>
                </a:moveTo>
                <a:lnTo>
                  <a:pt x="460298" y="0"/>
                </a:lnTo>
                <a:lnTo>
                  <a:pt x="460298" y="1179088"/>
                </a:lnTo>
                <a:lnTo>
                  <a:pt x="0" y="1179088"/>
                </a:lnTo>
                <a:lnTo>
                  <a:pt x="0" y="0"/>
                </a:lnTo>
                <a:close/>
              </a:path>
            </a:pathLst>
          </a:custGeom>
          <a:blipFill>
            <a:blip r:embed="rId3"/>
            <a:stretch>
              <a:fillRect l="-60729" t="-35705" r="-280503" b="-36544"/>
            </a:stretch>
          </a:blipFill>
        </p:spPr>
      </p:sp>
      <p:sp>
        <p:nvSpPr>
          <p:cNvPr id="12" name="Freeform 12"/>
          <p:cNvSpPr/>
          <p:nvPr/>
        </p:nvSpPr>
        <p:spPr>
          <a:xfrm>
            <a:off x="9095730" y="5897733"/>
            <a:ext cx="460297" cy="1179088"/>
          </a:xfrm>
          <a:custGeom>
            <a:avLst/>
            <a:gdLst/>
            <a:ahLst/>
            <a:cxnLst/>
            <a:rect l="l" t="t" r="r" b="b"/>
            <a:pathLst>
              <a:path w="460297" h="1179088">
                <a:moveTo>
                  <a:pt x="0" y="0"/>
                </a:moveTo>
                <a:lnTo>
                  <a:pt x="460298" y="0"/>
                </a:lnTo>
                <a:lnTo>
                  <a:pt x="460298" y="1179088"/>
                </a:lnTo>
                <a:lnTo>
                  <a:pt x="0" y="1179088"/>
                </a:lnTo>
                <a:lnTo>
                  <a:pt x="0" y="0"/>
                </a:lnTo>
                <a:close/>
              </a:path>
            </a:pathLst>
          </a:custGeom>
          <a:blipFill>
            <a:blip r:embed="rId3"/>
            <a:stretch>
              <a:fillRect l="-60729" t="-35705" r="-280503" b="-36544"/>
            </a:stretch>
          </a:blipFill>
        </p:spPr>
      </p:sp>
      <p:sp>
        <p:nvSpPr>
          <p:cNvPr id="13" name="Freeform 13"/>
          <p:cNvSpPr/>
          <p:nvPr/>
        </p:nvSpPr>
        <p:spPr>
          <a:xfrm>
            <a:off x="2350272" y="8272867"/>
            <a:ext cx="794603" cy="985433"/>
          </a:xfrm>
          <a:custGeom>
            <a:avLst/>
            <a:gdLst/>
            <a:ahLst/>
            <a:cxnLst/>
            <a:rect l="l" t="t" r="r" b="b"/>
            <a:pathLst>
              <a:path w="794603" h="985433">
                <a:moveTo>
                  <a:pt x="0" y="0"/>
                </a:moveTo>
                <a:lnTo>
                  <a:pt x="794603" y="0"/>
                </a:lnTo>
                <a:lnTo>
                  <a:pt x="794603" y="985433"/>
                </a:lnTo>
                <a:lnTo>
                  <a:pt x="0" y="985433"/>
                </a:lnTo>
                <a:lnTo>
                  <a:pt x="0" y="0"/>
                </a:lnTo>
                <a:close/>
              </a:path>
            </a:pathLst>
          </a:custGeom>
          <a:blipFill>
            <a:blip r:embed="rId5"/>
            <a:stretch>
              <a:fillRect/>
            </a:stretch>
          </a:blipFill>
        </p:spPr>
      </p:sp>
      <p:sp>
        <p:nvSpPr>
          <p:cNvPr id="14" name="Freeform 14"/>
          <p:cNvSpPr/>
          <p:nvPr/>
        </p:nvSpPr>
        <p:spPr>
          <a:xfrm>
            <a:off x="4336952" y="8272867"/>
            <a:ext cx="794603" cy="985433"/>
          </a:xfrm>
          <a:custGeom>
            <a:avLst/>
            <a:gdLst/>
            <a:ahLst/>
            <a:cxnLst/>
            <a:rect l="l" t="t" r="r" b="b"/>
            <a:pathLst>
              <a:path w="794603" h="985433">
                <a:moveTo>
                  <a:pt x="0" y="0"/>
                </a:moveTo>
                <a:lnTo>
                  <a:pt x="794603" y="0"/>
                </a:lnTo>
                <a:lnTo>
                  <a:pt x="794603" y="985433"/>
                </a:lnTo>
                <a:lnTo>
                  <a:pt x="0" y="985433"/>
                </a:lnTo>
                <a:lnTo>
                  <a:pt x="0" y="0"/>
                </a:lnTo>
                <a:close/>
              </a:path>
            </a:pathLst>
          </a:custGeom>
          <a:blipFill>
            <a:blip r:embed="rId5"/>
            <a:stretch>
              <a:fillRect/>
            </a:stretch>
          </a:blipFill>
        </p:spPr>
      </p:sp>
      <p:sp>
        <p:nvSpPr>
          <p:cNvPr id="15" name="Freeform 15"/>
          <p:cNvSpPr/>
          <p:nvPr/>
        </p:nvSpPr>
        <p:spPr>
          <a:xfrm>
            <a:off x="6655555" y="8272867"/>
            <a:ext cx="794603" cy="985433"/>
          </a:xfrm>
          <a:custGeom>
            <a:avLst/>
            <a:gdLst/>
            <a:ahLst/>
            <a:cxnLst/>
            <a:rect l="l" t="t" r="r" b="b"/>
            <a:pathLst>
              <a:path w="794603" h="985433">
                <a:moveTo>
                  <a:pt x="0" y="0"/>
                </a:moveTo>
                <a:lnTo>
                  <a:pt x="794603" y="0"/>
                </a:lnTo>
                <a:lnTo>
                  <a:pt x="794603" y="985433"/>
                </a:lnTo>
                <a:lnTo>
                  <a:pt x="0" y="985433"/>
                </a:lnTo>
                <a:lnTo>
                  <a:pt x="0" y="0"/>
                </a:lnTo>
                <a:close/>
              </a:path>
            </a:pathLst>
          </a:custGeom>
          <a:blipFill>
            <a:blip r:embed="rId5"/>
            <a:stretch>
              <a:fillRect/>
            </a:stretch>
          </a:blipFill>
        </p:spPr>
      </p:sp>
      <p:sp>
        <p:nvSpPr>
          <p:cNvPr id="16" name="Freeform 16"/>
          <p:cNvSpPr/>
          <p:nvPr/>
        </p:nvSpPr>
        <p:spPr>
          <a:xfrm>
            <a:off x="8974158" y="8272867"/>
            <a:ext cx="794603" cy="985433"/>
          </a:xfrm>
          <a:custGeom>
            <a:avLst/>
            <a:gdLst/>
            <a:ahLst/>
            <a:cxnLst/>
            <a:rect l="l" t="t" r="r" b="b"/>
            <a:pathLst>
              <a:path w="794603" h="985433">
                <a:moveTo>
                  <a:pt x="0" y="0"/>
                </a:moveTo>
                <a:lnTo>
                  <a:pt x="794603" y="0"/>
                </a:lnTo>
                <a:lnTo>
                  <a:pt x="794603" y="985433"/>
                </a:lnTo>
                <a:lnTo>
                  <a:pt x="0" y="985433"/>
                </a:lnTo>
                <a:lnTo>
                  <a:pt x="0" y="0"/>
                </a:lnTo>
                <a:close/>
              </a:path>
            </a:pathLst>
          </a:custGeom>
          <a:blipFill>
            <a:blip r:embed="rId5"/>
            <a:stretch>
              <a:fillRect/>
            </a:stretch>
          </a:blipFill>
        </p:spPr>
      </p:sp>
      <p:sp>
        <p:nvSpPr>
          <p:cNvPr id="17" name="TextBox 17"/>
          <p:cNvSpPr txBox="1"/>
          <p:nvPr/>
        </p:nvSpPr>
        <p:spPr>
          <a:xfrm>
            <a:off x="1677242" y="2204484"/>
            <a:ext cx="7090391" cy="840786"/>
          </a:xfrm>
          <a:prstGeom prst="rect">
            <a:avLst/>
          </a:prstGeom>
        </p:spPr>
        <p:txBody>
          <a:bodyPr lIns="0" tIns="0" rIns="0" bIns="0" rtlCol="0" anchor="t">
            <a:spAutoFit/>
          </a:bodyPr>
          <a:lstStyle/>
          <a:p>
            <a:pPr algn="l">
              <a:lnSpc>
                <a:spcPts val="6970"/>
              </a:lnSpc>
            </a:pPr>
            <a:r>
              <a:rPr lang="en-US" sz="4975">
                <a:solidFill>
                  <a:srgbClr val="000000"/>
                </a:solidFill>
                <a:latin typeface="Poppins Bold" panose="00000800000000000000"/>
                <a:ea typeface="Poppins Bold" panose="00000800000000000000"/>
                <a:cs typeface="Poppins Bold" panose="00000800000000000000"/>
                <a:sym typeface="Poppins Bold" panose="00000800000000000000"/>
              </a:rPr>
              <a:t>EtherCAT Coupler</a:t>
            </a:r>
            <a:endParaRPr lang="en-US" sz="4975">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18" name="TextBox 18"/>
          <p:cNvSpPr txBox="1"/>
          <p:nvPr/>
        </p:nvSpPr>
        <p:spPr>
          <a:xfrm>
            <a:off x="1677242" y="1599080"/>
            <a:ext cx="5055243" cy="445770"/>
          </a:xfrm>
          <a:prstGeom prst="rect">
            <a:avLst/>
          </a:prstGeom>
        </p:spPr>
        <p:txBody>
          <a:bodyPr lIns="0" tIns="0" rIns="0" bIns="0" rtlCol="0" anchor="t">
            <a:spAutoFit/>
          </a:bodyPr>
          <a:lstStyle/>
          <a:p>
            <a:pPr algn="l">
              <a:lnSpc>
                <a:spcPts val="3780"/>
              </a:lnSpc>
            </a:pPr>
            <a:r>
              <a:rPr lang="en-US" sz="2700">
                <a:solidFill>
                  <a:srgbClr val="726F6F"/>
                </a:solidFill>
                <a:latin typeface="Poppins Medium" panose="00000600000000000000"/>
                <a:ea typeface="Poppins Medium" panose="00000600000000000000"/>
                <a:cs typeface="Poppins Medium" panose="00000600000000000000"/>
                <a:sym typeface="Poppins Medium" panose="00000600000000000000"/>
              </a:rPr>
              <a:t>Remote module Solution</a:t>
            </a:r>
            <a:endParaRPr lang="en-US" sz="2700">
              <a:solidFill>
                <a:srgbClr val="726F6F"/>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19" name="TextBox 19"/>
          <p:cNvSpPr txBox="1"/>
          <p:nvPr/>
        </p:nvSpPr>
        <p:spPr>
          <a:xfrm>
            <a:off x="4734253" y="3372229"/>
            <a:ext cx="2133944" cy="291177"/>
          </a:xfrm>
          <a:prstGeom prst="rect">
            <a:avLst/>
          </a:prstGeom>
        </p:spPr>
        <p:txBody>
          <a:bodyPr lIns="0" tIns="0" rIns="0" bIns="0" rtlCol="0" anchor="t">
            <a:spAutoFit/>
          </a:bodyPr>
          <a:lstStyle/>
          <a:p>
            <a:pPr algn="ctr">
              <a:lnSpc>
                <a:spcPts val="2325"/>
              </a:lnSpc>
            </a:pPr>
            <a:r>
              <a:rPr lang="en-US" sz="166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LX6V/LX6S/LX6C</a:t>
            </a:r>
            <a:endParaRPr lang="en-US" sz="166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0" name="TextBox 20"/>
          <p:cNvSpPr txBox="1"/>
          <p:nvPr/>
        </p:nvSpPr>
        <p:spPr>
          <a:xfrm>
            <a:off x="216329" y="6099943"/>
            <a:ext cx="2133944" cy="586452"/>
          </a:xfrm>
          <a:prstGeom prst="rect">
            <a:avLst/>
          </a:prstGeom>
        </p:spPr>
        <p:txBody>
          <a:bodyPr lIns="0" tIns="0" rIns="0" bIns="0" rtlCol="0" anchor="t">
            <a:spAutoFit/>
          </a:bodyPr>
          <a:lstStyle/>
          <a:p>
            <a:pPr algn="ctr">
              <a:lnSpc>
                <a:spcPts val="2325"/>
              </a:lnSpc>
            </a:pPr>
            <a:r>
              <a:rPr lang="en-US" sz="166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LX6V-EMB-ECAT</a:t>
            </a:r>
            <a:endParaRPr lang="en-US" sz="166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ctr">
              <a:lnSpc>
                <a:spcPts val="2325"/>
              </a:lnSpc>
            </a:pPr>
            <a:r>
              <a:rPr lang="en-US" sz="166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(EtherCAT Coupler)</a:t>
            </a:r>
            <a:endParaRPr lang="en-US" sz="166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1" name="TextBox 21"/>
          <p:cNvSpPr txBox="1"/>
          <p:nvPr/>
        </p:nvSpPr>
        <p:spPr>
          <a:xfrm>
            <a:off x="216329" y="8351790"/>
            <a:ext cx="2133944" cy="586452"/>
          </a:xfrm>
          <a:prstGeom prst="rect">
            <a:avLst/>
          </a:prstGeom>
        </p:spPr>
        <p:txBody>
          <a:bodyPr lIns="0" tIns="0" rIns="0" bIns="0" rtlCol="0" anchor="t">
            <a:spAutoFit/>
          </a:bodyPr>
          <a:lstStyle/>
          <a:p>
            <a:pPr algn="ctr">
              <a:lnSpc>
                <a:spcPts val="2325"/>
              </a:lnSpc>
            </a:pPr>
            <a:r>
              <a:rPr lang="en-US" sz="166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LX6 I/O Module</a:t>
            </a:r>
            <a:endParaRPr lang="en-US" sz="166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ctr">
              <a:lnSpc>
                <a:spcPts val="2325"/>
              </a:lnSpc>
            </a:pPr>
            <a:r>
              <a:rPr lang="en-US" sz="166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Max. 16</a:t>
            </a:r>
            <a:endParaRPr lang="en-US" sz="166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2" name="AutoShape 22"/>
          <p:cNvSpPr/>
          <p:nvPr/>
        </p:nvSpPr>
        <p:spPr>
          <a:xfrm>
            <a:off x="5782175" y="4943197"/>
            <a:ext cx="0" cy="507380"/>
          </a:xfrm>
          <a:prstGeom prst="line">
            <a:avLst/>
          </a:prstGeom>
          <a:ln w="38100" cap="flat">
            <a:solidFill>
              <a:srgbClr val="37AA65"/>
            </a:solidFill>
            <a:prstDash val="sysDash"/>
            <a:headEnd type="none" w="sm" len="sm"/>
            <a:tailEnd type="none" w="sm" len="sm"/>
          </a:ln>
        </p:spPr>
      </p:sp>
      <p:sp>
        <p:nvSpPr>
          <p:cNvPr id="23" name="AutoShape 23"/>
          <p:cNvSpPr/>
          <p:nvPr/>
        </p:nvSpPr>
        <p:spPr>
          <a:xfrm>
            <a:off x="2701994" y="5469627"/>
            <a:ext cx="6623885" cy="0"/>
          </a:xfrm>
          <a:prstGeom prst="line">
            <a:avLst/>
          </a:prstGeom>
          <a:ln w="38100" cap="flat">
            <a:solidFill>
              <a:srgbClr val="37AA65"/>
            </a:solidFill>
            <a:prstDash val="sysDash"/>
            <a:headEnd type="none" w="sm" len="sm"/>
            <a:tailEnd type="none" w="sm" len="sm"/>
          </a:ln>
        </p:spPr>
      </p:sp>
      <p:sp>
        <p:nvSpPr>
          <p:cNvPr id="24" name="AutoShape 24"/>
          <p:cNvSpPr/>
          <p:nvPr/>
        </p:nvSpPr>
        <p:spPr>
          <a:xfrm flipH="1">
            <a:off x="2701994" y="5450577"/>
            <a:ext cx="0" cy="447157"/>
          </a:xfrm>
          <a:prstGeom prst="line">
            <a:avLst/>
          </a:prstGeom>
          <a:ln w="38100" cap="flat">
            <a:solidFill>
              <a:srgbClr val="37AA65"/>
            </a:solidFill>
            <a:prstDash val="sysDash"/>
            <a:headEnd type="none" w="sm" len="sm"/>
            <a:tailEnd type="none" w="sm" len="sm"/>
          </a:ln>
        </p:spPr>
      </p:sp>
      <p:sp>
        <p:nvSpPr>
          <p:cNvPr id="25" name="AutoShape 25"/>
          <p:cNvSpPr/>
          <p:nvPr/>
        </p:nvSpPr>
        <p:spPr>
          <a:xfrm flipH="1">
            <a:off x="4688673" y="5450577"/>
            <a:ext cx="0" cy="447157"/>
          </a:xfrm>
          <a:prstGeom prst="line">
            <a:avLst/>
          </a:prstGeom>
          <a:ln w="38100" cap="flat">
            <a:solidFill>
              <a:srgbClr val="37AA65"/>
            </a:solidFill>
            <a:prstDash val="sysDash"/>
            <a:headEnd type="none" w="sm" len="sm"/>
            <a:tailEnd type="none" w="sm" len="sm"/>
          </a:ln>
        </p:spPr>
      </p:sp>
      <p:sp>
        <p:nvSpPr>
          <p:cNvPr id="26" name="AutoShape 26"/>
          <p:cNvSpPr/>
          <p:nvPr/>
        </p:nvSpPr>
        <p:spPr>
          <a:xfrm flipH="1">
            <a:off x="7007276" y="5469627"/>
            <a:ext cx="0" cy="447157"/>
          </a:xfrm>
          <a:prstGeom prst="line">
            <a:avLst/>
          </a:prstGeom>
          <a:ln w="38100" cap="flat">
            <a:solidFill>
              <a:srgbClr val="37AA65"/>
            </a:solidFill>
            <a:prstDash val="sysDash"/>
            <a:headEnd type="none" w="sm" len="sm"/>
            <a:tailEnd type="none" w="sm" len="sm"/>
          </a:ln>
        </p:spPr>
      </p:sp>
      <p:sp>
        <p:nvSpPr>
          <p:cNvPr id="27" name="AutoShape 27"/>
          <p:cNvSpPr/>
          <p:nvPr/>
        </p:nvSpPr>
        <p:spPr>
          <a:xfrm flipH="1">
            <a:off x="9306829" y="5450577"/>
            <a:ext cx="0" cy="447157"/>
          </a:xfrm>
          <a:prstGeom prst="line">
            <a:avLst/>
          </a:prstGeom>
          <a:ln w="38100" cap="flat">
            <a:solidFill>
              <a:srgbClr val="37AA65"/>
            </a:solidFill>
            <a:prstDash val="sysDash"/>
            <a:headEnd type="none" w="sm" len="sm"/>
            <a:tailEnd type="none" w="sm" len="sm"/>
          </a:ln>
        </p:spPr>
      </p:sp>
      <p:sp>
        <p:nvSpPr>
          <p:cNvPr id="28" name="AutoShape 28"/>
          <p:cNvSpPr/>
          <p:nvPr/>
        </p:nvSpPr>
        <p:spPr>
          <a:xfrm>
            <a:off x="2701994" y="7213409"/>
            <a:ext cx="0" cy="954184"/>
          </a:xfrm>
          <a:prstGeom prst="line">
            <a:avLst/>
          </a:prstGeom>
          <a:ln w="38100" cap="flat">
            <a:solidFill>
              <a:srgbClr val="726F6F"/>
            </a:solidFill>
            <a:prstDash val="sysDash"/>
            <a:headEnd type="none" w="sm" len="sm"/>
            <a:tailEnd type="none" w="sm" len="sm"/>
          </a:ln>
        </p:spPr>
      </p:sp>
      <p:sp>
        <p:nvSpPr>
          <p:cNvPr id="29" name="AutoShape 29"/>
          <p:cNvSpPr/>
          <p:nvPr/>
        </p:nvSpPr>
        <p:spPr>
          <a:xfrm>
            <a:off x="4707723" y="7183474"/>
            <a:ext cx="0" cy="954184"/>
          </a:xfrm>
          <a:prstGeom prst="line">
            <a:avLst/>
          </a:prstGeom>
          <a:ln w="38100" cap="flat">
            <a:solidFill>
              <a:srgbClr val="726F6F"/>
            </a:solidFill>
            <a:prstDash val="sysDash"/>
            <a:headEnd type="none" w="sm" len="sm"/>
            <a:tailEnd type="none" w="sm" len="sm"/>
          </a:ln>
        </p:spPr>
      </p:sp>
      <p:sp>
        <p:nvSpPr>
          <p:cNvPr id="30" name="AutoShape 30"/>
          <p:cNvSpPr/>
          <p:nvPr/>
        </p:nvSpPr>
        <p:spPr>
          <a:xfrm>
            <a:off x="7033806" y="7183474"/>
            <a:ext cx="0" cy="954184"/>
          </a:xfrm>
          <a:prstGeom prst="line">
            <a:avLst/>
          </a:prstGeom>
          <a:ln w="38100" cap="flat">
            <a:solidFill>
              <a:srgbClr val="726F6F"/>
            </a:solidFill>
            <a:prstDash val="sysDash"/>
            <a:headEnd type="none" w="sm" len="sm"/>
            <a:tailEnd type="none" w="sm" len="sm"/>
          </a:ln>
        </p:spPr>
      </p:sp>
      <p:sp>
        <p:nvSpPr>
          <p:cNvPr id="31" name="AutoShape 31"/>
          <p:cNvSpPr/>
          <p:nvPr/>
        </p:nvSpPr>
        <p:spPr>
          <a:xfrm>
            <a:off x="9371459" y="7183474"/>
            <a:ext cx="0" cy="954184"/>
          </a:xfrm>
          <a:prstGeom prst="line">
            <a:avLst/>
          </a:prstGeom>
          <a:ln w="38100" cap="flat">
            <a:solidFill>
              <a:srgbClr val="726F6F"/>
            </a:solidFill>
            <a:prstDash val="sysDash"/>
            <a:headEnd type="none" w="sm" len="sm"/>
            <a:tailEnd type="none" w="sm" len="sm"/>
          </a:ln>
        </p:spPr>
      </p:sp>
      <p:sp>
        <p:nvSpPr>
          <p:cNvPr id="32" name="Freeform 32"/>
          <p:cNvSpPr/>
          <p:nvPr/>
        </p:nvSpPr>
        <p:spPr>
          <a:xfrm>
            <a:off x="2701994" y="4943197"/>
            <a:ext cx="1251830" cy="326924"/>
          </a:xfrm>
          <a:custGeom>
            <a:avLst/>
            <a:gdLst/>
            <a:ahLst/>
            <a:cxnLst/>
            <a:rect l="l" t="t" r="r" b="b"/>
            <a:pathLst>
              <a:path w="1251830" h="326924">
                <a:moveTo>
                  <a:pt x="0" y="0"/>
                </a:moveTo>
                <a:lnTo>
                  <a:pt x="1251830" y="0"/>
                </a:lnTo>
                <a:lnTo>
                  <a:pt x="1251830" y="326924"/>
                </a:lnTo>
                <a:lnTo>
                  <a:pt x="0" y="326924"/>
                </a:lnTo>
                <a:lnTo>
                  <a:pt x="0" y="0"/>
                </a:lnTo>
                <a:close/>
              </a:path>
            </a:pathLst>
          </a:custGeom>
          <a:blipFill>
            <a:blip r:embed="rId6"/>
            <a:stretch>
              <a:fillRect t="-71515" r="-5339" b="-74531"/>
            </a:stretch>
          </a:blipFill>
        </p:spPr>
      </p:sp>
      <p:sp>
        <p:nvSpPr>
          <p:cNvPr id="33" name="TextBox 33"/>
          <p:cNvSpPr txBox="1"/>
          <p:nvPr/>
        </p:nvSpPr>
        <p:spPr>
          <a:xfrm>
            <a:off x="3953824" y="4987381"/>
            <a:ext cx="1194517" cy="291177"/>
          </a:xfrm>
          <a:prstGeom prst="rect">
            <a:avLst/>
          </a:prstGeom>
        </p:spPr>
        <p:txBody>
          <a:bodyPr lIns="0" tIns="0" rIns="0" bIns="0" rtlCol="0" anchor="t">
            <a:spAutoFit/>
          </a:bodyPr>
          <a:lstStyle/>
          <a:p>
            <a:pPr algn="ctr">
              <a:lnSpc>
                <a:spcPts val="2325"/>
              </a:lnSpc>
            </a:pPr>
            <a:r>
              <a:rPr lang="en-US" sz="166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Max. 128</a:t>
            </a:r>
            <a:endParaRPr lang="en-US" sz="166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361915"/>
            <a:ext cx="1331567" cy="500062"/>
            <a:chOff x="0" y="0"/>
            <a:chExt cx="1082162" cy="406400"/>
          </a:xfrm>
        </p:grpSpPr>
        <p:sp>
          <p:nvSpPr>
            <p:cNvPr id="3" name="Freeform 3"/>
            <p:cNvSpPr/>
            <p:nvPr/>
          </p:nvSpPr>
          <p:spPr>
            <a:xfrm>
              <a:off x="0" y="0"/>
              <a:ext cx="1082162" cy="406400"/>
            </a:xfrm>
            <a:custGeom>
              <a:avLst/>
              <a:gdLst/>
              <a:ahLst/>
              <a:cxnLst/>
              <a:rect l="l" t="t" r="r" b="b"/>
              <a:pathLst>
                <a:path w="1082162" h="406400">
                  <a:moveTo>
                    <a:pt x="878962" y="0"/>
                  </a:moveTo>
                  <a:cubicBezTo>
                    <a:pt x="991187" y="0"/>
                    <a:pt x="1082162" y="90976"/>
                    <a:pt x="1082162" y="203200"/>
                  </a:cubicBezTo>
                  <a:cubicBezTo>
                    <a:pt x="1082162" y="315424"/>
                    <a:pt x="991187" y="406400"/>
                    <a:pt x="878962" y="406400"/>
                  </a:cubicBezTo>
                  <a:lnTo>
                    <a:pt x="203200" y="406400"/>
                  </a:lnTo>
                  <a:cubicBezTo>
                    <a:pt x="90976" y="406400"/>
                    <a:pt x="0" y="315424"/>
                    <a:pt x="0" y="203200"/>
                  </a:cubicBezTo>
                  <a:cubicBezTo>
                    <a:pt x="0" y="90976"/>
                    <a:pt x="90976" y="0"/>
                    <a:pt x="203200" y="0"/>
                  </a:cubicBezTo>
                  <a:close/>
                </a:path>
              </a:pathLst>
            </a:custGeom>
            <a:solidFill>
              <a:srgbClr val="0C9898"/>
            </a:solidFill>
          </p:spPr>
        </p:sp>
        <p:sp>
          <p:nvSpPr>
            <p:cNvPr id="4" name="TextBox 4"/>
            <p:cNvSpPr txBox="1"/>
            <p:nvPr/>
          </p:nvSpPr>
          <p:spPr>
            <a:xfrm>
              <a:off x="0" y="-28575"/>
              <a:ext cx="1082162" cy="434975"/>
            </a:xfrm>
            <a:prstGeom prst="rect">
              <a:avLst/>
            </a:prstGeom>
          </p:spPr>
          <p:txBody>
            <a:bodyPr lIns="50800" tIns="50800" rIns="50800" bIns="50800" rtlCol="0" anchor="ctr"/>
            <a:lstStyle/>
            <a:p>
              <a:pPr algn="ctr">
                <a:lnSpc>
                  <a:spcPts val="2520"/>
                </a:lnSpc>
              </a:pPr>
              <a:r>
                <a:rPr lang="en-US" sz="1800">
                  <a:solidFill>
                    <a:srgbClr val="FFFFFF"/>
                  </a:solidFill>
                  <a:latin typeface="Poppins Bold" panose="00000800000000000000"/>
                  <a:ea typeface="Poppins Bold" panose="00000800000000000000"/>
                  <a:cs typeface="Poppins Bold" panose="00000800000000000000"/>
                  <a:sym typeface="Poppins Bold" panose="00000800000000000000"/>
                </a:rPr>
                <a:t>LX6</a:t>
              </a:r>
              <a:endParaRPr lang="en-US" sz="1800">
                <a:solidFill>
                  <a:srgbClr val="FFFFFF"/>
                </a:solidFill>
                <a:latin typeface="Poppins Bold" panose="00000800000000000000"/>
                <a:ea typeface="Poppins Bold" panose="00000800000000000000"/>
                <a:cs typeface="Poppins Bold" panose="00000800000000000000"/>
                <a:sym typeface="Poppins Bold" panose="00000800000000000000"/>
              </a:endParaRPr>
            </a:p>
          </p:txBody>
        </p:sp>
      </p:grpSp>
      <p:grpSp>
        <p:nvGrpSpPr>
          <p:cNvPr id="5" name="Group 5"/>
          <p:cNvGrpSpPr/>
          <p:nvPr/>
        </p:nvGrpSpPr>
        <p:grpSpPr>
          <a:xfrm>
            <a:off x="1677242" y="-49885"/>
            <a:ext cx="885763" cy="1078585"/>
            <a:chOff x="0" y="0"/>
            <a:chExt cx="2771140" cy="3374390"/>
          </a:xfrm>
        </p:grpSpPr>
        <p:sp>
          <p:nvSpPr>
            <p:cNvPr id="6" name="Freeform 6"/>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0C9898"/>
            </a:solidFill>
          </p:spPr>
        </p:sp>
      </p:grpSp>
      <p:sp>
        <p:nvSpPr>
          <p:cNvPr id="7" name="Freeform 7"/>
          <p:cNvSpPr/>
          <p:nvPr/>
        </p:nvSpPr>
        <p:spPr>
          <a:xfrm>
            <a:off x="15036909" y="617558"/>
            <a:ext cx="2222391" cy="411142"/>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1"/>
            <a:stretch>
              <a:fillRect/>
            </a:stretch>
          </a:blipFill>
        </p:spPr>
      </p:sp>
      <p:sp>
        <p:nvSpPr>
          <p:cNvPr id="8" name="Freeform 8"/>
          <p:cNvSpPr/>
          <p:nvPr/>
        </p:nvSpPr>
        <p:spPr>
          <a:xfrm>
            <a:off x="3298209" y="3529797"/>
            <a:ext cx="9656403" cy="6197134"/>
          </a:xfrm>
          <a:custGeom>
            <a:avLst/>
            <a:gdLst/>
            <a:ahLst/>
            <a:cxnLst/>
            <a:rect l="l" t="t" r="r" b="b"/>
            <a:pathLst>
              <a:path w="9656403" h="6197134">
                <a:moveTo>
                  <a:pt x="0" y="0"/>
                </a:moveTo>
                <a:lnTo>
                  <a:pt x="9656403" y="0"/>
                </a:lnTo>
                <a:lnTo>
                  <a:pt x="9656403" y="6197133"/>
                </a:lnTo>
                <a:lnTo>
                  <a:pt x="0" y="6197133"/>
                </a:lnTo>
                <a:lnTo>
                  <a:pt x="0" y="0"/>
                </a:lnTo>
                <a:close/>
              </a:path>
            </a:pathLst>
          </a:custGeom>
          <a:blipFill>
            <a:blip r:embed="rId2"/>
            <a:stretch>
              <a:fillRect/>
            </a:stretch>
          </a:blipFill>
        </p:spPr>
      </p:sp>
      <p:sp>
        <p:nvSpPr>
          <p:cNvPr id="9" name="Freeform 9"/>
          <p:cNvSpPr/>
          <p:nvPr/>
        </p:nvSpPr>
        <p:spPr>
          <a:xfrm>
            <a:off x="7256906" y="3848100"/>
            <a:ext cx="1353694" cy="754297"/>
          </a:xfrm>
          <a:custGeom>
            <a:avLst/>
            <a:gdLst/>
            <a:ahLst/>
            <a:cxnLst/>
            <a:rect l="l" t="t" r="r" b="b"/>
            <a:pathLst>
              <a:path w="1353694" h="754297">
                <a:moveTo>
                  <a:pt x="0" y="0"/>
                </a:moveTo>
                <a:lnTo>
                  <a:pt x="1353694" y="0"/>
                </a:lnTo>
                <a:lnTo>
                  <a:pt x="1353694" y="754297"/>
                </a:lnTo>
                <a:lnTo>
                  <a:pt x="0" y="754297"/>
                </a:lnTo>
                <a:lnTo>
                  <a:pt x="0" y="0"/>
                </a:lnTo>
                <a:close/>
              </a:path>
            </a:pathLst>
          </a:custGeom>
          <a:blipFill>
            <a:blip r:embed="rId3"/>
            <a:stretch>
              <a:fillRect/>
            </a:stretch>
          </a:blipFill>
        </p:spPr>
      </p:sp>
      <p:sp>
        <p:nvSpPr>
          <p:cNvPr id="10" name="AutoShape 10"/>
          <p:cNvSpPr/>
          <p:nvPr/>
        </p:nvSpPr>
        <p:spPr>
          <a:xfrm>
            <a:off x="443258" y="4453119"/>
            <a:ext cx="5278135" cy="0"/>
          </a:xfrm>
          <a:prstGeom prst="line">
            <a:avLst/>
          </a:prstGeom>
          <a:ln w="28575" cap="flat">
            <a:solidFill>
              <a:srgbClr val="0C9898"/>
            </a:solidFill>
            <a:prstDash val="solid"/>
            <a:headEnd type="none" w="sm" len="sm"/>
            <a:tailEnd type="none" w="sm" len="sm"/>
          </a:ln>
        </p:spPr>
      </p:sp>
      <p:grpSp>
        <p:nvGrpSpPr>
          <p:cNvPr id="11" name="Group 11"/>
          <p:cNvGrpSpPr/>
          <p:nvPr/>
        </p:nvGrpSpPr>
        <p:grpSpPr>
          <a:xfrm>
            <a:off x="5550716" y="4333116"/>
            <a:ext cx="240005" cy="240005"/>
            <a:chOff x="0" y="0"/>
            <a:chExt cx="320007" cy="320007"/>
          </a:xfrm>
        </p:grpSpPr>
        <p:grpSp>
          <p:nvGrpSpPr>
            <p:cNvPr id="12" name="Group 12"/>
            <p:cNvGrpSpPr/>
            <p:nvPr/>
          </p:nvGrpSpPr>
          <p:grpSpPr>
            <a:xfrm>
              <a:off x="0" y="0"/>
              <a:ext cx="320007" cy="32000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C92D5">
                  <a:alpha val="60000"/>
                </a:srgbClr>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240"/>
                  </a:lnSpc>
                </a:pPr>
              </a:p>
            </p:txBody>
          </p:sp>
        </p:grpSp>
        <p:grpSp>
          <p:nvGrpSpPr>
            <p:cNvPr id="15" name="Group 15"/>
            <p:cNvGrpSpPr/>
            <p:nvPr/>
          </p:nvGrpSpPr>
          <p:grpSpPr>
            <a:xfrm>
              <a:off x="58228" y="58228"/>
              <a:ext cx="203551" cy="20355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C9898"/>
              </a:solidFill>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240"/>
                  </a:lnSpc>
                </a:pPr>
              </a:p>
            </p:txBody>
          </p:sp>
        </p:grpSp>
      </p:grpSp>
      <p:sp>
        <p:nvSpPr>
          <p:cNvPr id="18" name="Freeform 18"/>
          <p:cNvSpPr/>
          <p:nvPr/>
        </p:nvSpPr>
        <p:spPr>
          <a:xfrm>
            <a:off x="7139571" y="5143500"/>
            <a:ext cx="1669067" cy="1554868"/>
          </a:xfrm>
          <a:custGeom>
            <a:avLst/>
            <a:gdLst/>
            <a:ahLst/>
            <a:cxnLst/>
            <a:rect l="l" t="t" r="r" b="b"/>
            <a:pathLst>
              <a:path w="1669067" h="1554868">
                <a:moveTo>
                  <a:pt x="0" y="0"/>
                </a:moveTo>
                <a:lnTo>
                  <a:pt x="1669067" y="0"/>
                </a:lnTo>
                <a:lnTo>
                  <a:pt x="1669067" y="1554868"/>
                </a:lnTo>
                <a:lnTo>
                  <a:pt x="0" y="1554868"/>
                </a:lnTo>
                <a:lnTo>
                  <a:pt x="0" y="0"/>
                </a:lnTo>
                <a:close/>
              </a:path>
            </a:pathLst>
          </a:custGeom>
          <a:blipFill>
            <a:blip r:embed="rId4"/>
            <a:stretch>
              <a:fillRect/>
            </a:stretch>
          </a:blipFill>
        </p:spPr>
      </p:sp>
      <p:sp>
        <p:nvSpPr>
          <p:cNvPr id="19" name="AutoShape 19"/>
          <p:cNvSpPr/>
          <p:nvPr/>
        </p:nvSpPr>
        <p:spPr>
          <a:xfrm>
            <a:off x="537619" y="5768070"/>
            <a:ext cx="6945515" cy="0"/>
          </a:xfrm>
          <a:prstGeom prst="line">
            <a:avLst/>
          </a:prstGeom>
          <a:ln w="28575" cap="flat">
            <a:solidFill>
              <a:srgbClr val="0C9898"/>
            </a:solidFill>
            <a:prstDash val="solid"/>
            <a:headEnd type="none" w="sm" len="sm"/>
            <a:tailEnd type="none" w="sm" len="sm"/>
          </a:ln>
        </p:spPr>
      </p:sp>
      <p:sp>
        <p:nvSpPr>
          <p:cNvPr id="20" name="AutoShape 20"/>
          <p:cNvSpPr/>
          <p:nvPr/>
        </p:nvSpPr>
        <p:spPr>
          <a:xfrm>
            <a:off x="537619" y="8142651"/>
            <a:ext cx="5653273" cy="0"/>
          </a:xfrm>
          <a:prstGeom prst="line">
            <a:avLst/>
          </a:prstGeom>
          <a:ln w="28575" cap="flat">
            <a:solidFill>
              <a:srgbClr val="0C9898"/>
            </a:solidFill>
            <a:prstDash val="solid"/>
            <a:headEnd type="none" w="sm" len="sm"/>
            <a:tailEnd type="none" w="sm" len="sm"/>
          </a:ln>
        </p:spPr>
      </p:sp>
      <p:grpSp>
        <p:nvGrpSpPr>
          <p:cNvPr id="21" name="Group 21"/>
          <p:cNvGrpSpPr/>
          <p:nvPr/>
        </p:nvGrpSpPr>
        <p:grpSpPr>
          <a:xfrm>
            <a:off x="7363132" y="5648067"/>
            <a:ext cx="240005" cy="240005"/>
            <a:chOff x="0" y="0"/>
            <a:chExt cx="320007" cy="320007"/>
          </a:xfrm>
        </p:grpSpPr>
        <p:grpSp>
          <p:nvGrpSpPr>
            <p:cNvPr id="22" name="Group 22"/>
            <p:cNvGrpSpPr/>
            <p:nvPr/>
          </p:nvGrpSpPr>
          <p:grpSpPr>
            <a:xfrm>
              <a:off x="0" y="0"/>
              <a:ext cx="320007" cy="320007"/>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C92D5">
                  <a:alpha val="41961"/>
                </a:srgbClr>
              </a:solidFill>
            </p:spPr>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2240"/>
                  </a:lnSpc>
                </a:pPr>
              </a:p>
            </p:txBody>
          </p:sp>
        </p:grpSp>
        <p:grpSp>
          <p:nvGrpSpPr>
            <p:cNvPr id="25" name="Group 25"/>
            <p:cNvGrpSpPr/>
            <p:nvPr/>
          </p:nvGrpSpPr>
          <p:grpSpPr>
            <a:xfrm>
              <a:off x="58228" y="58228"/>
              <a:ext cx="203551" cy="203551"/>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C9898"/>
              </a:solidFill>
            </p:spPr>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2240"/>
                  </a:lnSpc>
                </a:pPr>
              </a:p>
            </p:txBody>
          </p:sp>
        </p:grpSp>
      </p:grpSp>
      <p:grpSp>
        <p:nvGrpSpPr>
          <p:cNvPr id="28" name="Group 28"/>
          <p:cNvGrpSpPr/>
          <p:nvPr/>
        </p:nvGrpSpPr>
        <p:grpSpPr>
          <a:xfrm>
            <a:off x="6070890" y="8022648"/>
            <a:ext cx="240005" cy="240005"/>
            <a:chOff x="0" y="0"/>
            <a:chExt cx="320007" cy="320007"/>
          </a:xfrm>
        </p:grpSpPr>
        <p:grpSp>
          <p:nvGrpSpPr>
            <p:cNvPr id="29" name="Group 29"/>
            <p:cNvGrpSpPr/>
            <p:nvPr/>
          </p:nvGrpSpPr>
          <p:grpSpPr>
            <a:xfrm>
              <a:off x="0" y="0"/>
              <a:ext cx="320007" cy="320007"/>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C92D5">
                  <a:alpha val="41961"/>
                </a:srgbClr>
              </a:solidFill>
            </p:spPr>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240"/>
                  </a:lnSpc>
                </a:pPr>
              </a:p>
            </p:txBody>
          </p:sp>
        </p:grpSp>
        <p:grpSp>
          <p:nvGrpSpPr>
            <p:cNvPr id="32" name="Group 32"/>
            <p:cNvGrpSpPr/>
            <p:nvPr/>
          </p:nvGrpSpPr>
          <p:grpSpPr>
            <a:xfrm>
              <a:off x="58228" y="58228"/>
              <a:ext cx="203551" cy="203551"/>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C9898"/>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2240"/>
                  </a:lnSpc>
                </a:pPr>
              </a:p>
            </p:txBody>
          </p:sp>
        </p:grpSp>
      </p:grpSp>
      <p:sp>
        <p:nvSpPr>
          <p:cNvPr id="35" name="TextBox 35"/>
          <p:cNvSpPr txBox="1"/>
          <p:nvPr/>
        </p:nvSpPr>
        <p:spPr>
          <a:xfrm>
            <a:off x="1028700" y="2023903"/>
            <a:ext cx="5227460" cy="1024261"/>
          </a:xfrm>
          <a:prstGeom prst="rect">
            <a:avLst/>
          </a:prstGeom>
        </p:spPr>
        <p:txBody>
          <a:bodyPr lIns="0" tIns="0" rIns="0" bIns="0" rtlCol="0" anchor="t">
            <a:spAutoFit/>
          </a:bodyPr>
          <a:lstStyle/>
          <a:p>
            <a:pPr algn="l">
              <a:lnSpc>
                <a:spcPts val="7700"/>
              </a:lnSpc>
            </a:pPr>
            <a:r>
              <a:rPr lang="en-US" sz="7700" spc="-385">
                <a:solidFill>
                  <a:srgbClr val="000000"/>
                </a:solidFill>
                <a:latin typeface="Poppins Bold" panose="00000800000000000000"/>
                <a:ea typeface="Poppins Bold" panose="00000800000000000000"/>
                <a:cs typeface="Poppins Bold" panose="00000800000000000000"/>
                <a:sym typeface="Poppins Bold" panose="00000800000000000000"/>
              </a:rPr>
              <a:t>Hardware</a:t>
            </a:r>
            <a:endParaRPr lang="en-US" sz="7700" spc="-385">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36" name="TextBox 36"/>
          <p:cNvSpPr txBox="1"/>
          <p:nvPr/>
        </p:nvSpPr>
        <p:spPr>
          <a:xfrm>
            <a:off x="256285" y="5841600"/>
            <a:ext cx="5031860" cy="1186814"/>
          </a:xfrm>
          <a:prstGeom prst="rect">
            <a:avLst/>
          </a:prstGeom>
        </p:spPr>
        <p:txBody>
          <a:bodyPr lIns="0" tIns="0" rIns="0" bIns="0" rtlCol="0" anchor="t">
            <a:spAutoFit/>
          </a:bodyPr>
          <a:lstStyle/>
          <a:p>
            <a:pPr algn="r">
              <a:lnSpc>
                <a:spcPts val="3150"/>
              </a:lnSpc>
            </a:pPr>
            <a:r>
              <a:rPr lang="en-US" sz="2100" spc="-1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Upload/download/monitoring program;</a:t>
            </a:r>
            <a:endParaRPr lang="en-US" sz="2100" spc="-1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r">
              <a:lnSpc>
                <a:spcPts val="3150"/>
              </a:lnSpc>
            </a:pPr>
            <a:r>
              <a:rPr lang="en-US" sz="2100" spc="-1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Program download, user data record(developing);</a:t>
            </a:r>
            <a:endParaRPr lang="en-US" sz="2100" spc="-1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7" name="TextBox 37"/>
          <p:cNvSpPr txBox="1"/>
          <p:nvPr/>
        </p:nvSpPr>
        <p:spPr>
          <a:xfrm>
            <a:off x="256285" y="8216180"/>
            <a:ext cx="5031860" cy="1186814"/>
          </a:xfrm>
          <a:prstGeom prst="rect">
            <a:avLst/>
          </a:prstGeom>
        </p:spPr>
        <p:txBody>
          <a:bodyPr lIns="0" tIns="0" rIns="0" bIns="0" rtlCol="0" anchor="t">
            <a:spAutoFit/>
          </a:bodyPr>
          <a:lstStyle/>
          <a:p>
            <a:pPr algn="r">
              <a:lnSpc>
                <a:spcPts val="3150"/>
              </a:lnSpc>
            </a:pPr>
            <a:r>
              <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COM1: Modbus RTU/ASCII protocol</a:t>
            </a:r>
            <a:endPar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r">
              <a:lnSpc>
                <a:spcPts val="3150"/>
              </a:lnSpc>
            </a:pPr>
            <a:r>
              <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COM2: User-define protocol </a:t>
            </a:r>
            <a:endPar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r">
              <a:lnSpc>
                <a:spcPts val="3150"/>
              </a:lnSpc>
            </a:pPr>
            <a:r>
              <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Modbus RTU/ASCII</a:t>
            </a:r>
            <a:endPar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8" name="TextBox 38"/>
          <p:cNvSpPr txBox="1"/>
          <p:nvPr/>
        </p:nvSpPr>
        <p:spPr>
          <a:xfrm>
            <a:off x="134534" y="3834181"/>
            <a:ext cx="5059251" cy="441959"/>
          </a:xfrm>
          <a:prstGeom prst="rect">
            <a:avLst/>
          </a:prstGeom>
        </p:spPr>
        <p:txBody>
          <a:bodyPr lIns="0" tIns="0" rIns="0" bIns="0" rtlCol="0" anchor="t">
            <a:spAutoFit/>
          </a:bodyPr>
          <a:lstStyle/>
          <a:p>
            <a:pPr algn="r">
              <a:lnSpc>
                <a:spcPts val="3600"/>
              </a:lnSpc>
            </a:pPr>
            <a:r>
              <a:rPr lang="en-US" sz="24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rPr>
              <a:t>Status Indicator</a:t>
            </a:r>
            <a:endParaRPr lang="en-US" sz="24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endParaRPr>
          </a:p>
        </p:txBody>
      </p:sp>
      <p:sp>
        <p:nvSpPr>
          <p:cNvPr id="39" name="TextBox 39"/>
          <p:cNvSpPr txBox="1"/>
          <p:nvPr/>
        </p:nvSpPr>
        <p:spPr>
          <a:xfrm>
            <a:off x="228895" y="5149133"/>
            <a:ext cx="5059251" cy="441959"/>
          </a:xfrm>
          <a:prstGeom prst="rect">
            <a:avLst/>
          </a:prstGeom>
        </p:spPr>
        <p:txBody>
          <a:bodyPr lIns="0" tIns="0" rIns="0" bIns="0" rtlCol="0" anchor="t">
            <a:spAutoFit/>
          </a:bodyPr>
          <a:lstStyle/>
          <a:p>
            <a:pPr algn="r">
              <a:lnSpc>
                <a:spcPts val="3600"/>
              </a:lnSpc>
            </a:pPr>
            <a:r>
              <a:rPr lang="en-US" sz="24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rPr>
              <a:t>USB TYPE-C / TF Card</a:t>
            </a:r>
            <a:endParaRPr lang="en-US" sz="24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endParaRPr>
          </a:p>
        </p:txBody>
      </p:sp>
      <p:sp>
        <p:nvSpPr>
          <p:cNvPr id="40" name="TextBox 40"/>
          <p:cNvSpPr txBox="1"/>
          <p:nvPr/>
        </p:nvSpPr>
        <p:spPr>
          <a:xfrm>
            <a:off x="228895" y="7523713"/>
            <a:ext cx="5059251" cy="441959"/>
          </a:xfrm>
          <a:prstGeom prst="rect">
            <a:avLst/>
          </a:prstGeom>
        </p:spPr>
        <p:txBody>
          <a:bodyPr lIns="0" tIns="0" rIns="0" bIns="0" rtlCol="0" anchor="t">
            <a:spAutoFit/>
          </a:bodyPr>
          <a:lstStyle/>
          <a:p>
            <a:pPr algn="r">
              <a:lnSpc>
                <a:spcPts val="3600"/>
              </a:lnSpc>
            </a:pPr>
            <a:r>
              <a:rPr lang="en-US" sz="24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rPr>
              <a:t>RS485 (COM1-2)</a:t>
            </a:r>
            <a:endParaRPr lang="en-US" sz="24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endParaRPr>
          </a:p>
        </p:txBody>
      </p:sp>
      <p:sp>
        <p:nvSpPr>
          <p:cNvPr id="41" name="AutoShape 41"/>
          <p:cNvSpPr/>
          <p:nvPr/>
        </p:nvSpPr>
        <p:spPr>
          <a:xfrm flipV="1">
            <a:off x="8460621" y="8971326"/>
            <a:ext cx="9178904" cy="0"/>
          </a:xfrm>
          <a:prstGeom prst="line">
            <a:avLst/>
          </a:prstGeom>
          <a:ln w="28575" cap="flat">
            <a:solidFill>
              <a:srgbClr val="0C9898"/>
            </a:solidFill>
            <a:prstDash val="solid"/>
            <a:headEnd type="none" w="sm" len="sm"/>
            <a:tailEnd type="none" w="sm" len="sm"/>
          </a:ln>
        </p:spPr>
      </p:sp>
      <p:sp>
        <p:nvSpPr>
          <p:cNvPr id="42" name="AutoShape 42"/>
          <p:cNvSpPr/>
          <p:nvPr/>
        </p:nvSpPr>
        <p:spPr>
          <a:xfrm flipV="1">
            <a:off x="8460621" y="7505429"/>
            <a:ext cx="9178904" cy="0"/>
          </a:xfrm>
          <a:prstGeom prst="line">
            <a:avLst/>
          </a:prstGeom>
          <a:ln w="28575" cap="flat">
            <a:solidFill>
              <a:srgbClr val="0C9898"/>
            </a:solidFill>
            <a:prstDash val="solid"/>
            <a:headEnd type="none" w="sm" len="sm"/>
            <a:tailEnd type="none" w="sm" len="sm"/>
          </a:ln>
        </p:spPr>
      </p:sp>
      <p:sp>
        <p:nvSpPr>
          <p:cNvPr id="43" name="AutoShape 43"/>
          <p:cNvSpPr/>
          <p:nvPr/>
        </p:nvSpPr>
        <p:spPr>
          <a:xfrm flipV="1">
            <a:off x="9820847" y="5115859"/>
            <a:ext cx="7818678" cy="0"/>
          </a:xfrm>
          <a:prstGeom prst="line">
            <a:avLst/>
          </a:prstGeom>
          <a:ln w="28575" cap="flat">
            <a:solidFill>
              <a:srgbClr val="0C9898"/>
            </a:solidFill>
            <a:prstDash val="solid"/>
            <a:headEnd type="none" w="sm" len="sm"/>
            <a:tailEnd type="none" w="sm" len="sm"/>
          </a:ln>
        </p:spPr>
      </p:sp>
      <p:sp>
        <p:nvSpPr>
          <p:cNvPr id="44" name="AutoShape 44"/>
          <p:cNvSpPr/>
          <p:nvPr/>
        </p:nvSpPr>
        <p:spPr>
          <a:xfrm>
            <a:off x="11623332" y="2832918"/>
            <a:ext cx="6136196" cy="0"/>
          </a:xfrm>
          <a:prstGeom prst="line">
            <a:avLst/>
          </a:prstGeom>
          <a:ln w="28575" cap="flat">
            <a:solidFill>
              <a:srgbClr val="0C9898"/>
            </a:solidFill>
            <a:prstDash val="solid"/>
            <a:headEnd type="none" w="sm" len="sm"/>
            <a:tailEnd type="none" w="sm" len="sm"/>
          </a:ln>
        </p:spPr>
      </p:sp>
      <p:sp>
        <p:nvSpPr>
          <p:cNvPr id="45" name="AutoShape 45"/>
          <p:cNvSpPr/>
          <p:nvPr/>
        </p:nvSpPr>
        <p:spPr>
          <a:xfrm>
            <a:off x="7603137" y="1706112"/>
            <a:ext cx="6136196" cy="0"/>
          </a:xfrm>
          <a:prstGeom prst="line">
            <a:avLst/>
          </a:prstGeom>
          <a:ln w="28575" cap="flat">
            <a:solidFill>
              <a:srgbClr val="0C9898"/>
            </a:solidFill>
            <a:prstDash val="solid"/>
            <a:headEnd type="none" w="sm" len="sm"/>
            <a:tailEnd type="none" w="sm" len="sm"/>
          </a:ln>
        </p:spPr>
      </p:sp>
      <p:sp>
        <p:nvSpPr>
          <p:cNvPr id="46" name="TextBox 46"/>
          <p:cNvSpPr txBox="1"/>
          <p:nvPr/>
        </p:nvSpPr>
        <p:spPr>
          <a:xfrm>
            <a:off x="12982003" y="9044855"/>
            <a:ext cx="5031860" cy="386714"/>
          </a:xfrm>
          <a:prstGeom prst="rect">
            <a:avLst/>
          </a:prstGeom>
        </p:spPr>
        <p:txBody>
          <a:bodyPr lIns="0" tIns="0" rIns="0" bIns="0" rtlCol="0" anchor="t">
            <a:spAutoFit/>
          </a:bodyPr>
          <a:lstStyle/>
          <a:p>
            <a:pPr algn="l">
              <a:lnSpc>
                <a:spcPts val="3150"/>
              </a:lnSpc>
            </a:pPr>
            <a:r>
              <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Support Modbus TCP</a:t>
            </a:r>
            <a:endPar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7" name="TextBox 47"/>
          <p:cNvSpPr txBox="1"/>
          <p:nvPr/>
        </p:nvSpPr>
        <p:spPr>
          <a:xfrm>
            <a:off x="12982003" y="7578959"/>
            <a:ext cx="5031860" cy="386714"/>
          </a:xfrm>
          <a:prstGeom prst="rect">
            <a:avLst/>
          </a:prstGeom>
        </p:spPr>
        <p:txBody>
          <a:bodyPr lIns="0" tIns="0" rIns="0" bIns="0" rtlCol="0" anchor="t">
            <a:spAutoFit/>
          </a:bodyPr>
          <a:lstStyle/>
          <a:p>
            <a:pPr algn="l">
              <a:lnSpc>
                <a:spcPts val="3150"/>
              </a:lnSpc>
            </a:pPr>
            <a:r>
              <a:rPr lang="en-US" sz="2100" spc="-1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up to 128 servo axis , Thrid party devices</a:t>
            </a:r>
            <a:endParaRPr lang="en-US" sz="2100" spc="-1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8" name="TextBox 48"/>
          <p:cNvSpPr txBox="1"/>
          <p:nvPr/>
        </p:nvSpPr>
        <p:spPr>
          <a:xfrm>
            <a:off x="12982003" y="5189388"/>
            <a:ext cx="5031860" cy="789255"/>
          </a:xfrm>
          <a:prstGeom prst="rect">
            <a:avLst/>
          </a:prstGeom>
        </p:spPr>
        <p:txBody>
          <a:bodyPr lIns="0" tIns="0" rIns="0" bIns="0" rtlCol="0" anchor="t">
            <a:spAutoFit/>
          </a:bodyPr>
          <a:lstStyle/>
          <a:p>
            <a:pPr algn="l">
              <a:lnSpc>
                <a:spcPts val="3150"/>
              </a:lnSpc>
            </a:pPr>
            <a:r>
              <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8 x High speed single phase input</a:t>
            </a:r>
            <a:endPar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a:lnSpc>
                <a:spcPts val="3150"/>
              </a:lnSpc>
            </a:pPr>
            <a:r>
              <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4 x High speed pulse output</a:t>
            </a:r>
            <a:endParaRPr lang="en-US" sz="2100" spc="-10" dirty="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9" name="TextBox 49"/>
          <p:cNvSpPr txBox="1"/>
          <p:nvPr/>
        </p:nvSpPr>
        <p:spPr>
          <a:xfrm>
            <a:off x="13102005" y="2906447"/>
            <a:ext cx="5031860" cy="386714"/>
          </a:xfrm>
          <a:prstGeom prst="rect">
            <a:avLst/>
          </a:prstGeom>
        </p:spPr>
        <p:txBody>
          <a:bodyPr lIns="0" tIns="0" rIns="0" bIns="0" rtlCol="0" anchor="t">
            <a:spAutoFit/>
          </a:bodyPr>
          <a:lstStyle/>
          <a:p>
            <a:pPr algn="l">
              <a:lnSpc>
                <a:spcPts val="3150"/>
              </a:lnSpc>
            </a:pPr>
            <a:r>
              <a:rPr lang="en-US" sz="2100" spc="-1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Up to 32 modules per CPU unit</a:t>
            </a:r>
            <a:endParaRPr lang="en-US" sz="2100" spc="-1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50" name="TextBox 50"/>
          <p:cNvSpPr txBox="1"/>
          <p:nvPr/>
        </p:nvSpPr>
        <p:spPr>
          <a:xfrm>
            <a:off x="9081810" y="1779641"/>
            <a:ext cx="5031860" cy="386714"/>
          </a:xfrm>
          <a:prstGeom prst="rect">
            <a:avLst/>
          </a:prstGeom>
        </p:spPr>
        <p:txBody>
          <a:bodyPr lIns="0" tIns="0" rIns="0" bIns="0" rtlCol="0" anchor="t">
            <a:spAutoFit/>
          </a:bodyPr>
          <a:lstStyle/>
          <a:p>
            <a:pPr algn="l">
              <a:lnSpc>
                <a:spcPts val="3150"/>
              </a:lnSpc>
            </a:pPr>
            <a:r>
              <a:rPr lang="en-US" sz="2100" spc="-1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Status and diagnostic CPU</a:t>
            </a:r>
            <a:endParaRPr lang="en-US" sz="2100" spc="-10">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51" name="TextBox 51"/>
          <p:cNvSpPr txBox="1"/>
          <p:nvPr/>
        </p:nvSpPr>
        <p:spPr>
          <a:xfrm>
            <a:off x="12954612" y="8352388"/>
            <a:ext cx="5059251" cy="441959"/>
          </a:xfrm>
          <a:prstGeom prst="rect">
            <a:avLst/>
          </a:prstGeom>
        </p:spPr>
        <p:txBody>
          <a:bodyPr lIns="0" tIns="0" rIns="0" bIns="0" rtlCol="0" anchor="t">
            <a:spAutoFit/>
          </a:bodyPr>
          <a:lstStyle/>
          <a:p>
            <a:pPr algn="l">
              <a:lnSpc>
                <a:spcPts val="3600"/>
              </a:lnSpc>
            </a:pPr>
            <a:r>
              <a:rPr lang="en-US" sz="24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rPr>
              <a:t>Ethernet</a:t>
            </a:r>
            <a:endParaRPr lang="en-US" sz="24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endParaRPr>
          </a:p>
        </p:txBody>
      </p:sp>
      <p:sp>
        <p:nvSpPr>
          <p:cNvPr id="52" name="TextBox 52"/>
          <p:cNvSpPr txBox="1"/>
          <p:nvPr/>
        </p:nvSpPr>
        <p:spPr>
          <a:xfrm>
            <a:off x="12954612" y="6886492"/>
            <a:ext cx="5059251" cy="441959"/>
          </a:xfrm>
          <a:prstGeom prst="rect">
            <a:avLst/>
          </a:prstGeom>
        </p:spPr>
        <p:txBody>
          <a:bodyPr lIns="0" tIns="0" rIns="0" bIns="0" rtlCol="0" anchor="t">
            <a:spAutoFit/>
          </a:bodyPr>
          <a:lstStyle/>
          <a:p>
            <a:pPr algn="l">
              <a:lnSpc>
                <a:spcPts val="3600"/>
              </a:lnSpc>
            </a:pPr>
            <a:r>
              <a:rPr lang="en-US" sz="24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rPr>
              <a:t>EtherCAT</a:t>
            </a:r>
            <a:endParaRPr lang="en-US" sz="24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endParaRPr>
          </a:p>
        </p:txBody>
      </p:sp>
      <p:sp>
        <p:nvSpPr>
          <p:cNvPr id="53" name="TextBox 53"/>
          <p:cNvSpPr txBox="1"/>
          <p:nvPr/>
        </p:nvSpPr>
        <p:spPr>
          <a:xfrm>
            <a:off x="12954612" y="4496921"/>
            <a:ext cx="5059251" cy="441959"/>
          </a:xfrm>
          <a:prstGeom prst="rect">
            <a:avLst/>
          </a:prstGeom>
        </p:spPr>
        <p:txBody>
          <a:bodyPr lIns="0" tIns="0" rIns="0" bIns="0" rtlCol="0" anchor="t">
            <a:spAutoFit/>
          </a:bodyPr>
          <a:lstStyle/>
          <a:p>
            <a:pPr algn="l">
              <a:lnSpc>
                <a:spcPts val="3600"/>
              </a:lnSpc>
            </a:pPr>
            <a:r>
              <a:rPr lang="en-US" sz="24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rPr>
              <a:t>Local I/O with status</a:t>
            </a:r>
            <a:endParaRPr lang="en-US" sz="24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endParaRPr>
          </a:p>
        </p:txBody>
      </p:sp>
      <p:sp>
        <p:nvSpPr>
          <p:cNvPr id="54" name="TextBox 54"/>
          <p:cNvSpPr txBox="1"/>
          <p:nvPr/>
        </p:nvSpPr>
        <p:spPr>
          <a:xfrm>
            <a:off x="13074615" y="2213980"/>
            <a:ext cx="5059251" cy="441959"/>
          </a:xfrm>
          <a:prstGeom prst="rect">
            <a:avLst/>
          </a:prstGeom>
        </p:spPr>
        <p:txBody>
          <a:bodyPr lIns="0" tIns="0" rIns="0" bIns="0" rtlCol="0" anchor="t">
            <a:spAutoFit/>
          </a:bodyPr>
          <a:lstStyle/>
          <a:p>
            <a:pPr algn="l">
              <a:lnSpc>
                <a:spcPts val="3600"/>
              </a:lnSpc>
            </a:pPr>
            <a:r>
              <a:rPr lang="en-US" sz="24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rPr>
              <a:t>Expansion module</a:t>
            </a:r>
            <a:endParaRPr lang="en-US" sz="24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endParaRPr>
          </a:p>
        </p:txBody>
      </p:sp>
      <p:sp>
        <p:nvSpPr>
          <p:cNvPr id="55" name="TextBox 55"/>
          <p:cNvSpPr txBox="1"/>
          <p:nvPr/>
        </p:nvSpPr>
        <p:spPr>
          <a:xfrm>
            <a:off x="9054420" y="1087174"/>
            <a:ext cx="5059251" cy="441959"/>
          </a:xfrm>
          <a:prstGeom prst="rect">
            <a:avLst/>
          </a:prstGeom>
        </p:spPr>
        <p:txBody>
          <a:bodyPr lIns="0" tIns="0" rIns="0" bIns="0" rtlCol="0" anchor="t">
            <a:spAutoFit/>
          </a:bodyPr>
          <a:lstStyle/>
          <a:p>
            <a:pPr algn="l">
              <a:lnSpc>
                <a:spcPts val="3600"/>
              </a:lnSpc>
            </a:pPr>
            <a:r>
              <a:rPr lang="en-US" sz="24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rPr>
              <a:t>Digital display</a:t>
            </a:r>
            <a:endParaRPr lang="en-US" sz="2400">
              <a:solidFill>
                <a:srgbClr val="000000"/>
              </a:solidFill>
              <a:latin typeface="Poppins Medium Bold" panose="02000000000000000000"/>
              <a:ea typeface="Poppins Medium Bold" panose="02000000000000000000"/>
              <a:cs typeface="Poppins Medium Bold" panose="02000000000000000000"/>
              <a:sym typeface="Poppins Medium Bold" panose="02000000000000000000"/>
            </a:endParaRPr>
          </a:p>
        </p:txBody>
      </p:sp>
      <p:grpSp>
        <p:nvGrpSpPr>
          <p:cNvPr id="56" name="Group 56"/>
          <p:cNvGrpSpPr/>
          <p:nvPr/>
        </p:nvGrpSpPr>
        <p:grpSpPr>
          <a:xfrm>
            <a:off x="8280396" y="8851323"/>
            <a:ext cx="240005" cy="240005"/>
            <a:chOff x="0" y="0"/>
            <a:chExt cx="320007" cy="320007"/>
          </a:xfrm>
        </p:grpSpPr>
        <p:grpSp>
          <p:nvGrpSpPr>
            <p:cNvPr id="57" name="Group 57"/>
            <p:cNvGrpSpPr/>
            <p:nvPr/>
          </p:nvGrpSpPr>
          <p:grpSpPr>
            <a:xfrm>
              <a:off x="0" y="0"/>
              <a:ext cx="320007" cy="320007"/>
              <a:chOff x="0" y="0"/>
              <a:chExt cx="812800" cy="812800"/>
            </a:xfrm>
          </p:grpSpPr>
          <p:sp>
            <p:nvSpPr>
              <p:cNvPr id="58" name="Freeform 5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C92D5">
                  <a:alpha val="41961"/>
                </a:srgbClr>
              </a:solidFill>
            </p:spPr>
          </p:sp>
          <p:sp>
            <p:nvSpPr>
              <p:cNvPr id="59" name="TextBox 59"/>
              <p:cNvSpPr txBox="1"/>
              <p:nvPr/>
            </p:nvSpPr>
            <p:spPr>
              <a:xfrm>
                <a:off x="76200" y="38100"/>
                <a:ext cx="660400" cy="698500"/>
              </a:xfrm>
              <a:prstGeom prst="rect">
                <a:avLst/>
              </a:prstGeom>
            </p:spPr>
            <p:txBody>
              <a:bodyPr lIns="50800" tIns="50800" rIns="50800" bIns="50800" rtlCol="0" anchor="ctr"/>
              <a:lstStyle/>
              <a:p>
                <a:pPr algn="ctr">
                  <a:lnSpc>
                    <a:spcPts val="2240"/>
                  </a:lnSpc>
                </a:pPr>
              </a:p>
            </p:txBody>
          </p:sp>
        </p:grpSp>
        <p:grpSp>
          <p:nvGrpSpPr>
            <p:cNvPr id="60" name="Group 60"/>
            <p:cNvGrpSpPr/>
            <p:nvPr/>
          </p:nvGrpSpPr>
          <p:grpSpPr>
            <a:xfrm>
              <a:off x="58228" y="58228"/>
              <a:ext cx="203551" cy="203551"/>
              <a:chOff x="0" y="0"/>
              <a:chExt cx="812800" cy="812800"/>
            </a:xfrm>
          </p:grpSpPr>
          <p:sp>
            <p:nvSpPr>
              <p:cNvPr id="61" name="Freeform 6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C9898"/>
              </a:solidFill>
            </p:spPr>
          </p:sp>
          <p:sp>
            <p:nvSpPr>
              <p:cNvPr id="62" name="TextBox 62"/>
              <p:cNvSpPr txBox="1"/>
              <p:nvPr/>
            </p:nvSpPr>
            <p:spPr>
              <a:xfrm>
                <a:off x="76200" y="38100"/>
                <a:ext cx="660400" cy="698500"/>
              </a:xfrm>
              <a:prstGeom prst="rect">
                <a:avLst/>
              </a:prstGeom>
            </p:spPr>
            <p:txBody>
              <a:bodyPr lIns="50800" tIns="50800" rIns="50800" bIns="50800" rtlCol="0" anchor="ctr"/>
              <a:lstStyle/>
              <a:p>
                <a:pPr algn="ctr">
                  <a:lnSpc>
                    <a:spcPts val="2240"/>
                  </a:lnSpc>
                </a:pPr>
              </a:p>
            </p:txBody>
          </p:sp>
        </p:grpSp>
      </p:grpSp>
      <p:grpSp>
        <p:nvGrpSpPr>
          <p:cNvPr id="63" name="Group 63"/>
          <p:cNvGrpSpPr/>
          <p:nvPr/>
        </p:nvGrpSpPr>
        <p:grpSpPr>
          <a:xfrm>
            <a:off x="8280396" y="7385426"/>
            <a:ext cx="240005" cy="240005"/>
            <a:chOff x="0" y="0"/>
            <a:chExt cx="320007" cy="320007"/>
          </a:xfrm>
        </p:grpSpPr>
        <p:grpSp>
          <p:nvGrpSpPr>
            <p:cNvPr id="64" name="Group 64"/>
            <p:cNvGrpSpPr/>
            <p:nvPr/>
          </p:nvGrpSpPr>
          <p:grpSpPr>
            <a:xfrm>
              <a:off x="0" y="0"/>
              <a:ext cx="320007" cy="320007"/>
              <a:chOff x="0" y="0"/>
              <a:chExt cx="812800" cy="812800"/>
            </a:xfrm>
          </p:grpSpPr>
          <p:sp>
            <p:nvSpPr>
              <p:cNvPr id="65" name="Freeform 6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C92D5">
                  <a:alpha val="41961"/>
                </a:srgbClr>
              </a:solidFill>
            </p:spPr>
          </p:sp>
          <p:sp>
            <p:nvSpPr>
              <p:cNvPr id="66" name="TextBox 66"/>
              <p:cNvSpPr txBox="1"/>
              <p:nvPr/>
            </p:nvSpPr>
            <p:spPr>
              <a:xfrm>
                <a:off x="76200" y="38100"/>
                <a:ext cx="660400" cy="698500"/>
              </a:xfrm>
              <a:prstGeom prst="rect">
                <a:avLst/>
              </a:prstGeom>
            </p:spPr>
            <p:txBody>
              <a:bodyPr lIns="50800" tIns="50800" rIns="50800" bIns="50800" rtlCol="0" anchor="ctr"/>
              <a:lstStyle/>
              <a:p>
                <a:pPr algn="ctr">
                  <a:lnSpc>
                    <a:spcPts val="2240"/>
                  </a:lnSpc>
                </a:pPr>
              </a:p>
            </p:txBody>
          </p:sp>
        </p:grpSp>
        <p:grpSp>
          <p:nvGrpSpPr>
            <p:cNvPr id="67" name="Group 67"/>
            <p:cNvGrpSpPr/>
            <p:nvPr/>
          </p:nvGrpSpPr>
          <p:grpSpPr>
            <a:xfrm>
              <a:off x="58228" y="58228"/>
              <a:ext cx="203551" cy="203551"/>
              <a:chOff x="0" y="0"/>
              <a:chExt cx="812800" cy="812800"/>
            </a:xfrm>
          </p:grpSpPr>
          <p:sp>
            <p:nvSpPr>
              <p:cNvPr id="68" name="Freeform 6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C9898"/>
              </a:solidFill>
            </p:spPr>
          </p:sp>
          <p:sp>
            <p:nvSpPr>
              <p:cNvPr id="69" name="TextBox 69"/>
              <p:cNvSpPr txBox="1"/>
              <p:nvPr/>
            </p:nvSpPr>
            <p:spPr>
              <a:xfrm>
                <a:off x="76200" y="38100"/>
                <a:ext cx="660400" cy="698500"/>
              </a:xfrm>
              <a:prstGeom prst="rect">
                <a:avLst/>
              </a:prstGeom>
            </p:spPr>
            <p:txBody>
              <a:bodyPr lIns="50800" tIns="50800" rIns="50800" bIns="50800" rtlCol="0" anchor="ctr"/>
              <a:lstStyle/>
              <a:p>
                <a:pPr algn="ctr">
                  <a:lnSpc>
                    <a:spcPts val="2240"/>
                  </a:lnSpc>
                </a:pPr>
              </a:p>
            </p:txBody>
          </p:sp>
        </p:grpSp>
      </p:grpSp>
      <p:grpSp>
        <p:nvGrpSpPr>
          <p:cNvPr id="70" name="Group 70"/>
          <p:cNvGrpSpPr/>
          <p:nvPr/>
        </p:nvGrpSpPr>
        <p:grpSpPr>
          <a:xfrm>
            <a:off x="9700844" y="4995856"/>
            <a:ext cx="240005" cy="240005"/>
            <a:chOff x="0" y="0"/>
            <a:chExt cx="320007" cy="320007"/>
          </a:xfrm>
        </p:grpSpPr>
        <p:grpSp>
          <p:nvGrpSpPr>
            <p:cNvPr id="71" name="Group 71"/>
            <p:cNvGrpSpPr/>
            <p:nvPr/>
          </p:nvGrpSpPr>
          <p:grpSpPr>
            <a:xfrm>
              <a:off x="0" y="0"/>
              <a:ext cx="320007" cy="320007"/>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C92D5">
                  <a:alpha val="41961"/>
                </a:srgbClr>
              </a:solidFill>
            </p:spPr>
          </p:sp>
          <p:sp>
            <p:nvSpPr>
              <p:cNvPr id="73" name="TextBox 73"/>
              <p:cNvSpPr txBox="1"/>
              <p:nvPr/>
            </p:nvSpPr>
            <p:spPr>
              <a:xfrm>
                <a:off x="76200" y="38100"/>
                <a:ext cx="660400" cy="698500"/>
              </a:xfrm>
              <a:prstGeom prst="rect">
                <a:avLst/>
              </a:prstGeom>
            </p:spPr>
            <p:txBody>
              <a:bodyPr lIns="50800" tIns="50800" rIns="50800" bIns="50800" rtlCol="0" anchor="ctr"/>
              <a:lstStyle/>
              <a:p>
                <a:pPr algn="ctr">
                  <a:lnSpc>
                    <a:spcPts val="2240"/>
                  </a:lnSpc>
                </a:pPr>
              </a:p>
            </p:txBody>
          </p:sp>
        </p:grpSp>
        <p:grpSp>
          <p:nvGrpSpPr>
            <p:cNvPr id="74" name="Group 74"/>
            <p:cNvGrpSpPr/>
            <p:nvPr/>
          </p:nvGrpSpPr>
          <p:grpSpPr>
            <a:xfrm>
              <a:off x="58228" y="58228"/>
              <a:ext cx="203551" cy="203551"/>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C9898"/>
              </a:solidFill>
            </p:spPr>
          </p:sp>
          <p:sp>
            <p:nvSpPr>
              <p:cNvPr id="76" name="TextBox 76"/>
              <p:cNvSpPr txBox="1"/>
              <p:nvPr/>
            </p:nvSpPr>
            <p:spPr>
              <a:xfrm>
                <a:off x="76200" y="38100"/>
                <a:ext cx="660400" cy="698500"/>
              </a:xfrm>
              <a:prstGeom prst="rect">
                <a:avLst/>
              </a:prstGeom>
            </p:spPr>
            <p:txBody>
              <a:bodyPr lIns="50800" tIns="50800" rIns="50800" bIns="50800" rtlCol="0" anchor="ctr"/>
              <a:lstStyle/>
              <a:p>
                <a:pPr algn="ctr">
                  <a:lnSpc>
                    <a:spcPts val="2240"/>
                  </a:lnSpc>
                </a:pPr>
              </a:p>
            </p:txBody>
          </p:sp>
        </p:grpSp>
      </p:grpSp>
      <p:grpSp>
        <p:nvGrpSpPr>
          <p:cNvPr id="77" name="Group 77"/>
          <p:cNvGrpSpPr/>
          <p:nvPr/>
        </p:nvGrpSpPr>
        <p:grpSpPr>
          <a:xfrm>
            <a:off x="11503329" y="3529797"/>
            <a:ext cx="240005" cy="240005"/>
            <a:chOff x="0" y="0"/>
            <a:chExt cx="320007" cy="320007"/>
          </a:xfrm>
        </p:grpSpPr>
        <p:grpSp>
          <p:nvGrpSpPr>
            <p:cNvPr id="78" name="Group 78"/>
            <p:cNvGrpSpPr/>
            <p:nvPr/>
          </p:nvGrpSpPr>
          <p:grpSpPr>
            <a:xfrm>
              <a:off x="0" y="0"/>
              <a:ext cx="320007" cy="320007"/>
              <a:chOff x="0" y="0"/>
              <a:chExt cx="812800" cy="812800"/>
            </a:xfrm>
          </p:grpSpPr>
          <p:sp>
            <p:nvSpPr>
              <p:cNvPr id="79" name="Freeform 7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C92D5">
                  <a:alpha val="41961"/>
                </a:srgbClr>
              </a:solidFill>
            </p:spPr>
          </p:sp>
          <p:sp>
            <p:nvSpPr>
              <p:cNvPr id="80" name="TextBox 80"/>
              <p:cNvSpPr txBox="1"/>
              <p:nvPr/>
            </p:nvSpPr>
            <p:spPr>
              <a:xfrm>
                <a:off x="76200" y="38100"/>
                <a:ext cx="660400" cy="698500"/>
              </a:xfrm>
              <a:prstGeom prst="rect">
                <a:avLst/>
              </a:prstGeom>
            </p:spPr>
            <p:txBody>
              <a:bodyPr lIns="50800" tIns="50800" rIns="50800" bIns="50800" rtlCol="0" anchor="ctr"/>
              <a:lstStyle/>
              <a:p>
                <a:pPr algn="ctr">
                  <a:lnSpc>
                    <a:spcPts val="2240"/>
                  </a:lnSpc>
                </a:pPr>
              </a:p>
            </p:txBody>
          </p:sp>
        </p:grpSp>
        <p:grpSp>
          <p:nvGrpSpPr>
            <p:cNvPr id="81" name="Group 81"/>
            <p:cNvGrpSpPr/>
            <p:nvPr/>
          </p:nvGrpSpPr>
          <p:grpSpPr>
            <a:xfrm>
              <a:off x="58228" y="58228"/>
              <a:ext cx="203551" cy="203551"/>
              <a:chOff x="0" y="0"/>
              <a:chExt cx="812800" cy="812800"/>
            </a:xfrm>
          </p:grpSpPr>
          <p:sp>
            <p:nvSpPr>
              <p:cNvPr id="82" name="Freeform 8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C9898"/>
              </a:solidFill>
            </p:spPr>
          </p:sp>
          <p:sp>
            <p:nvSpPr>
              <p:cNvPr id="83" name="TextBox 83"/>
              <p:cNvSpPr txBox="1"/>
              <p:nvPr/>
            </p:nvSpPr>
            <p:spPr>
              <a:xfrm>
                <a:off x="76200" y="38100"/>
                <a:ext cx="660400" cy="698500"/>
              </a:xfrm>
              <a:prstGeom prst="rect">
                <a:avLst/>
              </a:prstGeom>
            </p:spPr>
            <p:txBody>
              <a:bodyPr lIns="50800" tIns="50800" rIns="50800" bIns="50800" rtlCol="0" anchor="ctr"/>
              <a:lstStyle/>
              <a:p>
                <a:pPr algn="ctr">
                  <a:lnSpc>
                    <a:spcPts val="2240"/>
                  </a:lnSpc>
                </a:pPr>
              </a:p>
            </p:txBody>
          </p:sp>
        </p:grpSp>
      </p:grpSp>
      <p:grpSp>
        <p:nvGrpSpPr>
          <p:cNvPr id="84" name="Group 84"/>
          <p:cNvGrpSpPr/>
          <p:nvPr/>
        </p:nvGrpSpPr>
        <p:grpSpPr>
          <a:xfrm>
            <a:off x="7483134" y="3529797"/>
            <a:ext cx="240005" cy="240005"/>
            <a:chOff x="0" y="0"/>
            <a:chExt cx="320007" cy="320007"/>
          </a:xfrm>
        </p:grpSpPr>
        <p:grpSp>
          <p:nvGrpSpPr>
            <p:cNvPr id="85" name="Group 85"/>
            <p:cNvGrpSpPr/>
            <p:nvPr/>
          </p:nvGrpSpPr>
          <p:grpSpPr>
            <a:xfrm>
              <a:off x="0" y="0"/>
              <a:ext cx="320007" cy="320007"/>
              <a:chOff x="0" y="0"/>
              <a:chExt cx="812800" cy="812800"/>
            </a:xfrm>
          </p:grpSpPr>
          <p:sp>
            <p:nvSpPr>
              <p:cNvPr id="86" name="Freeform 8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C92D5">
                  <a:alpha val="41961"/>
                </a:srgbClr>
              </a:solidFill>
            </p:spPr>
          </p:sp>
          <p:sp>
            <p:nvSpPr>
              <p:cNvPr id="87" name="TextBox 87"/>
              <p:cNvSpPr txBox="1"/>
              <p:nvPr/>
            </p:nvSpPr>
            <p:spPr>
              <a:xfrm>
                <a:off x="76200" y="38100"/>
                <a:ext cx="660400" cy="698500"/>
              </a:xfrm>
              <a:prstGeom prst="rect">
                <a:avLst/>
              </a:prstGeom>
            </p:spPr>
            <p:txBody>
              <a:bodyPr lIns="50800" tIns="50800" rIns="50800" bIns="50800" rtlCol="0" anchor="ctr"/>
              <a:lstStyle/>
              <a:p>
                <a:pPr algn="ctr">
                  <a:lnSpc>
                    <a:spcPts val="2240"/>
                  </a:lnSpc>
                </a:pPr>
              </a:p>
            </p:txBody>
          </p:sp>
        </p:grpSp>
        <p:grpSp>
          <p:nvGrpSpPr>
            <p:cNvPr id="88" name="Group 88"/>
            <p:cNvGrpSpPr/>
            <p:nvPr/>
          </p:nvGrpSpPr>
          <p:grpSpPr>
            <a:xfrm>
              <a:off x="58228" y="58228"/>
              <a:ext cx="203551" cy="203551"/>
              <a:chOff x="0" y="0"/>
              <a:chExt cx="812800" cy="812800"/>
            </a:xfrm>
          </p:grpSpPr>
          <p:sp>
            <p:nvSpPr>
              <p:cNvPr id="89" name="Freeform 8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C9898"/>
              </a:solidFill>
            </p:spPr>
          </p:sp>
          <p:sp>
            <p:nvSpPr>
              <p:cNvPr id="90" name="TextBox 90"/>
              <p:cNvSpPr txBox="1"/>
              <p:nvPr/>
            </p:nvSpPr>
            <p:spPr>
              <a:xfrm>
                <a:off x="76200" y="38100"/>
                <a:ext cx="660400" cy="698500"/>
              </a:xfrm>
              <a:prstGeom prst="rect">
                <a:avLst/>
              </a:prstGeom>
            </p:spPr>
            <p:txBody>
              <a:bodyPr lIns="50800" tIns="50800" rIns="50800" bIns="50800" rtlCol="0" anchor="ctr"/>
              <a:lstStyle/>
              <a:p>
                <a:pPr algn="ctr">
                  <a:lnSpc>
                    <a:spcPts val="2240"/>
                  </a:lnSpc>
                </a:pPr>
              </a:p>
            </p:txBody>
          </p:sp>
        </p:grpSp>
      </p:grpSp>
      <p:sp>
        <p:nvSpPr>
          <p:cNvPr id="91" name="AutoShape 91"/>
          <p:cNvSpPr/>
          <p:nvPr/>
        </p:nvSpPr>
        <p:spPr>
          <a:xfrm>
            <a:off x="11637620" y="2819975"/>
            <a:ext cx="0" cy="829824"/>
          </a:xfrm>
          <a:prstGeom prst="line">
            <a:avLst/>
          </a:prstGeom>
          <a:ln w="28575" cap="flat">
            <a:solidFill>
              <a:srgbClr val="0C9898"/>
            </a:solidFill>
            <a:prstDash val="solid"/>
            <a:headEnd type="none" w="sm" len="sm"/>
            <a:tailEnd type="none" w="sm" len="sm"/>
          </a:ln>
        </p:spPr>
      </p:sp>
      <p:sp>
        <p:nvSpPr>
          <p:cNvPr id="92" name="AutoShape 92"/>
          <p:cNvSpPr/>
          <p:nvPr/>
        </p:nvSpPr>
        <p:spPr>
          <a:xfrm flipH="1">
            <a:off x="7617424" y="1706112"/>
            <a:ext cx="0" cy="1943687"/>
          </a:xfrm>
          <a:prstGeom prst="line">
            <a:avLst/>
          </a:prstGeom>
          <a:ln w="28575" cap="flat">
            <a:solidFill>
              <a:srgbClr val="0C9898"/>
            </a:solidFill>
            <a:prstDash val="solid"/>
            <a:headEnd type="none" w="sm" len="sm"/>
            <a:tailEnd type="none" w="sm" len="sm"/>
          </a:ln>
        </p:spPr>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4222" b="-4222"/>
            </a:stretch>
          </a:blipFill>
        </p:spPr>
      </p:sp>
      <p:sp>
        <p:nvSpPr>
          <p:cNvPr id="3" name="Freeform 3"/>
          <p:cNvSpPr/>
          <p:nvPr/>
        </p:nvSpPr>
        <p:spPr>
          <a:xfrm>
            <a:off x="1028700" y="823129"/>
            <a:ext cx="2222391" cy="411142"/>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2"/>
            <a:stretch>
              <a:fillRect/>
            </a:stretch>
          </a:blipFill>
        </p:spPr>
      </p:sp>
      <p:sp>
        <p:nvSpPr>
          <p:cNvPr id="4" name="Freeform 4"/>
          <p:cNvSpPr/>
          <p:nvPr/>
        </p:nvSpPr>
        <p:spPr>
          <a:xfrm>
            <a:off x="12691502" y="2941981"/>
            <a:ext cx="4745963" cy="3773041"/>
          </a:xfrm>
          <a:custGeom>
            <a:avLst/>
            <a:gdLst/>
            <a:ahLst/>
            <a:cxnLst/>
            <a:rect l="l" t="t" r="r" b="b"/>
            <a:pathLst>
              <a:path w="4745963" h="3773041">
                <a:moveTo>
                  <a:pt x="0" y="0"/>
                </a:moveTo>
                <a:lnTo>
                  <a:pt x="4745964" y="0"/>
                </a:lnTo>
                <a:lnTo>
                  <a:pt x="4745964" y="3773041"/>
                </a:lnTo>
                <a:lnTo>
                  <a:pt x="0" y="3773041"/>
                </a:lnTo>
                <a:lnTo>
                  <a:pt x="0" y="0"/>
                </a:lnTo>
                <a:close/>
              </a:path>
            </a:pathLst>
          </a:custGeom>
          <a:blipFill>
            <a:blip r:embed="rId3"/>
            <a:stretch>
              <a:fillRect/>
            </a:stretch>
          </a:blipFill>
        </p:spPr>
      </p:sp>
      <p:sp>
        <p:nvSpPr>
          <p:cNvPr id="5" name="TextBox 5"/>
          <p:cNvSpPr txBox="1"/>
          <p:nvPr/>
        </p:nvSpPr>
        <p:spPr>
          <a:xfrm>
            <a:off x="1028700" y="2540727"/>
            <a:ext cx="11211754" cy="3047365"/>
          </a:xfrm>
          <a:prstGeom prst="rect">
            <a:avLst/>
          </a:prstGeom>
        </p:spPr>
        <p:txBody>
          <a:bodyPr lIns="0" tIns="0" rIns="0" bIns="0" rtlCol="0" anchor="t">
            <a:spAutoFit/>
          </a:bodyPr>
          <a:lstStyle/>
          <a:p>
            <a:pPr algn="l">
              <a:lnSpc>
                <a:spcPts val="11960"/>
              </a:lnSpc>
            </a:pPr>
            <a:r>
              <a:rPr lang="en-US" sz="10400">
                <a:solidFill>
                  <a:srgbClr val="FFFFFF"/>
                </a:solidFill>
                <a:latin typeface="Poppins Bold" panose="00000800000000000000"/>
                <a:ea typeface="Poppins Bold" panose="00000800000000000000"/>
                <a:cs typeface="Poppins Bold" panose="00000800000000000000"/>
                <a:sym typeface="Poppins Bold" panose="00000800000000000000"/>
              </a:rPr>
              <a:t>PROGRAMMING</a:t>
            </a:r>
            <a:endParaRPr lang="en-US" sz="10400">
              <a:solidFill>
                <a:srgbClr val="FFFFFF"/>
              </a:solidFill>
              <a:latin typeface="Poppins Bold" panose="00000800000000000000"/>
              <a:ea typeface="Poppins Bold" panose="00000800000000000000"/>
              <a:cs typeface="Poppins Bold" panose="00000800000000000000"/>
              <a:sym typeface="Poppins Bold" panose="00000800000000000000"/>
            </a:endParaRPr>
          </a:p>
          <a:p>
            <a:pPr algn="l">
              <a:lnSpc>
                <a:spcPts val="11960"/>
              </a:lnSpc>
            </a:pPr>
            <a:r>
              <a:rPr lang="en-US" sz="10400">
                <a:solidFill>
                  <a:srgbClr val="FFFFFF"/>
                </a:solidFill>
                <a:latin typeface="Poppins Bold" panose="00000800000000000000"/>
                <a:ea typeface="Poppins Bold" panose="00000800000000000000"/>
                <a:cs typeface="Poppins Bold" panose="00000800000000000000"/>
                <a:sym typeface="Poppins Bold" panose="00000800000000000000"/>
              </a:rPr>
              <a:t>SOFTWARE</a:t>
            </a:r>
            <a:endParaRPr lang="en-US" sz="10400">
              <a:solidFill>
                <a:srgbClr val="FFFFFF"/>
              </a:solidFill>
              <a:latin typeface="Poppins Bold" panose="00000800000000000000"/>
              <a:ea typeface="Poppins Bold" panose="00000800000000000000"/>
              <a:cs typeface="Poppins Bold" panose="00000800000000000000"/>
              <a:sym typeface="Poppins Bold" panose="00000800000000000000"/>
            </a:endParaRPr>
          </a:p>
        </p:txBody>
      </p:sp>
      <p:sp>
        <p:nvSpPr>
          <p:cNvPr id="6" name="TextBox 6"/>
          <p:cNvSpPr txBox="1"/>
          <p:nvPr/>
        </p:nvSpPr>
        <p:spPr>
          <a:xfrm>
            <a:off x="1028700" y="8154280"/>
            <a:ext cx="8181699" cy="306506"/>
          </a:xfrm>
          <a:prstGeom prst="rect">
            <a:avLst/>
          </a:prstGeom>
        </p:spPr>
        <p:txBody>
          <a:bodyPr lIns="0" tIns="0" rIns="0" bIns="0" rtlCol="0" anchor="t">
            <a:spAutoFit/>
          </a:bodyPr>
          <a:lstStyle/>
          <a:p>
            <a:pPr algn="l">
              <a:lnSpc>
                <a:spcPts val="2530"/>
              </a:lnSpc>
              <a:spcBef>
                <a:spcPct val="0"/>
              </a:spcBef>
            </a:pPr>
            <a:r>
              <a:rPr lang="en-US" sz="1805" spc="316">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CODESYS Group | We software Automation. </a:t>
            </a:r>
            <a:endParaRPr lang="en-US" sz="1805" spc="316">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7" name="TextBox 7"/>
          <p:cNvSpPr txBox="1"/>
          <p:nvPr/>
        </p:nvSpPr>
        <p:spPr>
          <a:xfrm>
            <a:off x="1028700" y="5950482"/>
            <a:ext cx="10014511" cy="1471930"/>
          </a:xfrm>
          <a:prstGeom prst="rect">
            <a:avLst/>
          </a:prstGeom>
        </p:spPr>
        <p:txBody>
          <a:bodyPr lIns="0" tIns="0" rIns="0" bIns="0" rtlCol="0" anchor="t">
            <a:spAutoFit/>
          </a:bodyPr>
          <a:lstStyle/>
          <a:p>
            <a:pPr algn="l">
              <a:lnSpc>
                <a:spcPts val="3920"/>
              </a:lnSpc>
            </a:pPr>
            <a:r>
              <a:rPr lang="en-US" sz="2800">
                <a:solidFill>
                  <a:srgbClr val="FFFFFF"/>
                </a:solidFill>
                <a:latin typeface="Poppins Medium" panose="00000600000000000000"/>
                <a:ea typeface="Poppins Medium" panose="00000600000000000000"/>
                <a:cs typeface="Poppins Medium" panose="00000600000000000000"/>
                <a:sym typeface="Poppins Medium" panose="00000600000000000000"/>
              </a:rPr>
              <a:t>CODESYS® is the leading manufacturer-independent IEC 61131-3 automation software for engineering control systems.</a:t>
            </a:r>
            <a:endParaRPr lang="en-US" sz="2800">
              <a:solidFill>
                <a:srgbClr val="FFFFFF"/>
              </a:solidFill>
              <a:latin typeface="Poppins Medium" panose="00000600000000000000"/>
              <a:ea typeface="Poppins Medium" panose="00000600000000000000"/>
              <a:cs typeface="Poppins Medium" panose="00000600000000000000"/>
              <a:sym typeface="Poppins Medium" panose="0000060000000000000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476301">
            <a:off x="10754638" y="-1689175"/>
            <a:ext cx="9517253" cy="13665350"/>
            <a:chOff x="0" y="0"/>
            <a:chExt cx="4137660" cy="5941060"/>
          </a:xfrm>
        </p:grpSpPr>
        <p:sp>
          <p:nvSpPr>
            <p:cNvPr id="3" name="Freeform 3"/>
            <p:cNvSpPr/>
            <p:nvPr/>
          </p:nvSpPr>
          <p:spPr>
            <a:xfrm flipH="1">
              <a:off x="-468730" y="-288290"/>
              <a:ext cx="4956810" cy="6334760"/>
            </a:xfrm>
            <a:custGeom>
              <a:avLst/>
              <a:gdLst/>
              <a:ahLst/>
              <a:cxnLst/>
              <a:rect l="l" t="t" r="r" b="b"/>
              <a:pathLst>
                <a:path w="4956810" h="6334760">
                  <a:moveTo>
                    <a:pt x="4194810" y="824230"/>
                  </a:moveTo>
                  <a:cubicBezTo>
                    <a:pt x="3439160" y="146050"/>
                    <a:pt x="2043430" y="0"/>
                    <a:pt x="1540510" y="1047750"/>
                  </a:cubicBezTo>
                  <a:cubicBezTo>
                    <a:pt x="1342390" y="1484630"/>
                    <a:pt x="1449070" y="1979930"/>
                    <a:pt x="1390650" y="2440940"/>
                  </a:cubicBezTo>
                  <a:cubicBezTo>
                    <a:pt x="1309370" y="3079750"/>
                    <a:pt x="816610" y="3562350"/>
                    <a:pt x="594360" y="4147820"/>
                  </a:cubicBezTo>
                  <a:cubicBezTo>
                    <a:pt x="0" y="5591810"/>
                    <a:pt x="1640840" y="6334760"/>
                    <a:pt x="2834640" y="6216650"/>
                  </a:cubicBezTo>
                  <a:cubicBezTo>
                    <a:pt x="3460750" y="6215380"/>
                    <a:pt x="4194810" y="6047740"/>
                    <a:pt x="4489450" y="5431790"/>
                  </a:cubicBezTo>
                  <a:cubicBezTo>
                    <a:pt x="4790440" y="4765040"/>
                    <a:pt x="4417060" y="4028440"/>
                    <a:pt x="4403090" y="3336290"/>
                  </a:cubicBezTo>
                  <a:cubicBezTo>
                    <a:pt x="4385310" y="2500630"/>
                    <a:pt x="4956810" y="1489710"/>
                    <a:pt x="4194810" y="824230"/>
                  </a:cubicBezTo>
                  <a:close/>
                </a:path>
              </a:pathLst>
            </a:custGeom>
            <a:blipFill>
              <a:blip r:embed="rId1"/>
              <a:stretch>
                <a:fillRect l="-4782" r="-126308"/>
              </a:stretch>
            </a:blipFill>
          </p:spPr>
        </p:sp>
      </p:grpSp>
      <p:grpSp>
        <p:nvGrpSpPr>
          <p:cNvPr id="4" name="Group 4"/>
          <p:cNvGrpSpPr/>
          <p:nvPr/>
        </p:nvGrpSpPr>
        <p:grpSpPr>
          <a:xfrm>
            <a:off x="1677242" y="-49885"/>
            <a:ext cx="885763" cy="1078585"/>
            <a:chOff x="0" y="0"/>
            <a:chExt cx="2771140" cy="3374390"/>
          </a:xfrm>
        </p:grpSpPr>
        <p:sp>
          <p:nvSpPr>
            <p:cNvPr id="5" name="Freeform 5"/>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0C9898"/>
            </a:solidFill>
          </p:spPr>
        </p:sp>
      </p:grpSp>
      <p:sp>
        <p:nvSpPr>
          <p:cNvPr id="6" name="Freeform 6"/>
          <p:cNvSpPr/>
          <p:nvPr/>
        </p:nvSpPr>
        <p:spPr>
          <a:xfrm>
            <a:off x="15036909" y="617558"/>
            <a:ext cx="2222391" cy="411142"/>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2"/>
            <a:stretch>
              <a:fillRect/>
            </a:stretch>
          </a:blipFill>
        </p:spPr>
      </p:sp>
      <p:sp>
        <p:nvSpPr>
          <p:cNvPr id="7" name="Freeform 7"/>
          <p:cNvSpPr/>
          <p:nvPr/>
        </p:nvSpPr>
        <p:spPr>
          <a:xfrm>
            <a:off x="1677242" y="6270226"/>
            <a:ext cx="6195411" cy="3561795"/>
          </a:xfrm>
          <a:custGeom>
            <a:avLst/>
            <a:gdLst/>
            <a:ahLst/>
            <a:cxnLst/>
            <a:rect l="l" t="t" r="r" b="b"/>
            <a:pathLst>
              <a:path w="6195411" h="3561795">
                <a:moveTo>
                  <a:pt x="0" y="0"/>
                </a:moveTo>
                <a:lnTo>
                  <a:pt x="6195411" y="0"/>
                </a:lnTo>
                <a:lnTo>
                  <a:pt x="6195411" y="3561795"/>
                </a:lnTo>
                <a:lnTo>
                  <a:pt x="0" y="3561795"/>
                </a:lnTo>
                <a:lnTo>
                  <a:pt x="0" y="0"/>
                </a:lnTo>
                <a:close/>
              </a:path>
            </a:pathLst>
          </a:custGeom>
          <a:blipFill>
            <a:blip r:embed="rId3"/>
            <a:stretch>
              <a:fillRect/>
            </a:stretch>
          </a:blipFill>
        </p:spPr>
      </p:sp>
      <p:sp>
        <p:nvSpPr>
          <p:cNvPr id="8" name="TextBox 8"/>
          <p:cNvSpPr txBox="1"/>
          <p:nvPr/>
        </p:nvSpPr>
        <p:spPr>
          <a:xfrm>
            <a:off x="1466850" y="1338756"/>
            <a:ext cx="10937805" cy="1911731"/>
          </a:xfrm>
          <a:prstGeom prst="rect">
            <a:avLst/>
          </a:prstGeom>
        </p:spPr>
        <p:txBody>
          <a:bodyPr lIns="0" tIns="0" rIns="0" bIns="0" rtlCol="0" anchor="t">
            <a:spAutoFit/>
          </a:bodyPr>
          <a:lstStyle/>
          <a:p>
            <a:pPr algn="l">
              <a:lnSpc>
                <a:spcPts val="7550"/>
              </a:lnSpc>
            </a:pPr>
            <a:r>
              <a:rPr lang="en-US" sz="6400" spc="-172">
                <a:solidFill>
                  <a:srgbClr val="000000"/>
                </a:solidFill>
                <a:latin typeface="Poppins Bold" panose="00000800000000000000"/>
                <a:ea typeface="Poppins Bold" panose="00000800000000000000"/>
                <a:cs typeface="Poppins Bold" panose="00000800000000000000"/>
                <a:sym typeface="Poppins Bold" panose="00000800000000000000"/>
              </a:rPr>
              <a:t>CODESYS ENGINEERING </a:t>
            </a:r>
            <a:endParaRPr lang="en-US" sz="6400" spc="-172">
              <a:solidFill>
                <a:srgbClr val="000000"/>
              </a:solidFill>
              <a:latin typeface="Poppins Bold" panose="00000800000000000000"/>
              <a:ea typeface="Poppins Bold" panose="00000800000000000000"/>
              <a:cs typeface="Poppins Bold" panose="00000800000000000000"/>
              <a:sym typeface="Poppins Bold" panose="00000800000000000000"/>
            </a:endParaRPr>
          </a:p>
          <a:p>
            <a:pPr algn="l">
              <a:lnSpc>
                <a:spcPts val="7550"/>
              </a:lnSpc>
            </a:pPr>
            <a:r>
              <a:rPr lang="en-US" sz="6400" spc="-172">
                <a:solidFill>
                  <a:srgbClr val="000000"/>
                </a:solidFill>
                <a:latin typeface="Poppins Bold" panose="00000800000000000000"/>
                <a:ea typeface="Poppins Bold" panose="00000800000000000000"/>
                <a:cs typeface="Poppins Bold" panose="00000800000000000000"/>
                <a:sym typeface="Poppins Bold" panose="00000800000000000000"/>
              </a:rPr>
              <a:t>SOFTWARE</a:t>
            </a:r>
            <a:endParaRPr lang="en-US" sz="6400" spc="-172">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9" name="TextBox 9"/>
          <p:cNvSpPr txBox="1"/>
          <p:nvPr/>
        </p:nvSpPr>
        <p:spPr>
          <a:xfrm>
            <a:off x="1466850" y="3798004"/>
            <a:ext cx="7282546" cy="2167421"/>
          </a:xfrm>
          <a:prstGeom prst="rect">
            <a:avLst/>
          </a:prstGeom>
        </p:spPr>
        <p:txBody>
          <a:bodyPr lIns="0" tIns="0" rIns="0" bIns="0" rtlCol="0" anchor="t">
            <a:spAutoFit/>
          </a:bodyPr>
          <a:lstStyle/>
          <a:p>
            <a:pPr algn="l">
              <a:lnSpc>
                <a:spcPts val="2860"/>
              </a:lnSpc>
            </a:pPr>
            <a:r>
              <a:rPr lang="en-US" sz="2045">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Profressional Engineering of IEC 61131-3 Automation projects</a:t>
            </a:r>
            <a:endParaRPr lang="en-US" sz="2045">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marL="441325" lvl="1" indent="-220345" algn="l">
              <a:lnSpc>
                <a:spcPts val="2860"/>
              </a:lnSpc>
              <a:buFont typeface="Arial" panose="020B0604020202020204"/>
              <a:buChar char="•"/>
            </a:pPr>
            <a:r>
              <a:rPr lang="en-US" sz="2045">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Ladder diagram (LD)</a:t>
            </a:r>
            <a:endParaRPr lang="en-US" sz="2045">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marL="441325" lvl="1" indent="-220345" algn="l">
              <a:lnSpc>
                <a:spcPts val="2860"/>
              </a:lnSpc>
              <a:buFont typeface="Arial" panose="020B0604020202020204"/>
              <a:buChar char="•"/>
            </a:pPr>
            <a:r>
              <a:rPr lang="en-US" sz="2045">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Sequential Function Charts (SFC)</a:t>
            </a:r>
            <a:endParaRPr lang="en-US" sz="2045">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marL="441325" lvl="1" indent="-220345" algn="l">
              <a:lnSpc>
                <a:spcPts val="2860"/>
              </a:lnSpc>
              <a:buFont typeface="Arial" panose="020B0604020202020204"/>
              <a:buChar char="•"/>
            </a:pPr>
            <a:r>
              <a:rPr lang="en-US" sz="2045">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Function Block Diagram (FBD)</a:t>
            </a:r>
            <a:endParaRPr lang="en-US" sz="2045">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marL="441325" lvl="1" indent="-220345" algn="l">
              <a:lnSpc>
                <a:spcPts val="2860"/>
              </a:lnSpc>
              <a:buFont typeface="Arial" panose="020B0604020202020204"/>
              <a:buChar char="•"/>
            </a:pPr>
            <a:r>
              <a:rPr lang="en-US" sz="2045">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Structured Text (ST)</a:t>
            </a:r>
            <a:endParaRPr lang="en-US" sz="2045">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marL="441325" lvl="1" indent="-220345" algn="l">
              <a:lnSpc>
                <a:spcPts val="2860"/>
              </a:lnSpc>
              <a:buFont typeface="Arial" panose="020B0604020202020204"/>
              <a:buChar char="•"/>
            </a:pPr>
            <a:r>
              <a:rPr lang="en-US" sz="2045">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Instruction List (IL)</a:t>
            </a:r>
            <a:endParaRPr lang="en-US" sz="2045">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FE"/>
        </a:solidFill>
        <a:effectLst/>
      </p:bgPr>
    </p:bg>
    <p:spTree>
      <p:nvGrpSpPr>
        <p:cNvPr id="1" name=""/>
        <p:cNvGrpSpPr/>
        <p:nvPr/>
      </p:nvGrpSpPr>
      <p:grpSpPr>
        <a:xfrm>
          <a:off x="0" y="0"/>
          <a:ext cx="0" cy="0"/>
          <a:chOff x="0" y="0"/>
          <a:chExt cx="0" cy="0"/>
        </a:xfrm>
      </p:grpSpPr>
      <p:grpSp>
        <p:nvGrpSpPr>
          <p:cNvPr id="2" name="Group 2"/>
          <p:cNvGrpSpPr/>
          <p:nvPr/>
        </p:nvGrpSpPr>
        <p:grpSpPr>
          <a:xfrm>
            <a:off x="2186610" y="800865"/>
            <a:ext cx="5978011" cy="8685270"/>
            <a:chOff x="0" y="0"/>
            <a:chExt cx="7970682" cy="11580360"/>
          </a:xfrm>
        </p:grpSpPr>
        <p:pic>
          <p:nvPicPr>
            <p:cNvPr id="3" name="Picture 3"/>
            <p:cNvPicPr>
              <a:picLocks noChangeAspect="1"/>
            </p:cNvPicPr>
            <p:nvPr/>
          </p:nvPicPr>
          <p:blipFill>
            <a:blip r:embed="rId1"/>
            <a:srcRect l="27071" r="27071"/>
            <a:stretch>
              <a:fillRect/>
            </a:stretch>
          </p:blipFill>
          <p:spPr>
            <a:xfrm>
              <a:off x="0" y="0"/>
              <a:ext cx="7970682" cy="11580360"/>
            </a:xfrm>
            <a:prstGeom prst="rect">
              <a:avLst/>
            </a:prstGeom>
          </p:spPr>
        </p:pic>
      </p:grpSp>
      <p:grpSp>
        <p:nvGrpSpPr>
          <p:cNvPr id="4" name="Group 4"/>
          <p:cNvGrpSpPr/>
          <p:nvPr/>
        </p:nvGrpSpPr>
        <p:grpSpPr>
          <a:xfrm>
            <a:off x="1677242" y="-49885"/>
            <a:ext cx="885763" cy="1078585"/>
            <a:chOff x="0" y="0"/>
            <a:chExt cx="2771140" cy="3374390"/>
          </a:xfrm>
        </p:grpSpPr>
        <p:sp>
          <p:nvSpPr>
            <p:cNvPr id="5" name="Freeform 5"/>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0C9898"/>
            </a:solidFill>
          </p:spPr>
        </p:sp>
      </p:grpSp>
      <p:sp>
        <p:nvSpPr>
          <p:cNvPr id="6" name="Freeform 6"/>
          <p:cNvSpPr/>
          <p:nvPr/>
        </p:nvSpPr>
        <p:spPr>
          <a:xfrm>
            <a:off x="15036909" y="617558"/>
            <a:ext cx="2222391" cy="411142"/>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2"/>
            <a:stretch>
              <a:fillRect/>
            </a:stretch>
          </a:blipFill>
        </p:spPr>
      </p:sp>
      <p:sp>
        <p:nvSpPr>
          <p:cNvPr id="7" name="Freeform 7"/>
          <p:cNvSpPr/>
          <p:nvPr/>
        </p:nvSpPr>
        <p:spPr>
          <a:xfrm>
            <a:off x="8435443" y="6853704"/>
            <a:ext cx="6706353" cy="2816668"/>
          </a:xfrm>
          <a:custGeom>
            <a:avLst/>
            <a:gdLst/>
            <a:ahLst/>
            <a:cxnLst/>
            <a:rect l="l" t="t" r="r" b="b"/>
            <a:pathLst>
              <a:path w="6706353" h="2816668">
                <a:moveTo>
                  <a:pt x="0" y="0"/>
                </a:moveTo>
                <a:lnTo>
                  <a:pt x="6706353" y="0"/>
                </a:lnTo>
                <a:lnTo>
                  <a:pt x="6706353" y="2816668"/>
                </a:lnTo>
                <a:lnTo>
                  <a:pt x="0" y="2816668"/>
                </a:lnTo>
                <a:lnTo>
                  <a:pt x="0" y="0"/>
                </a:lnTo>
                <a:close/>
              </a:path>
            </a:pathLst>
          </a:custGeom>
          <a:blipFill>
            <a:blip r:embed="rId3"/>
            <a:stretch>
              <a:fillRect/>
            </a:stretch>
          </a:blipFill>
        </p:spPr>
      </p:sp>
      <p:sp>
        <p:nvSpPr>
          <p:cNvPr id="8" name="Freeform 8"/>
          <p:cNvSpPr/>
          <p:nvPr/>
        </p:nvSpPr>
        <p:spPr>
          <a:xfrm>
            <a:off x="12678358" y="5332804"/>
            <a:ext cx="4926875" cy="2428949"/>
          </a:xfrm>
          <a:custGeom>
            <a:avLst/>
            <a:gdLst/>
            <a:ahLst/>
            <a:cxnLst/>
            <a:rect l="l" t="t" r="r" b="b"/>
            <a:pathLst>
              <a:path w="4926875" h="2428949">
                <a:moveTo>
                  <a:pt x="0" y="0"/>
                </a:moveTo>
                <a:lnTo>
                  <a:pt x="4926875" y="0"/>
                </a:lnTo>
                <a:lnTo>
                  <a:pt x="4926875" y="2428949"/>
                </a:lnTo>
                <a:lnTo>
                  <a:pt x="0" y="2428949"/>
                </a:lnTo>
                <a:lnTo>
                  <a:pt x="0" y="0"/>
                </a:lnTo>
                <a:close/>
              </a:path>
            </a:pathLst>
          </a:custGeom>
          <a:blipFill>
            <a:blip r:embed="rId4"/>
            <a:stretch>
              <a:fillRect/>
            </a:stretch>
          </a:blipFill>
        </p:spPr>
      </p:sp>
      <p:sp>
        <p:nvSpPr>
          <p:cNvPr id="9" name="TextBox 9"/>
          <p:cNvSpPr txBox="1"/>
          <p:nvPr/>
        </p:nvSpPr>
        <p:spPr>
          <a:xfrm>
            <a:off x="8732487" y="1511184"/>
            <a:ext cx="7368903" cy="1711198"/>
          </a:xfrm>
          <a:prstGeom prst="rect">
            <a:avLst/>
          </a:prstGeom>
        </p:spPr>
        <p:txBody>
          <a:bodyPr lIns="0" tIns="0" rIns="0" bIns="0" rtlCol="0" anchor="t">
            <a:spAutoFit/>
          </a:bodyPr>
          <a:lstStyle/>
          <a:p>
            <a:pPr algn="l">
              <a:lnSpc>
                <a:spcPts val="6655"/>
              </a:lnSpc>
            </a:pPr>
            <a:r>
              <a:rPr lang="en-US" sz="6400" spc="-172">
                <a:solidFill>
                  <a:srgbClr val="000000"/>
                </a:solidFill>
                <a:latin typeface="Poppins Bold" panose="00000800000000000000"/>
                <a:ea typeface="Poppins Bold" panose="00000800000000000000"/>
                <a:cs typeface="Poppins Bold" panose="00000800000000000000"/>
                <a:sym typeface="Poppins Bold" panose="00000800000000000000"/>
              </a:rPr>
              <a:t>CODESYS</a:t>
            </a:r>
            <a:endParaRPr lang="en-US" sz="6400" spc="-172">
              <a:solidFill>
                <a:srgbClr val="000000"/>
              </a:solidFill>
              <a:latin typeface="Poppins Bold" panose="00000800000000000000"/>
              <a:ea typeface="Poppins Bold" panose="00000800000000000000"/>
              <a:cs typeface="Poppins Bold" panose="00000800000000000000"/>
              <a:sym typeface="Poppins Bold" panose="00000800000000000000"/>
            </a:endParaRPr>
          </a:p>
          <a:p>
            <a:pPr algn="l">
              <a:lnSpc>
                <a:spcPts val="6655"/>
              </a:lnSpc>
            </a:pPr>
            <a:r>
              <a:rPr lang="en-US" sz="6400" spc="-172">
                <a:solidFill>
                  <a:srgbClr val="000000"/>
                </a:solidFill>
                <a:latin typeface="Poppins Bold" panose="00000800000000000000"/>
                <a:ea typeface="Poppins Bold" panose="00000800000000000000"/>
                <a:cs typeface="Poppins Bold" panose="00000800000000000000"/>
                <a:sym typeface="Poppins Bold" panose="00000800000000000000"/>
              </a:rPr>
              <a:t>MOTION + CNC</a:t>
            </a:r>
            <a:endParaRPr lang="en-US" sz="6400" spc="-172">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10" name="TextBox 10"/>
          <p:cNvSpPr txBox="1"/>
          <p:nvPr/>
        </p:nvSpPr>
        <p:spPr>
          <a:xfrm>
            <a:off x="8732487" y="3773517"/>
            <a:ext cx="5669313" cy="1017843"/>
          </a:xfrm>
          <a:prstGeom prst="rect">
            <a:avLst/>
          </a:prstGeom>
        </p:spPr>
        <p:txBody>
          <a:bodyPr wrap="square" lIns="0" tIns="0" rIns="0" bIns="0" rtlCol="0" anchor="t">
            <a:spAutoFit/>
          </a:bodyPr>
          <a:lstStyle/>
          <a:p>
            <a:pPr algn="l">
              <a:lnSpc>
                <a:spcPts val="2715"/>
              </a:lnSpc>
            </a:pPr>
            <a:r>
              <a:rPr lang="en-US" sz="194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Logic and motion control in a single IEC 31131-3 system </a:t>
            </a:r>
            <a:endParaRPr lang="en-US" sz="194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a:lnSpc>
                <a:spcPts val="2715"/>
              </a:lnSpc>
            </a:pPr>
            <a:r>
              <a:rPr lang="en-US" sz="194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Development kit for project engineering , from motion applications to CNC/robot control</a:t>
            </a:r>
            <a:endParaRPr lang="en-US" sz="194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E"/>
        </a:solidFill>
        <a:effectLst/>
      </p:bgPr>
    </p:bg>
    <p:spTree>
      <p:nvGrpSpPr>
        <p:cNvPr id="1" name=""/>
        <p:cNvGrpSpPr/>
        <p:nvPr/>
      </p:nvGrpSpPr>
      <p:grpSpPr>
        <a:xfrm>
          <a:off x="0" y="0"/>
          <a:ext cx="0" cy="0"/>
          <a:chOff x="0" y="0"/>
          <a:chExt cx="0" cy="0"/>
        </a:xfrm>
      </p:grpSpPr>
      <p:grpSp>
        <p:nvGrpSpPr>
          <p:cNvPr id="2" name="Group 2"/>
          <p:cNvGrpSpPr/>
          <p:nvPr/>
        </p:nvGrpSpPr>
        <p:grpSpPr>
          <a:xfrm>
            <a:off x="13492572" y="2934933"/>
            <a:ext cx="61787" cy="6000750"/>
            <a:chOff x="0" y="0"/>
            <a:chExt cx="16273" cy="1580444"/>
          </a:xfrm>
        </p:grpSpPr>
        <p:sp>
          <p:nvSpPr>
            <p:cNvPr id="3" name="Freeform 3"/>
            <p:cNvSpPr/>
            <p:nvPr/>
          </p:nvSpPr>
          <p:spPr>
            <a:xfrm>
              <a:off x="0" y="0"/>
              <a:ext cx="16273" cy="1580444"/>
            </a:xfrm>
            <a:custGeom>
              <a:avLst/>
              <a:gdLst/>
              <a:ahLst/>
              <a:cxnLst/>
              <a:rect l="l" t="t" r="r" b="b"/>
              <a:pathLst>
                <a:path w="16273" h="1580444">
                  <a:moveTo>
                    <a:pt x="0" y="0"/>
                  </a:moveTo>
                  <a:lnTo>
                    <a:pt x="16273" y="0"/>
                  </a:lnTo>
                  <a:lnTo>
                    <a:pt x="16273" y="1580444"/>
                  </a:lnTo>
                  <a:lnTo>
                    <a:pt x="0" y="1580444"/>
                  </a:lnTo>
                  <a:close/>
                </a:path>
              </a:pathLst>
            </a:custGeom>
            <a:solidFill>
              <a:srgbClr val="858C8B"/>
            </a:solidFill>
          </p:spPr>
        </p:sp>
        <p:sp>
          <p:nvSpPr>
            <p:cNvPr id="4" name="TextBox 4"/>
            <p:cNvSpPr txBox="1"/>
            <p:nvPr/>
          </p:nvSpPr>
          <p:spPr>
            <a:xfrm>
              <a:off x="0" y="-66675"/>
              <a:ext cx="16273" cy="1647119"/>
            </a:xfrm>
            <a:prstGeom prst="rect">
              <a:avLst/>
            </a:prstGeom>
          </p:spPr>
          <p:txBody>
            <a:bodyPr lIns="50800" tIns="50800" rIns="50800" bIns="50800" rtlCol="0" anchor="ctr"/>
            <a:lstStyle/>
            <a:p>
              <a:pPr algn="ctr">
                <a:lnSpc>
                  <a:spcPts val="3080"/>
                </a:lnSpc>
              </a:pPr>
            </a:p>
          </p:txBody>
        </p:sp>
      </p:grpSp>
      <p:grpSp>
        <p:nvGrpSpPr>
          <p:cNvPr id="5" name="Group 5"/>
          <p:cNvGrpSpPr/>
          <p:nvPr/>
        </p:nvGrpSpPr>
        <p:grpSpPr>
          <a:xfrm>
            <a:off x="1677242" y="-49885"/>
            <a:ext cx="885763" cy="1078585"/>
            <a:chOff x="0" y="0"/>
            <a:chExt cx="2771140" cy="3374390"/>
          </a:xfrm>
        </p:grpSpPr>
        <p:sp>
          <p:nvSpPr>
            <p:cNvPr id="6" name="Freeform 6"/>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0C9898"/>
            </a:solidFill>
          </p:spPr>
        </p:sp>
      </p:grpSp>
      <p:sp>
        <p:nvSpPr>
          <p:cNvPr id="7" name="Freeform 7"/>
          <p:cNvSpPr/>
          <p:nvPr/>
        </p:nvSpPr>
        <p:spPr>
          <a:xfrm>
            <a:off x="15036909" y="617558"/>
            <a:ext cx="2222391" cy="411142"/>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1"/>
            <a:stretch>
              <a:fillRect/>
            </a:stretch>
          </a:blipFill>
        </p:spPr>
      </p:sp>
      <p:sp>
        <p:nvSpPr>
          <p:cNvPr id="8" name="Freeform 8"/>
          <p:cNvSpPr/>
          <p:nvPr/>
        </p:nvSpPr>
        <p:spPr>
          <a:xfrm>
            <a:off x="1028700" y="4118890"/>
            <a:ext cx="5530859" cy="4271438"/>
          </a:xfrm>
          <a:custGeom>
            <a:avLst/>
            <a:gdLst/>
            <a:ahLst/>
            <a:cxnLst/>
            <a:rect l="l" t="t" r="r" b="b"/>
            <a:pathLst>
              <a:path w="5530859" h="4271438">
                <a:moveTo>
                  <a:pt x="0" y="0"/>
                </a:moveTo>
                <a:lnTo>
                  <a:pt x="5530859" y="0"/>
                </a:lnTo>
                <a:lnTo>
                  <a:pt x="5530859" y="4271439"/>
                </a:lnTo>
                <a:lnTo>
                  <a:pt x="0" y="4271439"/>
                </a:lnTo>
                <a:lnTo>
                  <a:pt x="0" y="0"/>
                </a:lnTo>
                <a:close/>
              </a:path>
            </a:pathLst>
          </a:custGeom>
          <a:blipFill>
            <a:blip r:embed="rId2"/>
            <a:stretch>
              <a:fillRect l="-40439" t="-32157" r="-33531" b="-17643"/>
            </a:stretch>
          </a:blipFill>
        </p:spPr>
      </p:sp>
      <p:sp>
        <p:nvSpPr>
          <p:cNvPr id="9" name="Freeform 9"/>
          <p:cNvSpPr/>
          <p:nvPr/>
        </p:nvSpPr>
        <p:spPr>
          <a:xfrm>
            <a:off x="7428879" y="4223052"/>
            <a:ext cx="5357195" cy="4167277"/>
          </a:xfrm>
          <a:custGeom>
            <a:avLst/>
            <a:gdLst/>
            <a:ahLst/>
            <a:cxnLst/>
            <a:rect l="l" t="t" r="r" b="b"/>
            <a:pathLst>
              <a:path w="5357195" h="4167277">
                <a:moveTo>
                  <a:pt x="0" y="0"/>
                </a:moveTo>
                <a:lnTo>
                  <a:pt x="5357195" y="0"/>
                </a:lnTo>
                <a:lnTo>
                  <a:pt x="5357195" y="4167277"/>
                </a:lnTo>
                <a:lnTo>
                  <a:pt x="0" y="4167277"/>
                </a:lnTo>
                <a:lnTo>
                  <a:pt x="0" y="0"/>
                </a:lnTo>
                <a:close/>
              </a:path>
            </a:pathLst>
          </a:custGeom>
          <a:blipFill>
            <a:blip r:embed="rId3"/>
            <a:stretch>
              <a:fillRect l="-18642" t="-11667" r="-16925" b="-8676"/>
            </a:stretch>
          </a:blipFill>
        </p:spPr>
      </p:sp>
      <p:sp>
        <p:nvSpPr>
          <p:cNvPr id="10" name="TextBox 10"/>
          <p:cNvSpPr txBox="1"/>
          <p:nvPr/>
        </p:nvSpPr>
        <p:spPr>
          <a:xfrm>
            <a:off x="1028700" y="2714422"/>
            <a:ext cx="4057650" cy="1024261"/>
          </a:xfrm>
          <a:prstGeom prst="rect">
            <a:avLst/>
          </a:prstGeom>
        </p:spPr>
        <p:txBody>
          <a:bodyPr lIns="0" tIns="0" rIns="0" bIns="0" rtlCol="0" anchor="t">
            <a:spAutoFit/>
          </a:bodyPr>
          <a:lstStyle/>
          <a:p>
            <a:pPr algn="l">
              <a:lnSpc>
                <a:spcPts val="7700"/>
              </a:lnSpc>
            </a:pPr>
            <a:r>
              <a:rPr lang="en-US" sz="7700" spc="-385">
                <a:solidFill>
                  <a:srgbClr val="000000"/>
                </a:solidFill>
                <a:latin typeface="Poppins Bold" panose="00000800000000000000"/>
                <a:ea typeface="Poppins Bold" panose="00000800000000000000"/>
                <a:cs typeface="Poppins Bold" panose="00000800000000000000"/>
                <a:sym typeface="Poppins Bold" panose="00000800000000000000"/>
              </a:rPr>
              <a:t>LX1V</a:t>
            </a:r>
            <a:endParaRPr lang="en-US" sz="7700" spc="-385">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11" name="TextBox 11"/>
          <p:cNvSpPr txBox="1"/>
          <p:nvPr/>
        </p:nvSpPr>
        <p:spPr>
          <a:xfrm>
            <a:off x="1028700" y="2153082"/>
            <a:ext cx="8115300" cy="323215"/>
          </a:xfrm>
          <a:prstGeom prst="rect">
            <a:avLst/>
          </a:prstGeom>
        </p:spPr>
        <p:txBody>
          <a:bodyPr lIns="0" tIns="0" rIns="0" bIns="0" rtlCol="0" anchor="t">
            <a:spAutoFit/>
          </a:bodyPr>
          <a:lstStyle/>
          <a:p>
            <a:pPr algn="l">
              <a:lnSpc>
                <a:spcPts val="2660"/>
              </a:lnSpc>
            </a:pPr>
            <a:r>
              <a:rPr lang="en-US" sz="1900" spc="273">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MODEL SELECTION</a:t>
            </a:r>
            <a:endParaRPr lang="en-US" sz="1900" spc="273">
              <a:solidFill>
                <a:srgbClr val="2E2E2E"/>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2" name="TextBox 12"/>
          <p:cNvSpPr txBox="1"/>
          <p:nvPr/>
        </p:nvSpPr>
        <p:spPr>
          <a:xfrm>
            <a:off x="13854257" y="3234018"/>
            <a:ext cx="2326304" cy="323215"/>
          </a:xfrm>
          <a:prstGeom prst="rect">
            <a:avLst/>
          </a:prstGeom>
        </p:spPr>
        <p:txBody>
          <a:bodyPr lIns="0" tIns="0" rIns="0" bIns="0" rtlCol="0" anchor="t">
            <a:spAutoFit/>
          </a:bodyPr>
          <a:lstStyle/>
          <a:p>
            <a:pPr algn="l">
              <a:lnSpc>
                <a:spcPts val="2660"/>
              </a:lnSpc>
            </a:pPr>
            <a:r>
              <a:rPr lang="en-US" sz="19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8 DI x 6 DO (Relay)</a:t>
            </a:r>
            <a:endParaRPr lang="en-US" sz="19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3" name="TextBox 13"/>
          <p:cNvSpPr txBox="1"/>
          <p:nvPr/>
        </p:nvSpPr>
        <p:spPr>
          <a:xfrm>
            <a:off x="13854257" y="4275418"/>
            <a:ext cx="2326304" cy="323215"/>
          </a:xfrm>
          <a:prstGeom prst="rect">
            <a:avLst/>
          </a:prstGeom>
        </p:spPr>
        <p:txBody>
          <a:bodyPr lIns="0" tIns="0" rIns="0" bIns="0" rtlCol="0" anchor="t">
            <a:spAutoFit/>
          </a:bodyPr>
          <a:lstStyle/>
          <a:p>
            <a:pPr algn="l">
              <a:lnSpc>
                <a:spcPts val="2660"/>
              </a:lnSpc>
            </a:pPr>
            <a:r>
              <a:rPr lang="en-US" sz="19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12 DI x 8 DO (Relay)</a:t>
            </a:r>
            <a:endParaRPr lang="en-US" sz="19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4" name="TextBox 14"/>
          <p:cNvSpPr txBox="1"/>
          <p:nvPr/>
        </p:nvSpPr>
        <p:spPr>
          <a:xfrm>
            <a:off x="13854257" y="5316818"/>
            <a:ext cx="2326304" cy="323215"/>
          </a:xfrm>
          <a:prstGeom prst="rect">
            <a:avLst/>
          </a:prstGeom>
        </p:spPr>
        <p:txBody>
          <a:bodyPr lIns="0" tIns="0" rIns="0" bIns="0" rtlCol="0" anchor="t">
            <a:spAutoFit/>
          </a:bodyPr>
          <a:lstStyle/>
          <a:p>
            <a:pPr algn="l">
              <a:lnSpc>
                <a:spcPts val="2660"/>
              </a:lnSpc>
            </a:pPr>
            <a:r>
              <a:rPr lang="en-US" sz="19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12 DI x 12 DO (Relay)</a:t>
            </a:r>
            <a:endParaRPr lang="en-US" sz="19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5" name="TextBox 15"/>
          <p:cNvSpPr txBox="1"/>
          <p:nvPr/>
        </p:nvSpPr>
        <p:spPr>
          <a:xfrm>
            <a:off x="13854257" y="6327121"/>
            <a:ext cx="2326304" cy="989965"/>
          </a:xfrm>
          <a:prstGeom prst="rect">
            <a:avLst/>
          </a:prstGeom>
        </p:spPr>
        <p:txBody>
          <a:bodyPr lIns="0" tIns="0" rIns="0" bIns="0" rtlCol="0" anchor="t">
            <a:spAutoFit/>
          </a:bodyPr>
          <a:lstStyle/>
          <a:p>
            <a:pPr algn="l">
              <a:lnSpc>
                <a:spcPts val="2660"/>
              </a:lnSpc>
            </a:pPr>
            <a:r>
              <a:rPr lang="en-US" sz="19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12 DI x 12 DO (Relay)</a:t>
            </a:r>
            <a:endParaRPr lang="en-US" sz="19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a:lnSpc>
                <a:spcPts val="2660"/>
              </a:lnSpc>
            </a:pPr>
            <a:r>
              <a:rPr lang="en-US" sz="19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2 x AI (4..20mA)</a:t>
            </a:r>
            <a:endParaRPr lang="en-US" sz="19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a:lnSpc>
                <a:spcPts val="2660"/>
              </a:lnSpc>
            </a:pPr>
            <a:r>
              <a:rPr lang="en-US" sz="19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2 x AO (4..20mA)</a:t>
            </a:r>
            <a:endParaRPr lang="en-US" sz="19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6" name="TextBox 16"/>
          <p:cNvSpPr txBox="1"/>
          <p:nvPr/>
        </p:nvSpPr>
        <p:spPr>
          <a:xfrm>
            <a:off x="13854257" y="8006696"/>
            <a:ext cx="2326304" cy="989965"/>
          </a:xfrm>
          <a:prstGeom prst="rect">
            <a:avLst/>
          </a:prstGeom>
        </p:spPr>
        <p:txBody>
          <a:bodyPr lIns="0" tIns="0" rIns="0" bIns="0" rtlCol="0" anchor="t">
            <a:spAutoFit/>
          </a:bodyPr>
          <a:lstStyle/>
          <a:p>
            <a:pPr algn="l">
              <a:lnSpc>
                <a:spcPts val="2660"/>
              </a:lnSpc>
            </a:pPr>
            <a:r>
              <a:rPr lang="en-US" sz="19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12 DI x 12 DO (Relay)</a:t>
            </a:r>
            <a:endParaRPr lang="en-US" sz="19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a:lnSpc>
                <a:spcPts val="2660"/>
              </a:lnSpc>
            </a:pPr>
            <a:r>
              <a:rPr lang="en-US" sz="19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2 x AI (0..10VDC)</a:t>
            </a:r>
            <a:endParaRPr lang="en-US" sz="19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a:lnSpc>
                <a:spcPts val="2660"/>
              </a:lnSpc>
            </a:pPr>
            <a:r>
              <a:rPr lang="en-US" sz="19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2 x AO (0..10VDC)</a:t>
            </a:r>
            <a:endParaRPr lang="en-US" sz="19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7" name="TextBox 17"/>
          <p:cNvSpPr txBox="1"/>
          <p:nvPr/>
        </p:nvSpPr>
        <p:spPr>
          <a:xfrm>
            <a:off x="13854257" y="2896833"/>
            <a:ext cx="3029829" cy="323215"/>
          </a:xfrm>
          <a:prstGeom prst="rect">
            <a:avLst/>
          </a:prstGeom>
        </p:spPr>
        <p:txBody>
          <a:bodyPr lIns="0" tIns="0" rIns="0" bIns="0" rtlCol="0" anchor="t">
            <a:spAutoFit/>
          </a:bodyPr>
          <a:lstStyle/>
          <a:p>
            <a:pPr algn="l">
              <a:lnSpc>
                <a:spcPts val="2660"/>
              </a:lnSpc>
            </a:pPr>
            <a:r>
              <a:rPr lang="en-US" sz="1900">
                <a:solidFill>
                  <a:srgbClr val="000000"/>
                </a:solidFill>
                <a:latin typeface="Poppins Bold" panose="00000800000000000000"/>
                <a:ea typeface="Poppins Bold" panose="00000800000000000000"/>
                <a:cs typeface="Poppins Bold" panose="00000800000000000000"/>
                <a:sym typeface="Poppins Bold" panose="00000800000000000000"/>
              </a:rPr>
              <a:t>Model LX1V-0806MR-D</a:t>
            </a:r>
            <a:endParaRPr lang="en-US" sz="190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18" name="TextBox 18"/>
          <p:cNvSpPr txBox="1"/>
          <p:nvPr/>
        </p:nvSpPr>
        <p:spPr>
          <a:xfrm>
            <a:off x="13854257" y="3938233"/>
            <a:ext cx="3029829" cy="323215"/>
          </a:xfrm>
          <a:prstGeom prst="rect">
            <a:avLst/>
          </a:prstGeom>
        </p:spPr>
        <p:txBody>
          <a:bodyPr lIns="0" tIns="0" rIns="0" bIns="0" rtlCol="0" anchor="t">
            <a:spAutoFit/>
          </a:bodyPr>
          <a:lstStyle/>
          <a:p>
            <a:pPr algn="l">
              <a:lnSpc>
                <a:spcPts val="2660"/>
              </a:lnSpc>
            </a:pPr>
            <a:r>
              <a:rPr lang="en-US" sz="1900">
                <a:solidFill>
                  <a:srgbClr val="000000"/>
                </a:solidFill>
                <a:latin typeface="Poppins Bold" panose="00000800000000000000"/>
                <a:ea typeface="Poppins Bold" panose="00000800000000000000"/>
                <a:cs typeface="Poppins Bold" panose="00000800000000000000"/>
                <a:sym typeface="Poppins Bold" panose="00000800000000000000"/>
              </a:rPr>
              <a:t>Model LX1V-1208MR-D</a:t>
            </a:r>
            <a:endParaRPr lang="en-US" sz="190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19" name="TextBox 19"/>
          <p:cNvSpPr txBox="1"/>
          <p:nvPr/>
        </p:nvSpPr>
        <p:spPr>
          <a:xfrm>
            <a:off x="13854257" y="4979633"/>
            <a:ext cx="3029829" cy="323215"/>
          </a:xfrm>
          <a:prstGeom prst="rect">
            <a:avLst/>
          </a:prstGeom>
        </p:spPr>
        <p:txBody>
          <a:bodyPr lIns="0" tIns="0" rIns="0" bIns="0" rtlCol="0" anchor="t">
            <a:spAutoFit/>
          </a:bodyPr>
          <a:lstStyle/>
          <a:p>
            <a:pPr algn="l">
              <a:lnSpc>
                <a:spcPts val="2660"/>
              </a:lnSpc>
            </a:pPr>
            <a:r>
              <a:rPr lang="en-US" sz="1900">
                <a:solidFill>
                  <a:srgbClr val="000000"/>
                </a:solidFill>
                <a:latin typeface="Poppins Bold" panose="00000800000000000000"/>
                <a:ea typeface="Poppins Bold" panose="00000800000000000000"/>
                <a:cs typeface="Poppins Bold" panose="00000800000000000000"/>
                <a:sym typeface="Poppins Bold" panose="00000800000000000000"/>
              </a:rPr>
              <a:t>Model LX1V-1212MR-D</a:t>
            </a:r>
            <a:endParaRPr lang="en-US" sz="190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20" name="TextBox 20"/>
          <p:cNvSpPr txBox="1"/>
          <p:nvPr/>
        </p:nvSpPr>
        <p:spPr>
          <a:xfrm>
            <a:off x="13854257" y="5989936"/>
            <a:ext cx="4030399" cy="323215"/>
          </a:xfrm>
          <a:prstGeom prst="rect">
            <a:avLst/>
          </a:prstGeom>
        </p:spPr>
        <p:txBody>
          <a:bodyPr lIns="0" tIns="0" rIns="0" bIns="0" rtlCol="0" anchor="t">
            <a:spAutoFit/>
          </a:bodyPr>
          <a:lstStyle/>
          <a:p>
            <a:pPr algn="l">
              <a:lnSpc>
                <a:spcPts val="2660"/>
              </a:lnSpc>
            </a:pPr>
            <a:r>
              <a:rPr lang="en-US" sz="1900">
                <a:solidFill>
                  <a:srgbClr val="000000"/>
                </a:solidFill>
                <a:latin typeface="Poppins Bold" panose="00000800000000000000"/>
                <a:ea typeface="Poppins Bold" panose="00000800000000000000"/>
                <a:cs typeface="Poppins Bold" panose="00000800000000000000"/>
                <a:sym typeface="Poppins Bold" panose="00000800000000000000"/>
              </a:rPr>
              <a:t>Model LX1V-1212MR2ADI2DAI-D</a:t>
            </a:r>
            <a:endParaRPr lang="en-US" sz="190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21" name="TextBox 21"/>
          <p:cNvSpPr txBox="1"/>
          <p:nvPr/>
        </p:nvSpPr>
        <p:spPr>
          <a:xfrm>
            <a:off x="13854257" y="7669511"/>
            <a:ext cx="4202372" cy="323215"/>
          </a:xfrm>
          <a:prstGeom prst="rect">
            <a:avLst/>
          </a:prstGeom>
        </p:spPr>
        <p:txBody>
          <a:bodyPr lIns="0" tIns="0" rIns="0" bIns="0" rtlCol="0" anchor="t">
            <a:spAutoFit/>
          </a:bodyPr>
          <a:lstStyle/>
          <a:p>
            <a:pPr algn="l">
              <a:lnSpc>
                <a:spcPts val="2660"/>
              </a:lnSpc>
            </a:pPr>
            <a:r>
              <a:rPr lang="en-US" sz="1900">
                <a:solidFill>
                  <a:srgbClr val="000000"/>
                </a:solidFill>
                <a:latin typeface="Poppins Bold" panose="00000800000000000000"/>
                <a:ea typeface="Poppins Bold" panose="00000800000000000000"/>
                <a:cs typeface="Poppins Bold" panose="00000800000000000000"/>
                <a:sym typeface="Poppins Bold" panose="00000800000000000000"/>
              </a:rPr>
              <a:t>Model LX1V-1212MR2ADV2DAV-D</a:t>
            </a:r>
            <a:endParaRPr lang="en-US" sz="1900">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22" name="TextBox 22"/>
          <p:cNvSpPr txBox="1"/>
          <p:nvPr/>
        </p:nvSpPr>
        <p:spPr>
          <a:xfrm>
            <a:off x="12946427" y="9420225"/>
            <a:ext cx="4312873" cy="306705"/>
          </a:xfrm>
          <a:prstGeom prst="rect">
            <a:avLst/>
          </a:prstGeom>
        </p:spPr>
        <p:txBody>
          <a:bodyPr lIns="0" tIns="0" rIns="0" bIns="0" rtlCol="0" anchor="t">
            <a:spAutoFit/>
          </a:bodyPr>
          <a:lstStyle/>
          <a:p>
            <a:pPr algn="r">
              <a:lnSpc>
                <a:spcPts val="2520"/>
              </a:lnSpc>
            </a:pPr>
            <a:r>
              <a:rPr lang="en-US" sz="18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Features</a:t>
            </a:r>
            <a:endParaRPr lang="en-US" sz="18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77242" y="-49885"/>
            <a:ext cx="885763" cy="1078585"/>
            <a:chOff x="0" y="0"/>
            <a:chExt cx="2771140" cy="3374390"/>
          </a:xfrm>
        </p:grpSpPr>
        <p:sp>
          <p:nvSpPr>
            <p:cNvPr id="3" name="Freeform 3"/>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0C9898"/>
            </a:solidFill>
          </p:spPr>
        </p:sp>
      </p:grpSp>
      <p:sp>
        <p:nvSpPr>
          <p:cNvPr id="4" name="Freeform 4"/>
          <p:cNvSpPr/>
          <p:nvPr/>
        </p:nvSpPr>
        <p:spPr>
          <a:xfrm>
            <a:off x="15036909" y="617558"/>
            <a:ext cx="2222391" cy="411142"/>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1"/>
            <a:stretch>
              <a:fillRect/>
            </a:stretch>
          </a:blipFill>
        </p:spPr>
      </p:sp>
      <p:sp>
        <p:nvSpPr>
          <p:cNvPr id="5" name="Freeform 5"/>
          <p:cNvSpPr/>
          <p:nvPr/>
        </p:nvSpPr>
        <p:spPr>
          <a:xfrm>
            <a:off x="8578999" y="2171455"/>
            <a:ext cx="1130002" cy="1303874"/>
          </a:xfrm>
          <a:custGeom>
            <a:avLst/>
            <a:gdLst/>
            <a:ahLst/>
            <a:cxnLst/>
            <a:rect l="l" t="t" r="r" b="b"/>
            <a:pathLst>
              <a:path w="1130002" h="1303874">
                <a:moveTo>
                  <a:pt x="0" y="0"/>
                </a:moveTo>
                <a:lnTo>
                  <a:pt x="1130002" y="0"/>
                </a:lnTo>
                <a:lnTo>
                  <a:pt x="1130002" y="1303874"/>
                </a:lnTo>
                <a:lnTo>
                  <a:pt x="0" y="1303874"/>
                </a:lnTo>
                <a:lnTo>
                  <a:pt x="0" y="0"/>
                </a:lnTo>
                <a:close/>
              </a:path>
            </a:pathLst>
          </a:custGeom>
          <a:blipFill>
            <a:blip r:embed="rId2"/>
            <a:stretch>
              <a:fillRect l="-55037" r="-51010"/>
            </a:stretch>
          </a:blipFill>
        </p:spPr>
      </p:sp>
      <p:sp>
        <p:nvSpPr>
          <p:cNvPr id="6" name="Freeform 6"/>
          <p:cNvSpPr/>
          <p:nvPr/>
        </p:nvSpPr>
        <p:spPr>
          <a:xfrm>
            <a:off x="1755140" y="3771900"/>
            <a:ext cx="15008860" cy="5726430"/>
          </a:xfrm>
          <a:custGeom>
            <a:avLst/>
            <a:gdLst/>
            <a:ahLst/>
            <a:cxnLst/>
            <a:rect l="l" t="t" r="r" b="b"/>
            <a:pathLst>
              <a:path w="12982368" h="5465814">
                <a:moveTo>
                  <a:pt x="0" y="0"/>
                </a:moveTo>
                <a:lnTo>
                  <a:pt x="12982368" y="0"/>
                </a:lnTo>
                <a:lnTo>
                  <a:pt x="12982368" y="5465814"/>
                </a:lnTo>
                <a:lnTo>
                  <a:pt x="0" y="5465814"/>
                </a:lnTo>
                <a:lnTo>
                  <a:pt x="0" y="0"/>
                </a:lnTo>
                <a:close/>
              </a:path>
            </a:pathLst>
          </a:custGeom>
          <a:blipFill>
            <a:blip r:embed="rId3"/>
            <a:stretch>
              <a:fillRect/>
            </a:stretch>
          </a:blipFill>
        </p:spPr>
      </p:sp>
      <p:grpSp>
        <p:nvGrpSpPr>
          <p:cNvPr id="7" name="Group 7"/>
          <p:cNvGrpSpPr/>
          <p:nvPr/>
        </p:nvGrpSpPr>
        <p:grpSpPr>
          <a:xfrm>
            <a:off x="4306058" y="940423"/>
            <a:ext cx="9675884" cy="1127407"/>
            <a:chOff x="0" y="0"/>
            <a:chExt cx="12901179" cy="1503209"/>
          </a:xfrm>
        </p:grpSpPr>
        <p:sp>
          <p:nvSpPr>
            <p:cNvPr id="8" name="TextBox 8"/>
            <p:cNvSpPr txBox="1"/>
            <p:nvPr/>
          </p:nvSpPr>
          <p:spPr>
            <a:xfrm>
              <a:off x="0" y="-47625"/>
              <a:ext cx="12901179" cy="767969"/>
            </a:xfrm>
            <a:prstGeom prst="rect">
              <a:avLst/>
            </a:prstGeom>
          </p:spPr>
          <p:txBody>
            <a:bodyPr lIns="0" tIns="0" rIns="0" bIns="0" rtlCol="0" anchor="t">
              <a:spAutoFit/>
            </a:bodyPr>
            <a:lstStyle/>
            <a:p>
              <a:pPr marL="0" lvl="0" indent="0" algn="ctr">
                <a:lnSpc>
                  <a:spcPts val="4715"/>
                </a:lnSpc>
                <a:spcBef>
                  <a:spcPct val="0"/>
                </a:spcBef>
              </a:pPr>
              <a:r>
                <a:rPr lang="en-US" sz="3600" spc="107">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LX6C</a:t>
              </a:r>
              <a:endParaRPr lang="en-US" sz="3600" spc="107">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9" name="TextBox 9"/>
            <p:cNvSpPr txBox="1"/>
            <p:nvPr/>
          </p:nvSpPr>
          <p:spPr>
            <a:xfrm>
              <a:off x="0" y="924512"/>
              <a:ext cx="12901179" cy="578697"/>
            </a:xfrm>
            <a:prstGeom prst="rect">
              <a:avLst/>
            </a:prstGeom>
          </p:spPr>
          <p:txBody>
            <a:bodyPr lIns="0" tIns="0" rIns="0" bIns="0" rtlCol="0" anchor="t">
              <a:spAutoFit/>
            </a:bodyPr>
            <a:lstStyle/>
            <a:p>
              <a:pPr marL="0" lvl="0" indent="0" algn="ctr">
                <a:lnSpc>
                  <a:spcPts val="3640"/>
                </a:lnSpc>
              </a:pPr>
              <a:r>
                <a:rPr lang="en-US" sz="2600" spc="130">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Specifications</a:t>
              </a:r>
              <a:endParaRPr lang="en-US" sz="2600" spc="130">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77242" y="-49885"/>
            <a:ext cx="885763" cy="1078585"/>
            <a:chOff x="0" y="0"/>
            <a:chExt cx="2771140" cy="3374390"/>
          </a:xfrm>
        </p:grpSpPr>
        <p:sp>
          <p:nvSpPr>
            <p:cNvPr id="3" name="Freeform 3"/>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0C9898"/>
            </a:solidFill>
          </p:spPr>
        </p:sp>
      </p:grpSp>
      <p:sp>
        <p:nvSpPr>
          <p:cNvPr id="4" name="Freeform 4"/>
          <p:cNvSpPr/>
          <p:nvPr/>
        </p:nvSpPr>
        <p:spPr>
          <a:xfrm>
            <a:off x="15036909" y="617558"/>
            <a:ext cx="2222391" cy="411142"/>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1"/>
            <a:stretch>
              <a:fillRect/>
            </a:stretch>
          </a:blipFill>
        </p:spPr>
      </p:sp>
      <p:sp>
        <p:nvSpPr>
          <p:cNvPr id="5" name="Freeform 5"/>
          <p:cNvSpPr/>
          <p:nvPr/>
        </p:nvSpPr>
        <p:spPr>
          <a:xfrm>
            <a:off x="8610749" y="2171455"/>
            <a:ext cx="1130002" cy="1303874"/>
          </a:xfrm>
          <a:custGeom>
            <a:avLst/>
            <a:gdLst/>
            <a:ahLst/>
            <a:cxnLst/>
            <a:rect l="l" t="t" r="r" b="b"/>
            <a:pathLst>
              <a:path w="1130002" h="1303874">
                <a:moveTo>
                  <a:pt x="0" y="0"/>
                </a:moveTo>
                <a:lnTo>
                  <a:pt x="1130002" y="0"/>
                </a:lnTo>
                <a:lnTo>
                  <a:pt x="1130002" y="1303874"/>
                </a:lnTo>
                <a:lnTo>
                  <a:pt x="0" y="1303874"/>
                </a:lnTo>
                <a:lnTo>
                  <a:pt x="0" y="0"/>
                </a:lnTo>
                <a:close/>
              </a:path>
            </a:pathLst>
          </a:custGeom>
          <a:blipFill>
            <a:blip r:embed="rId2"/>
            <a:stretch>
              <a:fillRect l="-55037" r="-51010"/>
            </a:stretch>
          </a:blipFill>
        </p:spPr>
      </p:sp>
      <p:sp>
        <p:nvSpPr>
          <p:cNvPr id="6" name="Freeform 6"/>
          <p:cNvSpPr/>
          <p:nvPr/>
        </p:nvSpPr>
        <p:spPr>
          <a:xfrm>
            <a:off x="1600200" y="3695700"/>
            <a:ext cx="15097760" cy="5582920"/>
          </a:xfrm>
          <a:custGeom>
            <a:avLst/>
            <a:gdLst/>
            <a:ahLst/>
            <a:cxnLst/>
            <a:rect l="l" t="t" r="r" b="b"/>
            <a:pathLst>
              <a:path w="13147163" h="3860231">
                <a:moveTo>
                  <a:pt x="0" y="0"/>
                </a:moveTo>
                <a:lnTo>
                  <a:pt x="13147164" y="0"/>
                </a:lnTo>
                <a:lnTo>
                  <a:pt x="13147164" y="3860231"/>
                </a:lnTo>
                <a:lnTo>
                  <a:pt x="0" y="3860231"/>
                </a:lnTo>
                <a:lnTo>
                  <a:pt x="0" y="0"/>
                </a:lnTo>
                <a:close/>
              </a:path>
            </a:pathLst>
          </a:custGeom>
          <a:blipFill>
            <a:blip r:embed="rId3"/>
            <a:stretch>
              <a:fillRect/>
            </a:stretch>
          </a:blipFill>
        </p:spPr>
      </p:sp>
      <p:grpSp>
        <p:nvGrpSpPr>
          <p:cNvPr id="7" name="Group 7"/>
          <p:cNvGrpSpPr/>
          <p:nvPr/>
        </p:nvGrpSpPr>
        <p:grpSpPr>
          <a:xfrm>
            <a:off x="4306058" y="944868"/>
            <a:ext cx="9675884" cy="1127407"/>
            <a:chOff x="0" y="0"/>
            <a:chExt cx="12901179" cy="1503209"/>
          </a:xfrm>
        </p:grpSpPr>
        <p:sp>
          <p:nvSpPr>
            <p:cNvPr id="8" name="TextBox 8"/>
            <p:cNvSpPr txBox="1"/>
            <p:nvPr/>
          </p:nvSpPr>
          <p:spPr>
            <a:xfrm>
              <a:off x="0" y="-47625"/>
              <a:ext cx="12901179" cy="767969"/>
            </a:xfrm>
            <a:prstGeom prst="rect">
              <a:avLst/>
            </a:prstGeom>
          </p:spPr>
          <p:txBody>
            <a:bodyPr lIns="0" tIns="0" rIns="0" bIns="0" rtlCol="0" anchor="t">
              <a:spAutoFit/>
            </a:bodyPr>
            <a:lstStyle/>
            <a:p>
              <a:pPr marL="0" lvl="0" indent="0" algn="ctr">
                <a:lnSpc>
                  <a:spcPts val="4715"/>
                </a:lnSpc>
                <a:spcBef>
                  <a:spcPct val="0"/>
                </a:spcBef>
              </a:pPr>
              <a:r>
                <a:rPr lang="en-US" sz="3600" spc="107">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LX6C</a:t>
              </a:r>
              <a:endParaRPr lang="en-US" sz="3600" spc="107">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9" name="TextBox 9"/>
            <p:cNvSpPr txBox="1"/>
            <p:nvPr/>
          </p:nvSpPr>
          <p:spPr>
            <a:xfrm>
              <a:off x="0" y="924512"/>
              <a:ext cx="12901179" cy="578697"/>
            </a:xfrm>
            <a:prstGeom prst="rect">
              <a:avLst/>
            </a:prstGeom>
          </p:spPr>
          <p:txBody>
            <a:bodyPr lIns="0" tIns="0" rIns="0" bIns="0" rtlCol="0" anchor="t">
              <a:spAutoFit/>
            </a:bodyPr>
            <a:lstStyle/>
            <a:p>
              <a:pPr marL="0" lvl="0" indent="0" algn="ctr">
                <a:lnSpc>
                  <a:spcPts val="3640"/>
                </a:lnSpc>
              </a:pPr>
              <a:r>
                <a:rPr lang="en-US" sz="2600" spc="130">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Specifications</a:t>
              </a:r>
              <a:endParaRPr lang="en-US" sz="2600" spc="130">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77242" y="-49885"/>
            <a:ext cx="885763" cy="1078585"/>
            <a:chOff x="0" y="0"/>
            <a:chExt cx="2771140" cy="3374390"/>
          </a:xfrm>
        </p:grpSpPr>
        <p:sp>
          <p:nvSpPr>
            <p:cNvPr id="3" name="Freeform 3"/>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0C9898"/>
            </a:solidFill>
          </p:spPr>
        </p:sp>
      </p:grpSp>
      <p:sp>
        <p:nvSpPr>
          <p:cNvPr id="4" name="Freeform 4"/>
          <p:cNvSpPr/>
          <p:nvPr/>
        </p:nvSpPr>
        <p:spPr>
          <a:xfrm>
            <a:off x="15036909" y="617558"/>
            <a:ext cx="2222391" cy="411142"/>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1"/>
            <a:stretch>
              <a:fillRect/>
            </a:stretch>
          </a:blipFill>
        </p:spPr>
      </p:sp>
      <p:sp>
        <p:nvSpPr>
          <p:cNvPr id="5" name="Freeform 5"/>
          <p:cNvSpPr/>
          <p:nvPr/>
        </p:nvSpPr>
        <p:spPr>
          <a:xfrm>
            <a:off x="8616464" y="2248290"/>
            <a:ext cx="1130002" cy="1303874"/>
          </a:xfrm>
          <a:custGeom>
            <a:avLst/>
            <a:gdLst/>
            <a:ahLst/>
            <a:cxnLst/>
            <a:rect l="l" t="t" r="r" b="b"/>
            <a:pathLst>
              <a:path w="1130002" h="1303874">
                <a:moveTo>
                  <a:pt x="0" y="0"/>
                </a:moveTo>
                <a:lnTo>
                  <a:pt x="1130002" y="0"/>
                </a:lnTo>
                <a:lnTo>
                  <a:pt x="1130002" y="1303874"/>
                </a:lnTo>
                <a:lnTo>
                  <a:pt x="0" y="1303874"/>
                </a:lnTo>
                <a:lnTo>
                  <a:pt x="0" y="0"/>
                </a:lnTo>
                <a:close/>
              </a:path>
            </a:pathLst>
          </a:custGeom>
          <a:blipFill>
            <a:blip r:embed="rId2"/>
            <a:stretch>
              <a:fillRect l="-55037" r="-51010"/>
            </a:stretch>
          </a:blipFill>
        </p:spPr>
      </p:sp>
      <p:sp>
        <p:nvSpPr>
          <p:cNvPr id="6" name="Freeform 6"/>
          <p:cNvSpPr/>
          <p:nvPr/>
        </p:nvSpPr>
        <p:spPr>
          <a:xfrm>
            <a:off x="1600200" y="3771900"/>
            <a:ext cx="15484475" cy="5447030"/>
          </a:xfrm>
          <a:custGeom>
            <a:avLst/>
            <a:gdLst/>
            <a:ahLst/>
            <a:cxnLst/>
            <a:rect l="l" t="t" r="r" b="b"/>
            <a:pathLst>
              <a:path w="13147163" h="3860231">
                <a:moveTo>
                  <a:pt x="0" y="0"/>
                </a:moveTo>
                <a:lnTo>
                  <a:pt x="13147164" y="0"/>
                </a:lnTo>
                <a:lnTo>
                  <a:pt x="13147164" y="3860231"/>
                </a:lnTo>
                <a:lnTo>
                  <a:pt x="0" y="3860231"/>
                </a:lnTo>
                <a:lnTo>
                  <a:pt x="0" y="0"/>
                </a:lnTo>
                <a:close/>
              </a:path>
            </a:pathLst>
          </a:custGeom>
          <a:blipFill>
            <a:blip r:embed="rId3"/>
            <a:stretch>
              <a:fillRect/>
            </a:stretch>
          </a:blipFill>
        </p:spPr>
      </p:sp>
      <p:grpSp>
        <p:nvGrpSpPr>
          <p:cNvPr id="7" name="Group 7"/>
          <p:cNvGrpSpPr/>
          <p:nvPr/>
        </p:nvGrpSpPr>
        <p:grpSpPr>
          <a:xfrm>
            <a:off x="4343523" y="864858"/>
            <a:ext cx="9675884" cy="1127407"/>
            <a:chOff x="0" y="0"/>
            <a:chExt cx="12901179" cy="1503209"/>
          </a:xfrm>
        </p:grpSpPr>
        <p:sp>
          <p:nvSpPr>
            <p:cNvPr id="8" name="TextBox 8"/>
            <p:cNvSpPr txBox="1"/>
            <p:nvPr/>
          </p:nvSpPr>
          <p:spPr>
            <a:xfrm>
              <a:off x="0" y="-47625"/>
              <a:ext cx="12901179" cy="767969"/>
            </a:xfrm>
            <a:prstGeom prst="rect">
              <a:avLst/>
            </a:prstGeom>
          </p:spPr>
          <p:txBody>
            <a:bodyPr lIns="0" tIns="0" rIns="0" bIns="0" rtlCol="0" anchor="t">
              <a:spAutoFit/>
            </a:bodyPr>
            <a:lstStyle/>
            <a:p>
              <a:pPr marL="0" lvl="0" indent="0" algn="ctr">
                <a:lnSpc>
                  <a:spcPts val="4715"/>
                </a:lnSpc>
                <a:spcBef>
                  <a:spcPct val="0"/>
                </a:spcBef>
              </a:pPr>
              <a:r>
                <a:rPr lang="en-US" sz="3600" spc="107">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LX6C</a:t>
              </a:r>
              <a:endParaRPr lang="en-US" sz="3600" spc="107">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9" name="TextBox 9"/>
            <p:cNvSpPr txBox="1"/>
            <p:nvPr/>
          </p:nvSpPr>
          <p:spPr>
            <a:xfrm>
              <a:off x="0" y="924512"/>
              <a:ext cx="12901179" cy="578697"/>
            </a:xfrm>
            <a:prstGeom prst="rect">
              <a:avLst/>
            </a:prstGeom>
          </p:spPr>
          <p:txBody>
            <a:bodyPr lIns="0" tIns="0" rIns="0" bIns="0" rtlCol="0" anchor="t">
              <a:spAutoFit/>
            </a:bodyPr>
            <a:lstStyle/>
            <a:p>
              <a:pPr marL="0" lvl="0" indent="0" algn="ctr">
                <a:lnSpc>
                  <a:spcPts val="3640"/>
                </a:lnSpc>
              </a:pPr>
              <a:r>
                <a:rPr lang="en-US" sz="2600" spc="130">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Specifications</a:t>
              </a:r>
              <a:endParaRPr lang="en-US" sz="2600" spc="130">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47033" y="735930"/>
            <a:ext cx="9675884" cy="585538"/>
            <a:chOff x="0" y="-47625"/>
            <a:chExt cx="12901179" cy="3848254"/>
          </a:xfrm>
        </p:grpSpPr>
        <p:sp>
          <p:nvSpPr>
            <p:cNvPr id="3" name="TextBox 3"/>
            <p:cNvSpPr txBox="1"/>
            <p:nvPr/>
          </p:nvSpPr>
          <p:spPr>
            <a:xfrm>
              <a:off x="0" y="-47625"/>
              <a:ext cx="12901179" cy="3668781"/>
            </a:xfrm>
            <a:prstGeom prst="rect">
              <a:avLst/>
            </a:prstGeom>
          </p:spPr>
          <p:txBody>
            <a:bodyPr lIns="0" tIns="0" rIns="0" bIns="0" rtlCol="0" anchor="t">
              <a:spAutoFit/>
            </a:bodyPr>
            <a:lstStyle/>
            <a:p>
              <a:pPr algn="ctr">
                <a:lnSpc>
                  <a:spcPts val="4715"/>
                </a:lnSpc>
                <a:spcBef>
                  <a:spcPct val="0"/>
                </a:spcBef>
              </a:pPr>
              <a:endParaRPr lang="en-US" sz="3600" spc="107" dirty="0">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 name="TextBox 4"/>
            <p:cNvSpPr txBox="1"/>
            <p:nvPr/>
          </p:nvSpPr>
          <p:spPr>
            <a:xfrm>
              <a:off x="0" y="924517"/>
              <a:ext cx="12901179" cy="2876112"/>
            </a:xfrm>
            <a:prstGeom prst="rect">
              <a:avLst/>
            </a:prstGeom>
          </p:spPr>
          <p:txBody>
            <a:bodyPr lIns="0" tIns="0" rIns="0" bIns="0" rtlCol="0" anchor="t">
              <a:spAutoFit/>
            </a:bodyPr>
            <a:lstStyle/>
            <a:p>
              <a:pPr algn="ctr">
                <a:lnSpc>
                  <a:spcPts val="3640"/>
                </a:lnSpc>
              </a:pPr>
              <a:r>
                <a:rPr lang="en-US" altLang="zh-CN" sz="2700" spc="107" dirty="0">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LX6C </a:t>
              </a:r>
              <a:r>
                <a:rPr lang="en-US" sz="2600" spc="131" dirty="0">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Model Selection</a:t>
              </a:r>
              <a:endParaRPr lang="en-US" sz="2600" spc="131" dirty="0">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grpSp>
      <p:grpSp>
        <p:nvGrpSpPr>
          <p:cNvPr id="26" name="Group 26"/>
          <p:cNvGrpSpPr/>
          <p:nvPr/>
        </p:nvGrpSpPr>
        <p:grpSpPr>
          <a:xfrm>
            <a:off x="1677244" y="-49885"/>
            <a:ext cx="885764" cy="1078586"/>
            <a:chOff x="0" y="0"/>
            <a:chExt cx="2771140" cy="3374390"/>
          </a:xfrm>
        </p:grpSpPr>
        <p:sp>
          <p:nvSpPr>
            <p:cNvPr id="27" name="Freeform 27"/>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0C9898"/>
            </a:solidFill>
          </p:spPr>
        </p:sp>
      </p:grpSp>
      <p:sp>
        <p:nvSpPr>
          <p:cNvPr id="28" name="Freeform 28"/>
          <p:cNvSpPr/>
          <p:nvPr/>
        </p:nvSpPr>
        <p:spPr>
          <a:xfrm>
            <a:off x="15036909" y="617558"/>
            <a:ext cx="2222391" cy="411143"/>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1"/>
            <a:stretch>
              <a:fillRect/>
            </a:stretch>
          </a:blipFill>
        </p:spPr>
      </p:sp>
      <p:graphicFrame>
        <p:nvGraphicFramePr>
          <p:cNvPr id="31" name="Table 2"/>
          <p:cNvGraphicFramePr>
            <a:graphicFrameLocks noGrp="1"/>
          </p:cNvGraphicFramePr>
          <p:nvPr/>
        </p:nvGraphicFramePr>
        <p:xfrm>
          <a:off x="871540" y="1777312"/>
          <a:ext cx="16544920" cy="7602980"/>
        </p:xfrm>
        <a:graphic>
          <a:graphicData uri="http://schemas.openxmlformats.org/drawingml/2006/table">
            <a:tbl>
              <a:tblPr firstRow="1" bandRow="1">
                <a:tableStyleId>{E8B1032C-EA38-4F05-BA0D-38AFFFC7BED3}</a:tableStyleId>
              </a:tblPr>
              <a:tblGrid>
                <a:gridCol w="2567399"/>
                <a:gridCol w="13977521"/>
              </a:tblGrid>
              <a:tr h="554498">
                <a:tc>
                  <a:txBody>
                    <a:bodyPr/>
                    <a:lstStyle/>
                    <a:p>
                      <a:pPr algn="ctr"/>
                      <a:r>
                        <a:rPr lang="en-GB" sz="2000" dirty="0"/>
                        <a:t>Model</a:t>
                      </a:r>
                      <a:endParaRPr lang="en-GB" sz="2000" dirty="0"/>
                    </a:p>
                  </a:txBody>
                  <a:tcPr marL="137160" marR="137160" marT="68580" marB="68580" anchor="ctr"/>
                </a:tc>
                <a:tc>
                  <a:txBody>
                    <a:bodyPr/>
                    <a:lstStyle/>
                    <a:p>
                      <a:pPr algn="ctr"/>
                      <a:r>
                        <a:rPr lang="en-GB" sz="2000" dirty="0"/>
                        <a:t>Function</a:t>
                      </a:r>
                      <a:endParaRPr lang="en-GB" sz="2000" dirty="0"/>
                    </a:p>
                  </a:txBody>
                  <a:tcPr marL="137160" marR="137160" marT="68580" marB="68580" anchor="ctr"/>
                </a:tc>
              </a:tr>
              <a:tr h="877957">
                <a:tc>
                  <a:txBody>
                    <a:bodyPr/>
                    <a:lstStyle/>
                    <a:p>
                      <a:pPr marL="0" algn="ctr" defTabSz="914400" rtl="0" eaLnBrk="1" latinLnBrk="0" hangingPunct="1"/>
                      <a:r>
                        <a:rPr lang="en-GB" sz="2000" b="1" kern="1200" dirty="0">
                          <a:solidFill>
                            <a:schemeClr val="tx1"/>
                          </a:solidFill>
                        </a:rPr>
                        <a:t>LX6C-0808MT-D0</a:t>
                      </a:r>
                      <a:br>
                        <a:rPr lang="en-GB" sz="2000" b="1" kern="1200" dirty="0">
                          <a:solidFill>
                            <a:schemeClr val="tx1"/>
                          </a:solidFill>
                        </a:rPr>
                      </a:br>
                      <a:r>
                        <a:rPr lang="zh-CN" altLang="en-US" sz="2000" b="1" kern="1200" dirty="0">
                          <a:solidFill>
                            <a:schemeClr val="tx1"/>
                          </a:solidFill>
                        </a:rPr>
                        <a:t>（</a:t>
                      </a:r>
                      <a:r>
                        <a:rPr lang="en-US" altLang="zh-CN" sz="2000" b="1" kern="1200" dirty="0">
                          <a:solidFill>
                            <a:schemeClr val="tx1"/>
                          </a:solidFill>
                        </a:rPr>
                        <a:t>developing</a:t>
                      </a:r>
                      <a:r>
                        <a:rPr lang="zh-CN" altLang="en-US" sz="2000" b="1" kern="1200" dirty="0">
                          <a:solidFill>
                            <a:schemeClr val="tx1"/>
                          </a:solidFill>
                        </a:rPr>
                        <a:t>）</a:t>
                      </a:r>
                      <a:endParaRPr lang="en-GB" sz="2000" b="1" kern="1200" dirty="0">
                        <a:solidFill>
                          <a:schemeClr val="tx1"/>
                        </a:solidFill>
                        <a:latin typeface="+mn-lt"/>
                        <a:ea typeface="+mn-ea"/>
                        <a:cs typeface="+mn-cs"/>
                      </a:endParaRPr>
                    </a:p>
                  </a:txBody>
                  <a:tcPr marL="137160" marR="137160" marT="68580" marB="68580" anchor="ctr"/>
                </a:tc>
                <a:tc>
                  <a:txBody>
                    <a:bodyPr/>
                    <a:lstStyle/>
                    <a:p>
                      <a:pPr algn="ctr"/>
                      <a:r>
                        <a:rPr kumimoji="0" lang="en-GB" sz="2000" b="0" u="none" strike="noStrike" kern="1200" cap="none" spc="0" normalizeH="0" baseline="0" noProof="0" dirty="0">
                          <a:ln>
                            <a:noFill/>
                          </a:ln>
                          <a:solidFill>
                            <a:srgbClr val="000000"/>
                          </a:solidFill>
                          <a:effectLst/>
                          <a:uLnTx/>
                          <a:uFillTx/>
                        </a:rPr>
                        <a:t>Quad-core A53 1GHz </a:t>
                      </a:r>
                      <a:r>
                        <a:rPr kumimoji="0" lang="en-GB" sz="2000" b="0" u="none" strike="noStrike" kern="1200" cap="none" spc="0" normalizeH="0" baseline="0" noProof="0" dirty="0" err="1">
                          <a:ln>
                            <a:noFill/>
                          </a:ln>
                          <a:solidFill>
                            <a:srgbClr val="000000"/>
                          </a:solidFill>
                          <a:effectLst/>
                          <a:uLnTx/>
                          <a:uFillTx/>
                        </a:rPr>
                        <a:t>processor;Basic</a:t>
                      </a:r>
                      <a:r>
                        <a:rPr kumimoji="0" lang="en-GB" sz="2000" b="0" u="none" strike="noStrike" kern="1200" cap="none" spc="0" normalizeH="0" baseline="0" noProof="0" dirty="0">
                          <a:ln>
                            <a:noFill/>
                          </a:ln>
                          <a:solidFill>
                            <a:srgbClr val="000000"/>
                          </a:solidFill>
                          <a:effectLst/>
                          <a:uLnTx/>
                          <a:uFillTx/>
                        </a:rPr>
                        <a:t> PLC functionality;8 channels of digital input (DI);8 channels of NPN digital output (DO);Supports 4-axis local pulse </a:t>
                      </a:r>
                      <a:r>
                        <a:rPr kumimoji="0" lang="en-GB" sz="2000" b="0" u="none" strike="noStrike" kern="1200" cap="none" spc="0" normalizeH="0" baseline="0" noProof="0" dirty="0" err="1">
                          <a:ln>
                            <a:noFill/>
                          </a:ln>
                          <a:solidFill>
                            <a:srgbClr val="000000"/>
                          </a:solidFill>
                          <a:effectLst/>
                          <a:uLnTx/>
                          <a:uFillTx/>
                        </a:rPr>
                        <a:t>input&amp;output</a:t>
                      </a:r>
                      <a:endParaRPr kumimoji="0" lang="en-GB" sz="2000" b="0" u="none" strike="noStrike" kern="1200" cap="none" spc="0" normalizeH="0" baseline="0" noProof="0" dirty="0">
                        <a:ln>
                          <a:noFill/>
                        </a:ln>
                        <a:solidFill>
                          <a:srgbClr val="000000"/>
                        </a:solidFill>
                        <a:effectLst/>
                        <a:uLnTx/>
                        <a:uFillTx/>
                      </a:endParaRPr>
                    </a:p>
                  </a:txBody>
                  <a:tcPr marL="137160" marR="137160" marT="68580" marB="68580" anchor="ctr"/>
                </a:tc>
              </a:tr>
              <a:tr h="1178308">
                <a:tc>
                  <a:txBody>
                    <a:bodyPr/>
                    <a:lstStyle/>
                    <a:p>
                      <a:pPr marL="0" algn="ctr" defTabSz="914400" rtl="0" eaLnBrk="1" latinLnBrk="0" hangingPunct="1"/>
                      <a:r>
                        <a:rPr lang="en-GB" sz="2000" b="1" kern="1200" dirty="0">
                          <a:solidFill>
                            <a:schemeClr val="tx1"/>
                          </a:solidFill>
                        </a:rPr>
                        <a:t>LX6C-0808MT-DA</a:t>
                      </a:r>
                      <a:endParaRPr lang="en-GB" sz="2000" b="1" kern="120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b="1" kern="1200" dirty="0">
                          <a:solidFill>
                            <a:schemeClr val="tx1"/>
                          </a:solidFill>
                        </a:rPr>
                        <a:t>（</a:t>
                      </a:r>
                      <a:r>
                        <a:rPr lang="en-US" altLang="zh-CN" sz="2000" b="1" kern="1200" dirty="0">
                          <a:solidFill>
                            <a:schemeClr val="tx1"/>
                          </a:solidFill>
                        </a:rPr>
                        <a:t>developing</a:t>
                      </a:r>
                      <a:r>
                        <a:rPr lang="zh-CN" altLang="en-US" sz="2000" b="1" kern="1200" dirty="0">
                          <a:solidFill>
                            <a:schemeClr val="tx1"/>
                          </a:solidFill>
                        </a:rPr>
                        <a:t>）</a:t>
                      </a:r>
                      <a:endParaRPr lang="en-GB" altLang="zh-CN" sz="2000" b="1" kern="1200" dirty="0">
                        <a:solidFill>
                          <a:schemeClr val="tx1"/>
                        </a:solidFill>
                        <a:latin typeface="+mn-lt"/>
                        <a:ea typeface="+mn-ea"/>
                        <a:cs typeface="+mn-cs"/>
                      </a:endParaRPr>
                    </a:p>
                  </a:txBody>
                  <a:tcPr marL="137160" marR="137160" marT="68580" marB="685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000" b="0" u="none" strike="noStrike" kern="1200" cap="none" spc="0" normalizeH="0" baseline="0" noProof="0" dirty="0">
                          <a:ln>
                            <a:noFill/>
                          </a:ln>
                          <a:solidFill>
                            <a:srgbClr val="000000"/>
                          </a:solidFill>
                          <a:effectLst/>
                          <a:uLnTx/>
                          <a:uFillTx/>
                        </a:rPr>
                        <a:t>Quad-core A53 1GHz </a:t>
                      </a:r>
                      <a:r>
                        <a:rPr kumimoji="0" lang="en-GB" sz="2000" b="0" u="none" strike="noStrike" kern="1200" cap="none" spc="0" normalizeH="0" baseline="0" noProof="0" dirty="0" err="1">
                          <a:ln>
                            <a:noFill/>
                          </a:ln>
                          <a:solidFill>
                            <a:srgbClr val="000000"/>
                          </a:solidFill>
                          <a:effectLst/>
                          <a:uLnTx/>
                          <a:uFillTx/>
                        </a:rPr>
                        <a:t>processor;Basic</a:t>
                      </a:r>
                      <a:r>
                        <a:rPr kumimoji="0" lang="en-GB" sz="2000" b="0" u="none" strike="noStrike" kern="1200" cap="none" spc="0" normalizeH="0" baseline="0" noProof="0" dirty="0">
                          <a:ln>
                            <a:noFill/>
                          </a:ln>
                          <a:solidFill>
                            <a:srgbClr val="000000"/>
                          </a:solidFill>
                          <a:effectLst/>
                          <a:uLnTx/>
                          <a:uFillTx/>
                        </a:rPr>
                        <a:t> PLC functionality;8 channels of digital input (DI);8 channels of NPN digital output (DO);Supports 4-axis local pulse </a:t>
                      </a:r>
                      <a:r>
                        <a:rPr kumimoji="0" lang="en-GB" sz="2000" b="0" u="none" strike="noStrike" kern="1200" cap="none" spc="0" normalizeH="0" baseline="0" noProof="0" dirty="0" err="1">
                          <a:ln>
                            <a:noFill/>
                          </a:ln>
                          <a:solidFill>
                            <a:srgbClr val="000000"/>
                          </a:solidFill>
                          <a:effectLst/>
                          <a:uLnTx/>
                          <a:uFillTx/>
                        </a:rPr>
                        <a:t>input&amp;output;Communication</a:t>
                      </a:r>
                      <a:r>
                        <a:rPr kumimoji="0" lang="en-GB" sz="2000" b="0" u="none" strike="noStrike" kern="1200" cap="none" spc="0" normalizeH="0" baseline="0" noProof="0" dirty="0">
                          <a:ln>
                            <a:noFill/>
                          </a:ln>
                          <a:solidFill>
                            <a:srgbClr val="000000"/>
                          </a:solidFill>
                          <a:effectLst/>
                          <a:uLnTx/>
                          <a:uFillTx/>
                        </a:rPr>
                        <a:t> protocols: Modbus, Modbus TCP, </a:t>
                      </a:r>
                      <a:r>
                        <a:rPr kumimoji="0" lang="en-GB" sz="2000" b="0" u="none" strike="noStrike" kern="1200" cap="none" spc="0" normalizeH="0" baseline="0" noProof="0" dirty="0" err="1">
                          <a:ln>
                            <a:noFill/>
                          </a:ln>
                          <a:solidFill>
                            <a:srgbClr val="000000"/>
                          </a:solidFill>
                          <a:effectLst/>
                          <a:uLnTx/>
                          <a:uFillTx/>
                        </a:rPr>
                        <a:t>EtherNET</a:t>
                      </a:r>
                      <a:r>
                        <a:rPr kumimoji="0" lang="en-GB" sz="2000" b="0" u="none" strike="noStrike" kern="1200" cap="none" spc="0" normalizeH="0" baseline="0" noProof="0" dirty="0">
                          <a:ln>
                            <a:noFill/>
                          </a:ln>
                          <a:solidFill>
                            <a:srgbClr val="000000"/>
                          </a:solidFill>
                          <a:effectLst/>
                          <a:uLnTx/>
                          <a:uFillTx/>
                        </a:rPr>
                        <a:t>/IP, </a:t>
                      </a:r>
                      <a:r>
                        <a:rPr kumimoji="0" lang="en-GB" sz="2000" b="0" u="none" strike="noStrike" kern="1200" cap="none" spc="0" normalizeH="0" baseline="0" noProof="0" dirty="0" err="1">
                          <a:ln>
                            <a:noFill/>
                          </a:ln>
                          <a:solidFill>
                            <a:srgbClr val="000000"/>
                          </a:solidFill>
                          <a:effectLst/>
                          <a:uLnTx/>
                          <a:uFillTx/>
                        </a:rPr>
                        <a:t>EtherCAT</a:t>
                      </a:r>
                      <a:r>
                        <a:rPr kumimoji="0" lang="en-GB" sz="2000" b="0" u="none" strike="noStrike" kern="1200" cap="none" spc="0" normalizeH="0" baseline="0" noProof="0" dirty="0">
                          <a:ln>
                            <a:noFill/>
                          </a:ln>
                          <a:solidFill>
                            <a:srgbClr val="000000"/>
                          </a:solidFill>
                          <a:effectLst/>
                          <a:uLnTx/>
                          <a:uFillTx/>
                        </a:rPr>
                        <a:t> Master</a:t>
                      </a:r>
                      <a:endPar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marL="137160" marR="137160" marT="68580" marB="68580" anchor="ctr"/>
                </a:tc>
              </a:tr>
              <a:tr h="1552805">
                <a:tc>
                  <a:txBody>
                    <a:bodyPr/>
                    <a:lstStyle/>
                    <a:p>
                      <a:pPr marL="0" algn="ctr" defTabSz="914400" rtl="0" eaLnBrk="1" latinLnBrk="0" hangingPunct="1"/>
                      <a:r>
                        <a:rPr lang="en-GB" sz="2000" b="1" kern="1200" dirty="0">
                          <a:solidFill>
                            <a:schemeClr val="tx1"/>
                          </a:solidFill>
                        </a:rPr>
                        <a:t>LX6C-0808MT-DB</a:t>
                      </a:r>
                      <a:endParaRPr lang="en-GB" sz="2000" b="1" kern="1200" dirty="0">
                        <a:solidFill>
                          <a:schemeClr val="tx1"/>
                        </a:solidFill>
                        <a:latin typeface="+mn-lt"/>
                        <a:ea typeface="+mn-ea"/>
                        <a:cs typeface="+mn-cs"/>
                      </a:endParaRPr>
                    </a:p>
                  </a:txBody>
                  <a:tcPr marL="137160" marR="137160" marT="68580" marB="685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000" b="0" u="none" strike="noStrike" kern="1200" cap="none" spc="0" normalizeH="0" baseline="0" noProof="0" dirty="0">
                          <a:ln>
                            <a:noFill/>
                          </a:ln>
                          <a:solidFill>
                            <a:srgbClr val="000000"/>
                          </a:solidFill>
                          <a:effectLst/>
                          <a:uLnTx/>
                          <a:uFillTx/>
                        </a:rPr>
                        <a:t>Quad-core A53 1.2GHz </a:t>
                      </a:r>
                      <a:r>
                        <a:rPr kumimoji="0" lang="en-GB" sz="2000" b="0" u="none" strike="noStrike" kern="1200" cap="none" spc="0" normalizeH="0" baseline="0" noProof="0" dirty="0" err="1">
                          <a:ln>
                            <a:noFill/>
                          </a:ln>
                          <a:solidFill>
                            <a:srgbClr val="000000"/>
                          </a:solidFill>
                          <a:effectLst/>
                          <a:uLnTx/>
                          <a:uFillTx/>
                        </a:rPr>
                        <a:t>processor;Digital</a:t>
                      </a:r>
                      <a:r>
                        <a:rPr kumimoji="0" lang="en-GB" sz="2000" b="0" u="none" strike="noStrike" kern="1200" cap="none" spc="0" normalizeH="0" baseline="0" noProof="0" dirty="0">
                          <a:ln>
                            <a:noFill/>
                          </a:ln>
                          <a:solidFill>
                            <a:srgbClr val="000000"/>
                          </a:solidFill>
                          <a:effectLst/>
                          <a:uLnTx/>
                          <a:uFillTx/>
                        </a:rPr>
                        <a:t> status </a:t>
                      </a:r>
                      <a:r>
                        <a:rPr kumimoji="0" lang="en-GB" sz="2000" b="0" u="none" strike="noStrike" kern="1200" cap="none" spc="0" normalizeH="0" baseline="0" noProof="0" dirty="0" err="1">
                          <a:ln>
                            <a:noFill/>
                          </a:ln>
                          <a:solidFill>
                            <a:srgbClr val="000000"/>
                          </a:solidFill>
                          <a:effectLst/>
                          <a:uLnTx/>
                          <a:uFillTx/>
                        </a:rPr>
                        <a:t>indicators;Basic</a:t>
                      </a:r>
                      <a:r>
                        <a:rPr kumimoji="0" lang="en-GB" sz="2000" b="0" u="none" strike="noStrike" kern="1200" cap="none" spc="0" normalizeH="0" baseline="0" noProof="0" dirty="0">
                          <a:ln>
                            <a:noFill/>
                          </a:ln>
                          <a:solidFill>
                            <a:srgbClr val="000000"/>
                          </a:solidFill>
                          <a:effectLst/>
                          <a:uLnTx/>
                          <a:uFillTx/>
                        </a:rPr>
                        <a:t> PLC functionality;8 channels of digital input (DI);8 channels of NPN digital output (DO);Supports 4-axis local pulse input and 4-axis local pulse </a:t>
                      </a:r>
                      <a:r>
                        <a:rPr kumimoji="0" lang="en-GB" sz="2000" b="0" u="none" strike="noStrike" kern="1200" cap="none" spc="0" normalizeH="0" baseline="0" noProof="0" dirty="0" err="1">
                          <a:ln>
                            <a:noFill/>
                          </a:ln>
                          <a:solidFill>
                            <a:srgbClr val="000000"/>
                          </a:solidFill>
                          <a:effectLst/>
                          <a:uLnTx/>
                          <a:uFillTx/>
                        </a:rPr>
                        <a:t>output;Communication</a:t>
                      </a:r>
                      <a:r>
                        <a:rPr kumimoji="0" lang="en-GB" sz="2000" b="0" u="none" strike="noStrike" kern="1200" cap="none" spc="0" normalizeH="0" baseline="0" noProof="0" dirty="0">
                          <a:ln>
                            <a:noFill/>
                          </a:ln>
                          <a:solidFill>
                            <a:srgbClr val="000000"/>
                          </a:solidFill>
                          <a:effectLst/>
                          <a:uLnTx/>
                          <a:uFillTx/>
                        </a:rPr>
                        <a:t> protocols: Modbus, Modbus TCP, </a:t>
                      </a:r>
                      <a:r>
                        <a:rPr kumimoji="0" lang="en-GB" sz="2000" b="0" u="none" strike="noStrike" kern="1200" cap="none" spc="0" normalizeH="0" baseline="0" noProof="0" dirty="0" err="1">
                          <a:ln>
                            <a:noFill/>
                          </a:ln>
                          <a:solidFill>
                            <a:srgbClr val="000000"/>
                          </a:solidFill>
                          <a:effectLst/>
                          <a:uLnTx/>
                          <a:uFillTx/>
                        </a:rPr>
                        <a:t>EtherNET</a:t>
                      </a:r>
                      <a:r>
                        <a:rPr kumimoji="0" lang="en-GB" sz="2000" b="0" u="none" strike="noStrike" kern="1200" cap="none" spc="0" normalizeH="0" baseline="0" noProof="0" dirty="0">
                          <a:ln>
                            <a:noFill/>
                          </a:ln>
                          <a:solidFill>
                            <a:srgbClr val="000000"/>
                          </a:solidFill>
                          <a:effectLst/>
                          <a:uLnTx/>
                          <a:uFillTx/>
                        </a:rPr>
                        <a:t>/IP, </a:t>
                      </a:r>
                      <a:r>
                        <a:rPr kumimoji="0" lang="en-GB" sz="2000" b="0" u="none" strike="noStrike" kern="1200" cap="none" spc="0" normalizeH="0" baseline="0" noProof="0" dirty="0" err="1">
                          <a:ln>
                            <a:noFill/>
                          </a:ln>
                          <a:solidFill>
                            <a:srgbClr val="000000"/>
                          </a:solidFill>
                          <a:effectLst/>
                          <a:uLnTx/>
                          <a:uFillTx/>
                        </a:rPr>
                        <a:t>EtherCAT</a:t>
                      </a:r>
                      <a:r>
                        <a:rPr kumimoji="0" lang="en-GB" sz="2000" b="0" u="none" strike="noStrike" kern="1200" cap="none" spc="0" normalizeH="0" baseline="0" noProof="0" dirty="0">
                          <a:ln>
                            <a:noFill/>
                          </a:ln>
                          <a:solidFill>
                            <a:srgbClr val="000000"/>
                          </a:solidFill>
                          <a:effectLst/>
                          <a:uLnTx/>
                          <a:uFillTx/>
                        </a:rPr>
                        <a:t> Master;</a:t>
                      </a:r>
                      <a:endParaRPr kumimoji="0" lang="en-GB" sz="2000" b="0" u="none" strike="noStrike" kern="1200" cap="none" spc="0" normalizeH="0" baseline="0" noProof="0" dirty="0">
                        <a:ln>
                          <a:noFill/>
                        </a:ln>
                        <a:solidFill>
                          <a:srgbClr val="000000"/>
                        </a:solidFill>
                        <a:effectLst/>
                        <a:uLnTx/>
                        <a:uFillTx/>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GB" sz="2000" b="0" u="none" strike="noStrike" kern="1200" cap="none" spc="0" normalizeH="0" baseline="0" noProof="0" dirty="0">
                          <a:ln>
                            <a:noFill/>
                          </a:ln>
                          <a:solidFill>
                            <a:srgbClr val="000000"/>
                          </a:solidFill>
                          <a:effectLst/>
                          <a:uLnTx/>
                          <a:uFillTx/>
                        </a:rPr>
                        <a:t> Supports CNC + Robotics</a:t>
                      </a:r>
                      <a:endParaRPr kumimoji="0" lang="en-GB" sz="2000" b="0" u="none" strike="noStrike" kern="1200" cap="none" spc="0" normalizeH="0" baseline="0" noProof="0" dirty="0">
                        <a:ln>
                          <a:noFill/>
                        </a:ln>
                        <a:solidFill>
                          <a:srgbClr val="000000"/>
                        </a:solidFill>
                        <a:effectLst/>
                        <a:uLnTx/>
                        <a:uFillTx/>
                      </a:endParaRPr>
                    </a:p>
                  </a:txBody>
                  <a:tcPr marL="137160" marR="137160" marT="68580" marB="68580" anchor="ctr"/>
                </a:tc>
              </a:tr>
              <a:tr h="1798145">
                <a:tc>
                  <a:txBody>
                    <a:bodyPr/>
                    <a:lstStyle/>
                    <a:p>
                      <a:pPr marL="0" algn="ctr" defTabSz="914400" rtl="0" eaLnBrk="1" latinLnBrk="0" hangingPunct="1"/>
                      <a:r>
                        <a:rPr lang="en-GB" sz="2000" b="1" kern="1200" dirty="0">
                          <a:solidFill>
                            <a:schemeClr val="tx1"/>
                          </a:solidFill>
                        </a:rPr>
                        <a:t>LX6C-0808MT-DC</a:t>
                      </a:r>
                      <a:endParaRPr lang="en-GB" sz="2000" b="1" kern="1200" dirty="0">
                        <a:solidFill>
                          <a:schemeClr val="tx1"/>
                        </a:solidFill>
                      </a:endParaRPr>
                    </a:p>
                  </a:txBody>
                  <a:tcPr marL="137160" marR="137160" marT="68580" marB="68580" anchor="ctr"/>
                </a:tc>
                <a:tc>
                  <a:txBody>
                    <a:bodyPr/>
                    <a:lstStyle/>
                    <a:p>
                      <a:pPr algn="ctr"/>
                      <a:r>
                        <a:rPr lang="en-GB" sz="2000" b="0" kern="1200" dirty="0">
                          <a:solidFill>
                            <a:schemeClr val="tx1"/>
                          </a:solidFill>
                        </a:rPr>
                        <a:t>Quad-core A53 1.8GHz processor;</a:t>
                      </a:r>
                      <a:endParaRPr lang="en-GB" sz="2000" b="0" kern="1200" dirty="0">
                        <a:solidFill>
                          <a:schemeClr val="tx1"/>
                        </a:solidFill>
                      </a:endParaRPr>
                    </a:p>
                    <a:p>
                      <a:pPr algn="ctr"/>
                      <a:r>
                        <a:rPr lang="en-GB" sz="2000" b="0" kern="1200" dirty="0">
                          <a:solidFill>
                            <a:schemeClr val="tx1"/>
                          </a:solidFill>
                        </a:rPr>
                        <a:t>Digital status indicators;</a:t>
                      </a:r>
                      <a:endParaRPr lang="en-GB" sz="2000" b="0" kern="1200" dirty="0">
                        <a:solidFill>
                          <a:schemeClr val="tx1"/>
                        </a:solidFill>
                      </a:endParaRPr>
                    </a:p>
                    <a:p>
                      <a:pPr algn="ctr"/>
                      <a:r>
                        <a:rPr lang="en-GB" sz="2000" b="0" kern="1200" dirty="0">
                          <a:solidFill>
                            <a:schemeClr val="tx1"/>
                          </a:solidFill>
                        </a:rPr>
                        <a:t>Basic PLC functionality;8 channels of digital input (DI);8 channels of NPN digital output (DO);Supports 4-axis local pulse input &amp; output; Communication protocols: Modbus, Modbus TCP, </a:t>
                      </a:r>
                      <a:r>
                        <a:rPr lang="en-GB" sz="2000" b="0" kern="1200" dirty="0" err="1">
                          <a:solidFill>
                            <a:schemeClr val="tx1"/>
                          </a:solidFill>
                        </a:rPr>
                        <a:t>EtherNET</a:t>
                      </a:r>
                      <a:r>
                        <a:rPr lang="en-GB" sz="2000" b="0" kern="1200" dirty="0">
                          <a:solidFill>
                            <a:schemeClr val="tx1"/>
                          </a:solidFill>
                        </a:rPr>
                        <a:t>/IP, </a:t>
                      </a:r>
                      <a:r>
                        <a:rPr lang="en-GB" sz="2000" b="0" kern="1200" dirty="0" err="1">
                          <a:solidFill>
                            <a:schemeClr val="tx1"/>
                          </a:solidFill>
                        </a:rPr>
                        <a:t>EtherCAT</a:t>
                      </a:r>
                      <a:r>
                        <a:rPr lang="en-GB" sz="2000" b="0" kern="1200" dirty="0">
                          <a:solidFill>
                            <a:schemeClr val="tx1"/>
                          </a:solidFill>
                        </a:rPr>
                        <a:t> Master; Supports CNC + Robotics, </a:t>
                      </a:r>
                      <a:r>
                        <a:rPr lang="en-GB" sz="2000" b="0" kern="1200" dirty="0" err="1">
                          <a:solidFill>
                            <a:schemeClr val="tx1"/>
                          </a:solidFill>
                        </a:rPr>
                        <a:t>Webvisu</a:t>
                      </a:r>
                      <a:endParaRPr lang="en-GB" sz="2000" b="0" kern="1200" dirty="0">
                        <a:solidFill>
                          <a:schemeClr val="tx1"/>
                        </a:solidFill>
                        <a:latin typeface="Arial" panose="020B0604020202020204" pitchFamily="34" charset="0"/>
                        <a:ea typeface="+mn-ea"/>
                        <a:cs typeface="Arial" panose="020B0604020202020204" pitchFamily="34" charset="0"/>
                      </a:endParaRPr>
                    </a:p>
                  </a:txBody>
                  <a:tcPr marL="137160" marR="137160" marT="68580" marB="68580" anchor="ctr"/>
                </a:tc>
              </a:tr>
              <a:tr h="1524870">
                <a:tc>
                  <a:txBody>
                    <a:bodyPr/>
                    <a:lstStyle/>
                    <a:p>
                      <a:pPr algn="ctr"/>
                      <a:r>
                        <a:rPr lang="en-GB" sz="2000" b="1" dirty="0">
                          <a:solidFill>
                            <a:schemeClr val="tx1"/>
                          </a:solidFill>
                        </a:rPr>
                        <a:t>LX6C-0808MT-DD</a:t>
                      </a:r>
                      <a:endParaRPr lang="en-GB" sz="2000" b="1" dirty="0">
                        <a:solidFill>
                          <a:schemeClr val="tx1"/>
                        </a:solidFill>
                      </a:endParaRPr>
                    </a:p>
                  </a:txBody>
                  <a:tcPr marL="137160" marR="137160" marT="68580" marB="68580" anchor="ctr"/>
                </a:tc>
                <a:tc>
                  <a:txBody>
                    <a:bodyPr/>
                    <a:lstStyle/>
                    <a:p>
                      <a:pPr algn="ctr"/>
                      <a:r>
                        <a:rPr lang="en-GB" sz="2000" b="0" dirty="0">
                          <a:solidFill>
                            <a:schemeClr val="tx1"/>
                          </a:solidFill>
                        </a:rPr>
                        <a:t>Quad-core A53 1.8GHz processor; Digital status indicators; Basic PLC functionality; 8 channels of digital input (DI); 8 channels of NPN digital output (DO); Supports 4-axis local pulse input &amp; output; Communication protocols: Modbus, Modbus TCP, </a:t>
                      </a:r>
                      <a:r>
                        <a:rPr lang="en-GB" sz="2000" b="0" dirty="0" err="1">
                          <a:solidFill>
                            <a:schemeClr val="tx1"/>
                          </a:solidFill>
                        </a:rPr>
                        <a:t>EtherNET</a:t>
                      </a:r>
                      <a:r>
                        <a:rPr lang="en-GB" sz="2000" b="0" dirty="0">
                          <a:solidFill>
                            <a:schemeClr val="tx1"/>
                          </a:solidFill>
                        </a:rPr>
                        <a:t>/IP, </a:t>
                      </a:r>
                      <a:r>
                        <a:rPr lang="en-GB" sz="2000" b="0" dirty="0" err="1">
                          <a:solidFill>
                            <a:schemeClr val="tx1"/>
                          </a:solidFill>
                        </a:rPr>
                        <a:t>EtherCAT</a:t>
                      </a:r>
                      <a:r>
                        <a:rPr lang="en-GB" sz="2000" b="0" dirty="0">
                          <a:solidFill>
                            <a:schemeClr val="tx1"/>
                          </a:solidFill>
                        </a:rPr>
                        <a:t> Master; </a:t>
                      </a:r>
                      <a:endParaRPr lang="en-GB" sz="2000" b="0" dirty="0">
                        <a:solidFill>
                          <a:schemeClr val="tx1"/>
                        </a:solidFill>
                      </a:endParaRPr>
                    </a:p>
                    <a:p>
                      <a:pPr algn="ctr"/>
                      <a:r>
                        <a:rPr lang="en-GB" sz="2000" b="0" dirty="0">
                          <a:solidFill>
                            <a:schemeClr val="tx1"/>
                          </a:solidFill>
                        </a:rPr>
                        <a:t>Supports CNC + Robotics, </a:t>
                      </a:r>
                      <a:r>
                        <a:rPr lang="en-GB" sz="2000" b="0" dirty="0" err="1">
                          <a:solidFill>
                            <a:schemeClr val="tx1"/>
                          </a:solidFill>
                        </a:rPr>
                        <a:t>Webvisu</a:t>
                      </a:r>
                      <a:r>
                        <a:rPr lang="en-GB" sz="2000" b="0" dirty="0">
                          <a:solidFill>
                            <a:schemeClr val="tx1"/>
                          </a:solidFill>
                        </a:rPr>
                        <a:t>, Multicore 4 Cores, and OPC UA Server</a:t>
                      </a:r>
                      <a:endParaRPr lang="en-GB" sz="2000" b="0" dirty="0">
                        <a:solidFill>
                          <a:schemeClr val="tx1"/>
                        </a:solidFill>
                        <a:latin typeface="Arial" panose="020B0604020202020204" pitchFamily="34" charset="0"/>
                        <a:cs typeface="Arial" panose="020B0604020202020204" pitchFamily="34" charset="0"/>
                      </a:endParaRPr>
                    </a:p>
                  </a:txBody>
                  <a:tcPr marL="137160" marR="137160" marT="68580" marB="68580" anchor="ctr"/>
                </a:tc>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77242" y="-49885"/>
            <a:ext cx="885763" cy="1078585"/>
            <a:chOff x="0" y="0"/>
            <a:chExt cx="2771140" cy="3374390"/>
          </a:xfrm>
        </p:grpSpPr>
        <p:sp>
          <p:nvSpPr>
            <p:cNvPr id="3" name="Freeform 3"/>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0C9898"/>
            </a:solidFill>
          </p:spPr>
        </p:sp>
      </p:grpSp>
      <p:sp>
        <p:nvSpPr>
          <p:cNvPr id="4" name="Freeform 4"/>
          <p:cNvSpPr/>
          <p:nvPr/>
        </p:nvSpPr>
        <p:spPr>
          <a:xfrm>
            <a:off x="12811868" y="6994"/>
            <a:ext cx="5476132" cy="5060782"/>
          </a:xfrm>
          <a:custGeom>
            <a:avLst/>
            <a:gdLst/>
            <a:ahLst/>
            <a:cxnLst/>
            <a:rect l="l" t="t" r="r" b="b"/>
            <a:pathLst>
              <a:path w="5476132" h="5060782">
                <a:moveTo>
                  <a:pt x="0" y="0"/>
                </a:moveTo>
                <a:lnTo>
                  <a:pt x="5476132" y="0"/>
                </a:lnTo>
                <a:lnTo>
                  <a:pt x="5476132" y="5060782"/>
                </a:lnTo>
                <a:lnTo>
                  <a:pt x="0" y="5060782"/>
                </a:lnTo>
                <a:lnTo>
                  <a:pt x="0" y="0"/>
                </a:lnTo>
                <a:close/>
              </a:path>
            </a:pathLst>
          </a:custGeom>
          <a:blipFill>
            <a:blip r:embed="rId1"/>
            <a:stretch>
              <a:fillRect l="-10883" r="-27826"/>
            </a:stretch>
          </a:blipFill>
        </p:spPr>
      </p:sp>
      <p:sp>
        <p:nvSpPr>
          <p:cNvPr id="5" name="Freeform 5"/>
          <p:cNvSpPr/>
          <p:nvPr/>
        </p:nvSpPr>
        <p:spPr>
          <a:xfrm>
            <a:off x="12811868" y="5067776"/>
            <a:ext cx="5476132" cy="5219224"/>
          </a:xfrm>
          <a:custGeom>
            <a:avLst/>
            <a:gdLst/>
            <a:ahLst/>
            <a:cxnLst/>
            <a:rect l="l" t="t" r="r" b="b"/>
            <a:pathLst>
              <a:path w="5476132" h="5219224">
                <a:moveTo>
                  <a:pt x="0" y="0"/>
                </a:moveTo>
                <a:lnTo>
                  <a:pt x="5476132" y="0"/>
                </a:lnTo>
                <a:lnTo>
                  <a:pt x="5476132" y="5219224"/>
                </a:lnTo>
                <a:lnTo>
                  <a:pt x="0" y="5219224"/>
                </a:lnTo>
                <a:lnTo>
                  <a:pt x="0" y="0"/>
                </a:lnTo>
                <a:close/>
              </a:path>
            </a:pathLst>
          </a:custGeom>
          <a:blipFill>
            <a:blip r:embed="rId2"/>
            <a:stretch>
              <a:fillRect l="-43052"/>
            </a:stretch>
          </a:blipFill>
        </p:spPr>
      </p:sp>
      <p:sp>
        <p:nvSpPr>
          <p:cNvPr id="6" name="Freeform 6"/>
          <p:cNvSpPr/>
          <p:nvPr/>
        </p:nvSpPr>
        <p:spPr>
          <a:xfrm>
            <a:off x="8493351" y="6994"/>
            <a:ext cx="4318517" cy="10287000"/>
          </a:xfrm>
          <a:custGeom>
            <a:avLst/>
            <a:gdLst/>
            <a:ahLst/>
            <a:cxnLst/>
            <a:rect l="l" t="t" r="r" b="b"/>
            <a:pathLst>
              <a:path w="4318517" h="10287000">
                <a:moveTo>
                  <a:pt x="0" y="0"/>
                </a:moveTo>
                <a:lnTo>
                  <a:pt x="4318517" y="0"/>
                </a:lnTo>
                <a:lnTo>
                  <a:pt x="4318517" y="10287000"/>
                </a:lnTo>
                <a:lnTo>
                  <a:pt x="0" y="10287000"/>
                </a:lnTo>
                <a:lnTo>
                  <a:pt x="0" y="0"/>
                </a:lnTo>
                <a:close/>
              </a:path>
            </a:pathLst>
          </a:custGeom>
          <a:blipFill>
            <a:blip r:embed="rId3"/>
            <a:stretch>
              <a:fillRect l="-52487" r="-6317"/>
            </a:stretch>
          </a:blipFill>
        </p:spPr>
      </p:sp>
      <p:sp>
        <p:nvSpPr>
          <p:cNvPr id="7" name="TextBox 7"/>
          <p:cNvSpPr txBox="1"/>
          <p:nvPr/>
        </p:nvSpPr>
        <p:spPr>
          <a:xfrm>
            <a:off x="1677242" y="2560081"/>
            <a:ext cx="7175398" cy="881383"/>
          </a:xfrm>
          <a:prstGeom prst="rect">
            <a:avLst/>
          </a:prstGeom>
        </p:spPr>
        <p:txBody>
          <a:bodyPr lIns="0" tIns="0" rIns="0" bIns="0" rtlCol="0" anchor="t">
            <a:spAutoFit/>
          </a:bodyPr>
          <a:lstStyle/>
          <a:p>
            <a:pPr algn="l">
              <a:lnSpc>
                <a:spcPts val="7260"/>
              </a:lnSpc>
            </a:pPr>
            <a:r>
              <a:rPr lang="en-US" sz="5185">
                <a:solidFill>
                  <a:srgbClr val="000000"/>
                </a:solidFill>
                <a:latin typeface="Poppins Bold" panose="00000800000000000000"/>
                <a:ea typeface="Poppins Bold" panose="00000800000000000000"/>
                <a:cs typeface="Poppins Bold" panose="00000800000000000000"/>
                <a:sym typeface="Poppins Bold" panose="00000800000000000000"/>
              </a:rPr>
              <a:t>Applications</a:t>
            </a:r>
            <a:endParaRPr lang="en-US" sz="5185">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8" name="TextBox 8"/>
          <p:cNvSpPr txBox="1"/>
          <p:nvPr/>
        </p:nvSpPr>
        <p:spPr>
          <a:xfrm>
            <a:off x="1677242" y="1963481"/>
            <a:ext cx="3577181" cy="372611"/>
          </a:xfrm>
          <a:prstGeom prst="rect">
            <a:avLst/>
          </a:prstGeom>
        </p:spPr>
        <p:txBody>
          <a:bodyPr lIns="0" tIns="0" rIns="0" bIns="0" rtlCol="0" anchor="t">
            <a:spAutoFit/>
          </a:bodyPr>
          <a:lstStyle/>
          <a:p>
            <a:pPr algn="l">
              <a:lnSpc>
                <a:spcPts val="3085"/>
              </a:lnSpc>
            </a:pPr>
            <a:r>
              <a:rPr lang="en-US" sz="2205">
                <a:solidFill>
                  <a:srgbClr val="726F6F"/>
                </a:solidFill>
                <a:latin typeface="Poppins Medium" panose="00000600000000000000"/>
                <a:ea typeface="Poppins Medium" panose="00000600000000000000"/>
                <a:cs typeface="Poppins Medium" panose="00000600000000000000"/>
                <a:sym typeface="Poppins Medium" panose="00000600000000000000"/>
              </a:rPr>
              <a:t>LX6V / LX6S / LX6C</a:t>
            </a:r>
            <a:endParaRPr lang="en-US" sz="2205">
              <a:solidFill>
                <a:srgbClr val="726F6F"/>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9" name="TextBox 9"/>
          <p:cNvSpPr txBox="1"/>
          <p:nvPr/>
        </p:nvSpPr>
        <p:spPr>
          <a:xfrm>
            <a:off x="1677242" y="4079851"/>
            <a:ext cx="5273606" cy="1721736"/>
          </a:xfrm>
          <a:prstGeom prst="rect">
            <a:avLst/>
          </a:prstGeom>
        </p:spPr>
        <p:txBody>
          <a:bodyPr lIns="0" tIns="0" rIns="0" bIns="0" rtlCol="0" anchor="t">
            <a:spAutoFit/>
          </a:bodyPr>
          <a:lstStyle/>
          <a:p>
            <a:pPr algn="l">
              <a:lnSpc>
                <a:spcPts val="2790"/>
              </a:lnSpc>
            </a:pPr>
            <a:r>
              <a:rPr lang="en-US" sz="1990" dirty="0">
                <a:solidFill>
                  <a:srgbClr val="000000"/>
                </a:solidFill>
                <a:latin typeface="Poppins Medium" panose="00000600000000000000"/>
                <a:ea typeface="Poppins Medium" panose="00000600000000000000"/>
                <a:cs typeface="Poppins Medium" panose="00000600000000000000"/>
                <a:sym typeface="Poppins Medium" panose="00000600000000000000"/>
              </a:rPr>
              <a:t>LX6 Series controllers are high performance programmable logic controller that designed for reliable and widely used system for industrial automation.</a:t>
            </a:r>
            <a:endParaRPr lang="en-US" sz="1990" dirty="0">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10" name="TextBox 10"/>
          <p:cNvSpPr txBox="1"/>
          <p:nvPr/>
        </p:nvSpPr>
        <p:spPr>
          <a:xfrm>
            <a:off x="2652366" y="6757695"/>
            <a:ext cx="3508865" cy="416502"/>
          </a:xfrm>
          <a:prstGeom prst="rect">
            <a:avLst/>
          </a:prstGeom>
        </p:spPr>
        <p:txBody>
          <a:bodyPr lIns="0" tIns="0" rIns="0" bIns="0" rtlCol="0" anchor="t">
            <a:spAutoFit/>
          </a:bodyPr>
          <a:lstStyle/>
          <a:p>
            <a:pPr algn="l">
              <a:lnSpc>
                <a:spcPts val="3335"/>
              </a:lnSpc>
            </a:pPr>
            <a:r>
              <a:rPr lang="en-US" sz="2380">
                <a:solidFill>
                  <a:srgbClr val="000000"/>
                </a:solidFill>
                <a:latin typeface="Roboto Condensed Bold" panose="02000000000000000000"/>
                <a:ea typeface="Roboto Condensed Bold" panose="02000000000000000000"/>
                <a:cs typeface="Roboto Condensed Bold" panose="02000000000000000000"/>
                <a:sym typeface="Roboto Condensed Bold" panose="02000000000000000000"/>
              </a:rPr>
              <a:t>Highlights Solutions</a:t>
            </a:r>
            <a:endParaRPr lang="en-US" sz="2380">
              <a:solidFill>
                <a:srgbClr val="000000"/>
              </a:solidFill>
              <a:latin typeface="Roboto Condensed Bold" panose="02000000000000000000"/>
              <a:ea typeface="Roboto Condensed Bold" panose="02000000000000000000"/>
              <a:cs typeface="Roboto Condensed Bold" panose="02000000000000000000"/>
              <a:sym typeface="Roboto Condensed Bold" panose="02000000000000000000"/>
            </a:endParaRPr>
          </a:p>
        </p:txBody>
      </p:sp>
      <p:sp>
        <p:nvSpPr>
          <p:cNvPr id="11" name="TextBox 11"/>
          <p:cNvSpPr txBox="1"/>
          <p:nvPr/>
        </p:nvSpPr>
        <p:spPr>
          <a:xfrm>
            <a:off x="2652366" y="7289106"/>
            <a:ext cx="4151803" cy="870951"/>
          </a:xfrm>
          <a:prstGeom prst="rect">
            <a:avLst/>
          </a:prstGeom>
        </p:spPr>
        <p:txBody>
          <a:bodyPr lIns="0" tIns="0" rIns="0" bIns="0" rtlCol="0" anchor="t">
            <a:spAutoFit/>
          </a:bodyPr>
          <a:lstStyle/>
          <a:p>
            <a:pPr marL="369570" lvl="1" indent="-184785" algn="l">
              <a:lnSpc>
                <a:spcPts val="2395"/>
              </a:lnSpc>
              <a:buFont typeface="Arial" panose="020B0604020202020204"/>
              <a:buChar char="•"/>
            </a:pPr>
            <a:r>
              <a:rPr lang="en-US" sz="1710">
                <a:solidFill>
                  <a:srgbClr val="000000"/>
                </a:solidFill>
                <a:latin typeface="Poppins Medium" panose="00000600000000000000"/>
                <a:ea typeface="Poppins Medium" panose="00000600000000000000"/>
                <a:cs typeface="Poppins Medium" panose="00000600000000000000"/>
                <a:sym typeface="Poppins Medium" panose="00000600000000000000"/>
              </a:rPr>
              <a:t>Process control</a:t>
            </a:r>
            <a:endParaRPr lang="en-US" sz="1710">
              <a:solidFill>
                <a:srgbClr val="000000"/>
              </a:solidFill>
              <a:latin typeface="Poppins Medium" panose="00000600000000000000"/>
              <a:ea typeface="Poppins Medium" panose="00000600000000000000"/>
              <a:cs typeface="Poppins Medium" panose="00000600000000000000"/>
              <a:sym typeface="Poppins Medium" panose="00000600000000000000"/>
            </a:endParaRPr>
          </a:p>
          <a:p>
            <a:pPr marL="369570" lvl="1" indent="-184785" algn="l">
              <a:lnSpc>
                <a:spcPts val="2395"/>
              </a:lnSpc>
              <a:buFont typeface="Arial" panose="020B0604020202020204"/>
              <a:buChar char="•"/>
            </a:pPr>
            <a:r>
              <a:rPr lang="en-US" sz="1710">
                <a:solidFill>
                  <a:srgbClr val="000000"/>
                </a:solidFill>
                <a:latin typeface="Poppins Medium" panose="00000600000000000000"/>
                <a:ea typeface="Poppins Medium" panose="00000600000000000000"/>
                <a:cs typeface="Poppins Medium" panose="00000600000000000000"/>
                <a:sym typeface="Poppins Medium" panose="00000600000000000000"/>
              </a:rPr>
              <a:t>High-end Machine </a:t>
            </a:r>
            <a:endParaRPr lang="en-US" sz="1710">
              <a:solidFill>
                <a:srgbClr val="000000"/>
              </a:solidFill>
              <a:latin typeface="Poppins Medium" panose="00000600000000000000"/>
              <a:ea typeface="Poppins Medium" panose="00000600000000000000"/>
              <a:cs typeface="Poppins Medium" panose="00000600000000000000"/>
              <a:sym typeface="Poppins Medium" panose="00000600000000000000"/>
            </a:endParaRPr>
          </a:p>
          <a:p>
            <a:pPr marL="369570" lvl="1" indent="-184785" algn="l">
              <a:lnSpc>
                <a:spcPts val="2395"/>
              </a:lnSpc>
              <a:buFont typeface="Arial" panose="020B0604020202020204"/>
              <a:buChar char="•"/>
            </a:pPr>
            <a:r>
              <a:rPr lang="en-US" sz="1710">
                <a:solidFill>
                  <a:srgbClr val="000000"/>
                </a:solidFill>
                <a:latin typeface="Poppins Medium" panose="00000600000000000000"/>
                <a:ea typeface="Poppins Medium" panose="00000600000000000000"/>
                <a:cs typeface="Poppins Medium" panose="00000600000000000000"/>
                <a:sym typeface="Poppins Medium" panose="00000600000000000000"/>
              </a:rPr>
              <a:t>Robot &amp; Motion control</a:t>
            </a:r>
            <a:endParaRPr lang="en-US" sz="1710">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12" name="TextBox 12"/>
          <p:cNvSpPr txBox="1"/>
          <p:nvPr/>
        </p:nvSpPr>
        <p:spPr>
          <a:xfrm>
            <a:off x="1677242" y="6601711"/>
            <a:ext cx="1950247" cy="1857479"/>
          </a:xfrm>
          <a:prstGeom prst="rect">
            <a:avLst/>
          </a:prstGeom>
        </p:spPr>
        <p:txBody>
          <a:bodyPr lIns="0" tIns="0" rIns="0" bIns="0" rtlCol="0" anchor="t">
            <a:spAutoFit/>
          </a:bodyPr>
          <a:lstStyle/>
          <a:p>
            <a:pPr algn="l">
              <a:lnSpc>
                <a:spcPts val="15140"/>
              </a:lnSpc>
            </a:pPr>
            <a:r>
              <a:rPr lang="en-US" sz="10815">
                <a:solidFill>
                  <a:srgbClr val="FECB00"/>
                </a:solidFill>
                <a:latin typeface="Poppins Medium" panose="00000600000000000000"/>
                <a:ea typeface="Poppins Medium" panose="00000600000000000000"/>
                <a:cs typeface="Poppins Medium" panose="00000600000000000000"/>
                <a:sym typeface="Poppins Medium" panose="00000600000000000000"/>
              </a:rPr>
              <a:t>3</a:t>
            </a:r>
            <a:endParaRPr lang="en-US" sz="10815">
              <a:solidFill>
                <a:srgbClr val="FECB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13" name="Freeform 13"/>
          <p:cNvSpPr/>
          <p:nvPr/>
        </p:nvSpPr>
        <p:spPr>
          <a:xfrm>
            <a:off x="15549934" y="9647878"/>
            <a:ext cx="2222391" cy="411142"/>
          </a:xfrm>
          <a:custGeom>
            <a:avLst/>
            <a:gdLst/>
            <a:ahLst/>
            <a:cxnLst/>
            <a:rect l="l" t="t" r="r" b="b"/>
            <a:pathLst>
              <a:path w="2222391" h="411142">
                <a:moveTo>
                  <a:pt x="0" y="0"/>
                </a:moveTo>
                <a:lnTo>
                  <a:pt x="2222391" y="0"/>
                </a:lnTo>
                <a:lnTo>
                  <a:pt x="2222391" y="411143"/>
                </a:lnTo>
                <a:lnTo>
                  <a:pt x="0" y="411143"/>
                </a:lnTo>
                <a:lnTo>
                  <a:pt x="0" y="0"/>
                </a:lnTo>
                <a:close/>
              </a:path>
            </a:pathLst>
          </a:custGeom>
          <a:blipFill>
            <a:blip r:embed="rId4"/>
            <a:stretch>
              <a:fillRect/>
            </a:stretch>
          </a:blipFill>
        </p:spPr>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77242" y="-49885"/>
            <a:ext cx="885763" cy="1078585"/>
            <a:chOff x="0" y="0"/>
            <a:chExt cx="2771140" cy="3374390"/>
          </a:xfrm>
        </p:grpSpPr>
        <p:sp>
          <p:nvSpPr>
            <p:cNvPr id="3" name="Freeform 3"/>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0C9898"/>
            </a:solidFill>
          </p:spPr>
        </p:sp>
      </p:grpSp>
      <p:sp>
        <p:nvSpPr>
          <p:cNvPr id="7" name="TextBox 7"/>
          <p:cNvSpPr txBox="1"/>
          <p:nvPr/>
        </p:nvSpPr>
        <p:spPr>
          <a:xfrm>
            <a:off x="1677242" y="2560081"/>
            <a:ext cx="7175398" cy="881383"/>
          </a:xfrm>
          <a:prstGeom prst="rect">
            <a:avLst/>
          </a:prstGeom>
        </p:spPr>
        <p:txBody>
          <a:bodyPr lIns="0" tIns="0" rIns="0" bIns="0" rtlCol="0" anchor="t">
            <a:spAutoFit/>
          </a:bodyPr>
          <a:lstStyle/>
          <a:p>
            <a:pPr algn="l">
              <a:lnSpc>
                <a:spcPts val="7260"/>
              </a:lnSpc>
            </a:pPr>
            <a:r>
              <a:rPr lang="en-US" sz="5185">
                <a:solidFill>
                  <a:srgbClr val="000000"/>
                </a:solidFill>
                <a:latin typeface="Poppins Bold" panose="00000800000000000000"/>
                <a:ea typeface="Poppins Bold" panose="00000800000000000000"/>
                <a:cs typeface="Poppins Bold" panose="00000800000000000000"/>
                <a:sym typeface="Poppins Bold" panose="00000800000000000000"/>
              </a:rPr>
              <a:t>Applications</a:t>
            </a:r>
            <a:endParaRPr lang="en-US" sz="5185">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8" name="TextBox 8"/>
          <p:cNvSpPr txBox="1"/>
          <p:nvPr/>
        </p:nvSpPr>
        <p:spPr>
          <a:xfrm>
            <a:off x="1677242" y="1963481"/>
            <a:ext cx="3577181" cy="372611"/>
          </a:xfrm>
          <a:prstGeom prst="rect">
            <a:avLst/>
          </a:prstGeom>
        </p:spPr>
        <p:txBody>
          <a:bodyPr lIns="0" tIns="0" rIns="0" bIns="0" rtlCol="0" anchor="t">
            <a:spAutoFit/>
          </a:bodyPr>
          <a:lstStyle/>
          <a:p>
            <a:pPr algn="l">
              <a:lnSpc>
                <a:spcPts val="3085"/>
              </a:lnSpc>
            </a:pPr>
            <a:r>
              <a:rPr lang="en-US" sz="2205">
                <a:solidFill>
                  <a:srgbClr val="726F6F"/>
                </a:solidFill>
                <a:latin typeface="Poppins Medium" panose="00000600000000000000"/>
                <a:ea typeface="Poppins Medium" panose="00000600000000000000"/>
                <a:cs typeface="Poppins Medium" panose="00000600000000000000"/>
                <a:sym typeface="Poppins Medium" panose="00000600000000000000"/>
              </a:rPr>
              <a:t>LX6V / LX6S / LX6C</a:t>
            </a:r>
            <a:endParaRPr lang="en-US" sz="2205">
              <a:solidFill>
                <a:srgbClr val="726F6F"/>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9" name="TextBox 9"/>
          <p:cNvSpPr txBox="1"/>
          <p:nvPr/>
        </p:nvSpPr>
        <p:spPr>
          <a:xfrm>
            <a:off x="1677035" y="4079875"/>
            <a:ext cx="5548630" cy="1430655"/>
          </a:xfrm>
          <a:prstGeom prst="rect">
            <a:avLst/>
          </a:prstGeom>
        </p:spPr>
        <p:txBody>
          <a:bodyPr wrap="square" lIns="0" tIns="0" rIns="0" bIns="0" rtlCol="0" anchor="t">
            <a:spAutoFit/>
          </a:bodyPr>
          <a:lstStyle/>
          <a:p>
            <a:pPr algn="l">
              <a:lnSpc>
                <a:spcPts val="2790"/>
              </a:lnSpc>
            </a:pPr>
            <a:r>
              <a:rPr lang="en-US" sz="1990" dirty="0">
                <a:solidFill>
                  <a:srgbClr val="000000"/>
                </a:solidFill>
                <a:latin typeface="Poppins Medium" panose="00000600000000000000"/>
                <a:ea typeface="Poppins Medium" panose="00000600000000000000"/>
                <a:cs typeface="Poppins Medium" panose="00000600000000000000"/>
                <a:sym typeface="Poppins Medium" panose="00000600000000000000"/>
              </a:rPr>
              <a:t>LX6 Series controllers are high performance programmable logic controller that designed for reliable and widely used system for industrial automation.</a:t>
            </a:r>
            <a:endParaRPr lang="en-US" sz="1990" dirty="0">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10" name="TextBox 10"/>
          <p:cNvSpPr txBox="1"/>
          <p:nvPr/>
        </p:nvSpPr>
        <p:spPr>
          <a:xfrm>
            <a:off x="2652366" y="6757695"/>
            <a:ext cx="3508865" cy="416502"/>
          </a:xfrm>
          <a:prstGeom prst="rect">
            <a:avLst/>
          </a:prstGeom>
        </p:spPr>
        <p:txBody>
          <a:bodyPr lIns="0" tIns="0" rIns="0" bIns="0" rtlCol="0" anchor="t">
            <a:spAutoFit/>
          </a:bodyPr>
          <a:lstStyle/>
          <a:p>
            <a:pPr algn="l">
              <a:lnSpc>
                <a:spcPts val="3335"/>
              </a:lnSpc>
            </a:pPr>
            <a:r>
              <a:rPr lang="en-US" sz="2380">
                <a:solidFill>
                  <a:srgbClr val="000000"/>
                </a:solidFill>
                <a:latin typeface="Roboto Condensed Bold" panose="02000000000000000000"/>
                <a:ea typeface="Roboto Condensed Bold" panose="02000000000000000000"/>
                <a:cs typeface="Roboto Condensed Bold" panose="02000000000000000000"/>
                <a:sym typeface="Roboto Condensed Bold" panose="02000000000000000000"/>
              </a:rPr>
              <a:t>Highlights Solutions</a:t>
            </a:r>
            <a:endParaRPr lang="en-US" sz="2380">
              <a:solidFill>
                <a:srgbClr val="000000"/>
              </a:solidFill>
              <a:latin typeface="Roboto Condensed Bold" panose="02000000000000000000"/>
              <a:ea typeface="Roboto Condensed Bold" panose="02000000000000000000"/>
              <a:cs typeface="Roboto Condensed Bold" panose="02000000000000000000"/>
              <a:sym typeface="Roboto Condensed Bold" panose="02000000000000000000"/>
            </a:endParaRPr>
          </a:p>
        </p:txBody>
      </p:sp>
      <p:sp>
        <p:nvSpPr>
          <p:cNvPr id="11" name="TextBox 11"/>
          <p:cNvSpPr txBox="1"/>
          <p:nvPr/>
        </p:nvSpPr>
        <p:spPr>
          <a:xfrm>
            <a:off x="2652366" y="7289106"/>
            <a:ext cx="4151803" cy="870951"/>
          </a:xfrm>
          <a:prstGeom prst="rect">
            <a:avLst/>
          </a:prstGeom>
        </p:spPr>
        <p:txBody>
          <a:bodyPr lIns="0" tIns="0" rIns="0" bIns="0" rtlCol="0" anchor="t">
            <a:spAutoFit/>
          </a:bodyPr>
          <a:lstStyle/>
          <a:p>
            <a:pPr marL="369570" lvl="1" indent="-184785" algn="l">
              <a:lnSpc>
                <a:spcPts val="2395"/>
              </a:lnSpc>
              <a:buFont typeface="Arial" panose="020B0604020202020204"/>
              <a:buChar char="•"/>
            </a:pPr>
            <a:r>
              <a:rPr lang="en-US" sz="1710">
                <a:solidFill>
                  <a:srgbClr val="000000"/>
                </a:solidFill>
                <a:latin typeface="Poppins Medium" panose="00000600000000000000"/>
                <a:ea typeface="Poppins Medium" panose="00000600000000000000"/>
                <a:cs typeface="Poppins Medium" panose="00000600000000000000"/>
                <a:sym typeface="Poppins Medium" panose="00000600000000000000"/>
              </a:rPr>
              <a:t>Process control</a:t>
            </a:r>
            <a:endParaRPr lang="en-US" sz="1710">
              <a:solidFill>
                <a:srgbClr val="000000"/>
              </a:solidFill>
              <a:latin typeface="Poppins Medium" panose="00000600000000000000"/>
              <a:ea typeface="Poppins Medium" panose="00000600000000000000"/>
              <a:cs typeface="Poppins Medium" panose="00000600000000000000"/>
              <a:sym typeface="Poppins Medium" panose="00000600000000000000"/>
            </a:endParaRPr>
          </a:p>
          <a:p>
            <a:pPr marL="369570" lvl="1" indent="-184785" algn="l">
              <a:lnSpc>
                <a:spcPts val="2395"/>
              </a:lnSpc>
              <a:buFont typeface="Arial" panose="020B0604020202020204"/>
              <a:buChar char="•"/>
            </a:pPr>
            <a:r>
              <a:rPr lang="en-US" sz="1710">
                <a:solidFill>
                  <a:srgbClr val="000000"/>
                </a:solidFill>
                <a:latin typeface="Poppins Medium" panose="00000600000000000000"/>
                <a:ea typeface="Poppins Medium" panose="00000600000000000000"/>
                <a:cs typeface="Poppins Medium" panose="00000600000000000000"/>
                <a:sym typeface="Poppins Medium" panose="00000600000000000000"/>
              </a:rPr>
              <a:t>High-end Machine </a:t>
            </a:r>
            <a:endParaRPr lang="en-US" sz="1710">
              <a:solidFill>
                <a:srgbClr val="000000"/>
              </a:solidFill>
              <a:latin typeface="Poppins Medium" panose="00000600000000000000"/>
              <a:ea typeface="Poppins Medium" panose="00000600000000000000"/>
              <a:cs typeface="Poppins Medium" panose="00000600000000000000"/>
              <a:sym typeface="Poppins Medium" panose="00000600000000000000"/>
            </a:endParaRPr>
          </a:p>
          <a:p>
            <a:pPr marL="369570" lvl="1" indent="-184785" algn="l">
              <a:lnSpc>
                <a:spcPts val="2395"/>
              </a:lnSpc>
              <a:buFont typeface="Arial" panose="020B0604020202020204"/>
              <a:buChar char="•"/>
            </a:pPr>
            <a:r>
              <a:rPr lang="en-US" sz="1710">
                <a:solidFill>
                  <a:srgbClr val="000000"/>
                </a:solidFill>
                <a:latin typeface="Poppins Medium" panose="00000600000000000000"/>
                <a:ea typeface="Poppins Medium" panose="00000600000000000000"/>
                <a:cs typeface="Poppins Medium" panose="00000600000000000000"/>
                <a:sym typeface="Poppins Medium" panose="00000600000000000000"/>
              </a:rPr>
              <a:t>Robot &amp; Motion control</a:t>
            </a:r>
            <a:endParaRPr lang="en-US" sz="1710">
              <a:solidFill>
                <a:srgbClr val="0000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12" name="TextBox 12"/>
          <p:cNvSpPr txBox="1"/>
          <p:nvPr/>
        </p:nvSpPr>
        <p:spPr>
          <a:xfrm>
            <a:off x="1677242" y="6601711"/>
            <a:ext cx="1950247" cy="1857479"/>
          </a:xfrm>
          <a:prstGeom prst="rect">
            <a:avLst/>
          </a:prstGeom>
        </p:spPr>
        <p:txBody>
          <a:bodyPr lIns="0" tIns="0" rIns="0" bIns="0" rtlCol="0" anchor="t">
            <a:spAutoFit/>
          </a:bodyPr>
          <a:lstStyle/>
          <a:p>
            <a:pPr algn="l">
              <a:lnSpc>
                <a:spcPts val="15140"/>
              </a:lnSpc>
            </a:pPr>
            <a:r>
              <a:rPr lang="en-US" sz="10815">
                <a:solidFill>
                  <a:srgbClr val="FECB00"/>
                </a:solidFill>
                <a:latin typeface="Poppins Medium" panose="00000600000000000000"/>
                <a:ea typeface="Poppins Medium" panose="00000600000000000000"/>
                <a:cs typeface="Poppins Medium" panose="00000600000000000000"/>
                <a:sym typeface="Poppins Medium" panose="00000600000000000000"/>
              </a:rPr>
              <a:t>3</a:t>
            </a:r>
            <a:endParaRPr lang="en-US" sz="10815">
              <a:solidFill>
                <a:srgbClr val="FECB00"/>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13" name="Freeform 13"/>
          <p:cNvSpPr/>
          <p:nvPr/>
        </p:nvSpPr>
        <p:spPr>
          <a:xfrm>
            <a:off x="15549934" y="9647878"/>
            <a:ext cx="2222391" cy="411142"/>
          </a:xfrm>
          <a:custGeom>
            <a:avLst/>
            <a:gdLst/>
            <a:ahLst/>
            <a:cxnLst/>
            <a:rect l="l" t="t" r="r" b="b"/>
            <a:pathLst>
              <a:path w="2222391" h="411142">
                <a:moveTo>
                  <a:pt x="0" y="0"/>
                </a:moveTo>
                <a:lnTo>
                  <a:pt x="2222391" y="0"/>
                </a:lnTo>
                <a:lnTo>
                  <a:pt x="2222391" y="411143"/>
                </a:lnTo>
                <a:lnTo>
                  <a:pt x="0" y="411143"/>
                </a:lnTo>
                <a:lnTo>
                  <a:pt x="0" y="0"/>
                </a:lnTo>
                <a:close/>
              </a:path>
            </a:pathLst>
          </a:custGeom>
          <a:blipFill>
            <a:blip r:embed="rId1"/>
            <a:stretch>
              <a:fillRect/>
            </a:stretch>
          </a:blipFill>
        </p:spPr>
      </p:sp>
      <p:pic>
        <p:nvPicPr>
          <p:cNvPr id="14" name="图片 13"/>
          <p:cNvPicPr>
            <a:picLocks noChangeAspect="1"/>
          </p:cNvPicPr>
          <p:nvPr/>
        </p:nvPicPr>
        <p:blipFill rotWithShape="1">
          <a:blip r:embed="rId2"/>
          <a:srcRect t="3674" b="3249"/>
          <a:stretch>
            <a:fillRect/>
          </a:stretch>
        </p:blipFill>
        <p:spPr>
          <a:xfrm>
            <a:off x="6964824" y="113990"/>
            <a:ext cx="10807501" cy="1005902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514350" y="520258"/>
            <a:ext cx="17259300" cy="9246485"/>
            <a:chOff x="0" y="0"/>
            <a:chExt cx="23012400" cy="12328646"/>
          </a:xfrm>
        </p:grpSpPr>
        <p:pic>
          <p:nvPicPr>
            <p:cNvPr id="3" name="Picture 3"/>
            <p:cNvPicPr>
              <a:picLocks noChangeAspect="1"/>
            </p:cNvPicPr>
            <p:nvPr/>
          </p:nvPicPr>
          <p:blipFill>
            <a:blip r:embed="rId1"/>
            <a:srcRect t="9832" b="9832"/>
            <a:stretch>
              <a:fillRect/>
            </a:stretch>
          </p:blipFill>
          <p:spPr>
            <a:xfrm>
              <a:off x="0" y="0"/>
              <a:ext cx="23012400" cy="12328646"/>
            </a:xfrm>
            <a:prstGeom prst="rect">
              <a:avLst/>
            </a:prstGeom>
          </p:spPr>
        </p:pic>
      </p:grpSp>
      <p:grpSp>
        <p:nvGrpSpPr>
          <p:cNvPr id="4" name="Group 4"/>
          <p:cNvGrpSpPr/>
          <p:nvPr/>
        </p:nvGrpSpPr>
        <p:grpSpPr>
          <a:xfrm rot="0">
            <a:off x="4340666" y="6235579"/>
            <a:ext cx="13947334" cy="4051421"/>
            <a:chOff x="0" y="0"/>
            <a:chExt cx="3673372" cy="1067041"/>
          </a:xfrm>
        </p:grpSpPr>
        <p:sp>
          <p:nvSpPr>
            <p:cNvPr id="5" name="Freeform 5"/>
            <p:cNvSpPr/>
            <p:nvPr/>
          </p:nvSpPr>
          <p:spPr>
            <a:xfrm>
              <a:off x="0" y="0"/>
              <a:ext cx="3673372" cy="1067041"/>
            </a:xfrm>
            <a:custGeom>
              <a:avLst/>
              <a:gdLst/>
              <a:ahLst/>
              <a:cxnLst/>
              <a:rect l="l" t="t" r="r" b="b"/>
              <a:pathLst>
                <a:path w="3673372" h="1067041">
                  <a:moveTo>
                    <a:pt x="0" y="0"/>
                  </a:moveTo>
                  <a:lnTo>
                    <a:pt x="3673372" y="0"/>
                  </a:lnTo>
                  <a:lnTo>
                    <a:pt x="3673372" y="1067041"/>
                  </a:lnTo>
                  <a:lnTo>
                    <a:pt x="0" y="1067041"/>
                  </a:lnTo>
                  <a:close/>
                </a:path>
              </a:pathLst>
            </a:custGeom>
            <a:solidFill>
              <a:srgbClr val="FFFFFF"/>
            </a:solidFill>
          </p:spPr>
        </p:sp>
        <p:sp>
          <p:nvSpPr>
            <p:cNvPr id="6" name="TextBox 6"/>
            <p:cNvSpPr txBox="1"/>
            <p:nvPr/>
          </p:nvSpPr>
          <p:spPr>
            <a:xfrm>
              <a:off x="0" y="-38100"/>
              <a:ext cx="3673372" cy="1105141"/>
            </a:xfrm>
            <a:prstGeom prst="rect">
              <a:avLst/>
            </a:prstGeom>
          </p:spPr>
          <p:txBody>
            <a:bodyPr lIns="50800" tIns="50800" rIns="50800" bIns="50800" rtlCol="0" anchor="ctr"/>
            <a:lstStyle/>
            <a:p>
              <a:pPr algn="ctr">
                <a:lnSpc>
                  <a:spcPts val="2660"/>
                </a:lnSpc>
                <a:spcBef>
                  <a:spcPct val="0"/>
                </a:spcBef>
              </a:pPr>
            </a:p>
          </p:txBody>
        </p:sp>
      </p:grpSp>
      <p:grpSp>
        <p:nvGrpSpPr>
          <p:cNvPr id="8" name="Group 8"/>
          <p:cNvGrpSpPr/>
          <p:nvPr/>
        </p:nvGrpSpPr>
        <p:grpSpPr>
          <a:xfrm rot="0">
            <a:off x="5638510" y="6898479"/>
            <a:ext cx="2985877" cy="831256"/>
            <a:chOff x="0" y="-38100"/>
            <a:chExt cx="3981169" cy="1108342"/>
          </a:xfrm>
        </p:grpSpPr>
        <p:sp>
          <p:nvSpPr>
            <p:cNvPr id="9" name="TextBox 9"/>
            <p:cNvSpPr txBox="1"/>
            <p:nvPr/>
          </p:nvSpPr>
          <p:spPr>
            <a:xfrm>
              <a:off x="0" y="-38100"/>
              <a:ext cx="3981169" cy="502073"/>
            </a:xfrm>
            <a:prstGeom prst="rect">
              <a:avLst/>
            </a:prstGeom>
          </p:spPr>
          <p:txBody>
            <a:bodyPr lIns="0" tIns="0" rIns="0" bIns="0" rtlCol="0" anchor="t">
              <a:spAutoFit/>
            </a:bodyPr>
            <a:lstStyle/>
            <a:p>
              <a:pPr algn="l">
                <a:lnSpc>
                  <a:spcPts val="2940"/>
                </a:lnSpc>
              </a:pPr>
              <a:r>
                <a:rPr lang="en-US" sz="2400" spc="21">
                  <a:solidFill>
                    <a:srgbClr val="000000"/>
                  </a:solidFill>
                  <a:latin typeface="Poppins Bold" panose="00000800000000000000"/>
                  <a:ea typeface="Poppins Bold" panose="00000800000000000000"/>
                  <a:cs typeface="Poppins Bold" panose="00000800000000000000"/>
                  <a:sym typeface="Poppins Bold" panose="00000800000000000000"/>
                </a:rPr>
                <a:t>Phone</a:t>
              </a:r>
              <a:endParaRPr lang="en-US" sz="2400" spc="21">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10" name="TextBox 10"/>
            <p:cNvSpPr txBox="1"/>
            <p:nvPr/>
          </p:nvSpPr>
          <p:spPr>
            <a:xfrm>
              <a:off x="0" y="568169"/>
              <a:ext cx="3981169" cy="502073"/>
            </a:xfrm>
            <a:prstGeom prst="rect">
              <a:avLst/>
            </a:prstGeom>
          </p:spPr>
          <p:txBody>
            <a:bodyPr lIns="0" tIns="0" rIns="0" bIns="0" rtlCol="0" anchor="t">
              <a:spAutoFit/>
            </a:bodyPr>
            <a:lstStyle/>
            <a:p>
              <a:pPr algn="l">
                <a:lnSpc>
                  <a:spcPts val="2940"/>
                </a:lnSpc>
              </a:pPr>
              <a:r>
                <a:rPr lang="en-US" sz="2400" spc="21">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400-799-8189 </a:t>
              </a:r>
              <a:endParaRPr lang="en-US" sz="2400" spc="21">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grpSp>
      <p:grpSp>
        <p:nvGrpSpPr>
          <p:cNvPr id="11" name="Group 11"/>
          <p:cNvGrpSpPr/>
          <p:nvPr/>
        </p:nvGrpSpPr>
        <p:grpSpPr>
          <a:xfrm rot="0">
            <a:off x="9301857" y="6898479"/>
            <a:ext cx="3323625" cy="831256"/>
            <a:chOff x="0" y="-38100"/>
            <a:chExt cx="4431499" cy="1108342"/>
          </a:xfrm>
        </p:grpSpPr>
        <p:sp>
          <p:nvSpPr>
            <p:cNvPr id="12" name="TextBox 12"/>
            <p:cNvSpPr txBox="1"/>
            <p:nvPr/>
          </p:nvSpPr>
          <p:spPr>
            <a:xfrm>
              <a:off x="0" y="-38100"/>
              <a:ext cx="3981169" cy="502073"/>
            </a:xfrm>
            <a:prstGeom prst="rect">
              <a:avLst/>
            </a:prstGeom>
          </p:spPr>
          <p:txBody>
            <a:bodyPr lIns="0" tIns="0" rIns="0" bIns="0" rtlCol="0" anchor="t">
              <a:spAutoFit/>
            </a:bodyPr>
            <a:lstStyle/>
            <a:p>
              <a:pPr algn="l">
                <a:lnSpc>
                  <a:spcPts val="2940"/>
                </a:lnSpc>
              </a:pPr>
              <a:r>
                <a:rPr lang="en-US" sz="2400" spc="21">
                  <a:solidFill>
                    <a:srgbClr val="000000"/>
                  </a:solidFill>
                  <a:latin typeface="Poppins Bold" panose="00000800000000000000"/>
                  <a:ea typeface="Poppins Bold" panose="00000800000000000000"/>
                  <a:cs typeface="Poppins Bold" panose="00000800000000000000"/>
                  <a:sym typeface="Poppins Bold" panose="00000800000000000000"/>
                </a:rPr>
                <a:t>Email</a:t>
              </a:r>
              <a:endParaRPr lang="en-US" sz="2400" spc="21">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13" name="TextBox 13"/>
            <p:cNvSpPr txBox="1"/>
            <p:nvPr/>
          </p:nvSpPr>
          <p:spPr>
            <a:xfrm>
              <a:off x="0" y="568169"/>
              <a:ext cx="4431499" cy="502073"/>
            </a:xfrm>
            <a:prstGeom prst="rect">
              <a:avLst/>
            </a:prstGeom>
          </p:spPr>
          <p:txBody>
            <a:bodyPr lIns="0" tIns="0" rIns="0" bIns="0" rtlCol="0" anchor="t">
              <a:spAutoFit/>
            </a:bodyPr>
            <a:lstStyle/>
            <a:p>
              <a:pPr algn="l">
                <a:lnSpc>
                  <a:spcPts val="2940"/>
                </a:lnSpc>
              </a:pPr>
              <a:r>
                <a:rPr lang="en-US" sz="2400" spc="21">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sales@we-con.com.cn</a:t>
              </a:r>
              <a:endParaRPr lang="en-US" sz="2400" spc="21">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grpSp>
      <p:grpSp>
        <p:nvGrpSpPr>
          <p:cNvPr id="14" name="Group 14"/>
          <p:cNvGrpSpPr/>
          <p:nvPr/>
        </p:nvGrpSpPr>
        <p:grpSpPr>
          <a:xfrm rot="0">
            <a:off x="13302952" y="6898479"/>
            <a:ext cx="3711575" cy="831215"/>
            <a:chOff x="0" y="-38100"/>
            <a:chExt cx="4948767" cy="1108288"/>
          </a:xfrm>
        </p:grpSpPr>
        <p:sp>
          <p:nvSpPr>
            <p:cNvPr id="15" name="TextBox 15"/>
            <p:cNvSpPr txBox="1"/>
            <p:nvPr/>
          </p:nvSpPr>
          <p:spPr>
            <a:xfrm>
              <a:off x="0" y="-38100"/>
              <a:ext cx="3979011" cy="502074"/>
            </a:xfrm>
            <a:prstGeom prst="rect">
              <a:avLst/>
            </a:prstGeom>
          </p:spPr>
          <p:txBody>
            <a:bodyPr lIns="0" tIns="0" rIns="0" bIns="0" rtlCol="0" anchor="t">
              <a:spAutoFit/>
            </a:bodyPr>
            <a:lstStyle/>
            <a:p>
              <a:pPr algn="l">
                <a:lnSpc>
                  <a:spcPts val="2940"/>
                </a:lnSpc>
              </a:pPr>
              <a:r>
                <a:rPr lang="en-US" sz="2400" spc="21">
                  <a:solidFill>
                    <a:srgbClr val="000000"/>
                  </a:solidFill>
                  <a:latin typeface="Poppins Bold" panose="00000800000000000000"/>
                  <a:ea typeface="Poppins Bold" panose="00000800000000000000"/>
                  <a:cs typeface="Poppins Bold" panose="00000800000000000000"/>
                  <a:sym typeface="Poppins Bold" panose="00000800000000000000"/>
                </a:rPr>
                <a:t>Online</a:t>
              </a:r>
              <a:endParaRPr lang="en-US" sz="2400" spc="21">
                <a:solidFill>
                  <a:srgbClr val="000000"/>
                </a:solidFill>
                <a:latin typeface="Poppins Bold" panose="00000800000000000000"/>
                <a:ea typeface="Poppins Bold" panose="00000800000000000000"/>
                <a:cs typeface="Poppins Bold" panose="00000800000000000000"/>
                <a:sym typeface="Poppins Bold" panose="00000800000000000000"/>
              </a:endParaRPr>
            </a:p>
          </p:txBody>
        </p:sp>
        <p:sp>
          <p:nvSpPr>
            <p:cNvPr id="16" name="TextBox 16"/>
            <p:cNvSpPr txBox="1"/>
            <p:nvPr/>
          </p:nvSpPr>
          <p:spPr>
            <a:xfrm>
              <a:off x="0" y="568114"/>
              <a:ext cx="4948767" cy="502074"/>
            </a:xfrm>
            <a:prstGeom prst="rect">
              <a:avLst/>
            </a:prstGeom>
          </p:spPr>
          <p:txBody>
            <a:bodyPr wrap="square" lIns="0" tIns="0" rIns="0" bIns="0" rtlCol="0" anchor="t">
              <a:spAutoFit/>
            </a:bodyPr>
            <a:lstStyle/>
            <a:p>
              <a:pPr algn="l">
                <a:lnSpc>
                  <a:spcPts val="2940"/>
                </a:lnSpc>
              </a:pPr>
              <a:r>
                <a:rPr lang="en-US" sz="2400" spc="21">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www.we-con.com.cn/en</a:t>
              </a:r>
              <a:endParaRPr lang="en-US" sz="2400" spc="21">
                <a:solidFill>
                  <a:srgbClr val="545454"/>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grpSp>
      <p:sp>
        <p:nvSpPr>
          <p:cNvPr id="17" name="TextBox 17"/>
          <p:cNvSpPr txBox="1"/>
          <p:nvPr/>
        </p:nvSpPr>
        <p:spPr>
          <a:xfrm>
            <a:off x="2190750" y="2512488"/>
            <a:ext cx="13200496" cy="984250"/>
          </a:xfrm>
          <a:prstGeom prst="rect">
            <a:avLst/>
          </a:prstGeom>
        </p:spPr>
        <p:txBody>
          <a:bodyPr lIns="0" tIns="0" rIns="0" bIns="0" rtlCol="0" anchor="t">
            <a:spAutoFit/>
          </a:bodyPr>
          <a:lstStyle/>
          <a:p>
            <a:pPr algn="l">
              <a:lnSpc>
                <a:spcPts val="7700"/>
              </a:lnSpc>
            </a:pPr>
            <a:r>
              <a:rPr lang="en-US" sz="7000" spc="104">
                <a:solidFill>
                  <a:srgbClr val="FFFFFF"/>
                </a:solidFill>
                <a:latin typeface="Poppins Bold" panose="00000800000000000000"/>
                <a:ea typeface="Poppins Bold" panose="00000800000000000000"/>
                <a:cs typeface="Poppins Bold" panose="00000800000000000000"/>
                <a:sym typeface="Poppins Bold" panose="00000800000000000000"/>
              </a:rPr>
              <a:t>THANK YOU</a:t>
            </a:r>
            <a:endParaRPr lang="en-US" sz="7000" spc="104">
              <a:solidFill>
                <a:srgbClr val="FFFFFF"/>
              </a:solidFill>
              <a:latin typeface="Poppins Bold" panose="00000800000000000000"/>
              <a:ea typeface="Poppins Bold" panose="00000800000000000000"/>
              <a:cs typeface="Poppins Bold" panose="00000800000000000000"/>
              <a:sym typeface="Poppins Bold" panose="00000800000000000000"/>
            </a:endParaRPr>
          </a:p>
        </p:txBody>
      </p:sp>
      <p:sp>
        <p:nvSpPr>
          <p:cNvPr id="18" name="TextBox 18"/>
          <p:cNvSpPr txBox="1"/>
          <p:nvPr/>
        </p:nvSpPr>
        <p:spPr>
          <a:xfrm>
            <a:off x="2343150" y="3548779"/>
            <a:ext cx="8141883" cy="304800"/>
          </a:xfrm>
          <a:prstGeom prst="rect">
            <a:avLst/>
          </a:prstGeom>
        </p:spPr>
        <p:txBody>
          <a:bodyPr lIns="0" tIns="0" rIns="0" bIns="0" rtlCol="0" anchor="t">
            <a:spAutoFit/>
          </a:bodyPr>
          <a:lstStyle/>
          <a:p>
            <a:pPr algn="l">
              <a:lnSpc>
                <a:spcPts val="2550"/>
              </a:lnSpc>
            </a:pPr>
            <a:r>
              <a:rPr lang="en-US" sz="1500" spc="600">
                <a:solidFill>
                  <a:srgbClr val="FFFFFF"/>
                </a:solidFill>
                <a:latin typeface="Poppins Bold" panose="00000800000000000000"/>
                <a:ea typeface="Poppins Bold" panose="00000800000000000000"/>
                <a:cs typeface="Poppins Bold" panose="00000800000000000000"/>
                <a:sym typeface="Poppins Bold" panose="00000800000000000000"/>
              </a:rPr>
              <a:t>CONTACT US TO LEARN MORE</a:t>
            </a:r>
            <a:endParaRPr lang="en-US" sz="1500" spc="600">
              <a:solidFill>
                <a:srgbClr val="FFFFFF"/>
              </a:solidFill>
              <a:latin typeface="Poppins Bold" panose="00000800000000000000"/>
              <a:ea typeface="Poppins Bold" panose="00000800000000000000"/>
              <a:cs typeface="Poppins Bold" panose="00000800000000000000"/>
              <a:sym typeface="Poppins Bold" panose="00000800000000000000"/>
            </a:endParaRPr>
          </a:p>
        </p:txBody>
      </p:sp>
      <p:sp>
        <p:nvSpPr>
          <p:cNvPr id="19" name="Freeform 3"/>
          <p:cNvSpPr/>
          <p:nvPr/>
        </p:nvSpPr>
        <p:spPr>
          <a:xfrm>
            <a:off x="2209800" y="1561801"/>
            <a:ext cx="1877599" cy="347356"/>
          </a:xfrm>
          <a:custGeom>
            <a:avLst/>
            <a:gdLst/>
            <a:ahLst/>
            <a:cxnLst/>
            <a:rect l="l" t="t" r="r" b="b"/>
            <a:pathLst>
              <a:path w="1877599" h="347356">
                <a:moveTo>
                  <a:pt x="0" y="0"/>
                </a:moveTo>
                <a:lnTo>
                  <a:pt x="1877599" y="0"/>
                </a:lnTo>
                <a:lnTo>
                  <a:pt x="1877599" y="347356"/>
                </a:lnTo>
                <a:lnTo>
                  <a:pt x="0" y="347356"/>
                </a:lnTo>
                <a:lnTo>
                  <a:pt x="0" y="0"/>
                </a:lnTo>
                <a:close/>
              </a:path>
            </a:pathLst>
          </a:custGeom>
          <a:blipFill>
            <a:blip r:embed="rId2"/>
            <a:stretch>
              <a:fillRect/>
            </a:stretch>
          </a:blipFill>
        </p:spPr>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8344084"/>
            <a:ext cx="1136090" cy="1136090"/>
          </a:xfrm>
          <a:prstGeom prst="rect">
            <a:avLst/>
          </a:prstGeom>
        </p:spPr>
      </p:pic>
      <p:pic>
        <p:nvPicPr>
          <p:cNvPr id="31" name="图片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62060" y="8343265"/>
            <a:ext cx="1090295" cy="1135380"/>
          </a:xfrm>
          <a:prstGeom prst="rect">
            <a:avLst/>
          </a:prstGeom>
        </p:spPr>
      </p:pic>
      <p:pic>
        <p:nvPicPr>
          <p:cNvPr id="33" name="图片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15800" y="8362315"/>
            <a:ext cx="1054100" cy="1117600"/>
          </a:xfrm>
          <a:prstGeom prst="rect">
            <a:avLst/>
          </a:prstGeom>
        </p:spPr>
      </p:pic>
      <p:pic>
        <p:nvPicPr>
          <p:cNvPr id="20" name="图片 19" descr="httpswww.tiktok.com@wecon_technology_t=8jJycxRW49S&amp;_r=1"/>
          <p:cNvPicPr>
            <a:picLocks noChangeAspect="1"/>
          </p:cNvPicPr>
          <p:nvPr/>
        </p:nvPicPr>
        <p:blipFill>
          <a:blip r:embed="rId6"/>
          <a:stretch>
            <a:fillRect/>
          </a:stretch>
        </p:blipFill>
        <p:spPr>
          <a:xfrm>
            <a:off x="15264130" y="8343900"/>
            <a:ext cx="1085850" cy="113601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77242" y="-49885"/>
            <a:ext cx="885763" cy="1078585"/>
            <a:chOff x="0" y="0"/>
            <a:chExt cx="2771140" cy="3374390"/>
          </a:xfrm>
        </p:grpSpPr>
        <p:sp>
          <p:nvSpPr>
            <p:cNvPr id="3" name="Freeform 3"/>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0C9898"/>
            </a:solidFill>
          </p:spPr>
        </p:sp>
      </p:grpSp>
      <p:sp>
        <p:nvSpPr>
          <p:cNvPr id="4" name="Freeform 4"/>
          <p:cNvSpPr/>
          <p:nvPr/>
        </p:nvSpPr>
        <p:spPr>
          <a:xfrm>
            <a:off x="15036909" y="617558"/>
            <a:ext cx="2222391" cy="411142"/>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1"/>
            <a:stretch>
              <a:fillRect/>
            </a:stretch>
          </a:blipFill>
        </p:spPr>
      </p:sp>
      <p:sp>
        <p:nvSpPr>
          <p:cNvPr id="5" name="Freeform 5"/>
          <p:cNvSpPr/>
          <p:nvPr/>
        </p:nvSpPr>
        <p:spPr>
          <a:xfrm>
            <a:off x="0" y="5703460"/>
            <a:ext cx="7708284" cy="5135644"/>
          </a:xfrm>
          <a:custGeom>
            <a:avLst/>
            <a:gdLst/>
            <a:ahLst/>
            <a:cxnLst/>
            <a:rect l="l" t="t" r="r" b="b"/>
            <a:pathLst>
              <a:path w="7708284" h="5135644">
                <a:moveTo>
                  <a:pt x="0" y="0"/>
                </a:moveTo>
                <a:lnTo>
                  <a:pt x="7708284" y="0"/>
                </a:lnTo>
                <a:lnTo>
                  <a:pt x="7708284" y="5135644"/>
                </a:lnTo>
                <a:lnTo>
                  <a:pt x="0" y="5135644"/>
                </a:lnTo>
                <a:lnTo>
                  <a:pt x="0" y="0"/>
                </a:lnTo>
                <a:close/>
              </a:path>
            </a:pathLst>
          </a:custGeom>
          <a:blipFill>
            <a:blip r:embed="rId2"/>
            <a:stretch>
              <a:fillRect/>
            </a:stretch>
          </a:blipFill>
        </p:spPr>
      </p:sp>
      <p:sp>
        <p:nvSpPr>
          <p:cNvPr id="6" name="Freeform 6"/>
          <p:cNvSpPr/>
          <p:nvPr/>
        </p:nvSpPr>
        <p:spPr>
          <a:xfrm>
            <a:off x="7708284" y="5703460"/>
            <a:ext cx="4782823" cy="4620102"/>
          </a:xfrm>
          <a:custGeom>
            <a:avLst/>
            <a:gdLst/>
            <a:ahLst/>
            <a:cxnLst/>
            <a:rect l="l" t="t" r="r" b="b"/>
            <a:pathLst>
              <a:path w="4782823" h="4620102">
                <a:moveTo>
                  <a:pt x="0" y="0"/>
                </a:moveTo>
                <a:lnTo>
                  <a:pt x="4782822" y="0"/>
                </a:lnTo>
                <a:lnTo>
                  <a:pt x="4782822" y="4620101"/>
                </a:lnTo>
                <a:lnTo>
                  <a:pt x="0" y="4620101"/>
                </a:lnTo>
                <a:lnTo>
                  <a:pt x="0" y="0"/>
                </a:lnTo>
                <a:close/>
              </a:path>
            </a:pathLst>
          </a:custGeom>
          <a:blipFill>
            <a:blip r:embed="rId3"/>
            <a:stretch>
              <a:fillRect l="-16670" r="-25384"/>
            </a:stretch>
          </a:blipFill>
        </p:spPr>
      </p:sp>
      <p:sp>
        <p:nvSpPr>
          <p:cNvPr id="7" name="Freeform 7"/>
          <p:cNvSpPr/>
          <p:nvPr/>
        </p:nvSpPr>
        <p:spPr>
          <a:xfrm>
            <a:off x="12491106" y="5695317"/>
            <a:ext cx="5796894" cy="4591683"/>
          </a:xfrm>
          <a:custGeom>
            <a:avLst/>
            <a:gdLst/>
            <a:ahLst/>
            <a:cxnLst/>
            <a:rect l="l" t="t" r="r" b="b"/>
            <a:pathLst>
              <a:path w="5796894" h="4591683">
                <a:moveTo>
                  <a:pt x="0" y="0"/>
                </a:moveTo>
                <a:lnTo>
                  <a:pt x="5796894" y="0"/>
                </a:lnTo>
                <a:lnTo>
                  <a:pt x="5796894" y="4591683"/>
                </a:lnTo>
                <a:lnTo>
                  <a:pt x="0" y="4591683"/>
                </a:lnTo>
                <a:lnTo>
                  <a:pt x="0" y="0"/>
                </a:lnTo>
                <a:close/>
              </a:path>
            </a:pathLst>
          </a:custGeom>
          <a:blipFill>
            <a:blip r:embed="rId4"/>
            <a:stretch>
              <a:fillRect l="-50159"/>
            </a:stretch>
          </a:blipFill>
        </p:spPr>
      </p:sp>
      <p:sp>
        <p:nvSpPr>
          <p:cNvPr id="8" name="TextBox 8"/>
          <p:cNvSpPr txBox="1"/>
          <p:nvPr/>
        </p:nvSpPr>
        <p:spPr>
          <a:xfrm>
            <a:off x="1677242" y="3969035"/>
            <a:ext cx="7466758" cy="445770"/>
          </a:xfrm>
          <a:prstGeom prst="rect">
            <a:avLst/>
          </a:prstGeom>
        </p:spPr>
        <p:txBody>
          <a:bodyPr lIns="0" tIns="0" rIns="0" bIns="0" rtlCol="0" anchor="t">
            <a:spAutoFit/>
          </a:bodyPr>
          <a:lstStyle/>
          <a:p>
            <a:pPr algn="l">
              <a:lnSpc>
                <a:spcPts val="3780"/>
              </a:lnSpc>
            </a:pPr>
            <a:r>
              <a:rPr lang="en-US" sz="2700">
                <a:solidFill>
                  <a:srgbClr val="726F6F"/>
                </a:solidFill>
                <a:latin typeface="Poppins Medium" panose="00000600000000000000"/>
                <a:ea typeface="Poppins Medium" panose="00000600000000000000"/>
                <a:cs typeface="Poppins Medium" panose="00000600000000000000"/>
                <a:sym typeface="Poppins Medium" panose="00000600000000000000"/>
              </a:rPr>
              <a:t>Small but strong</a:t>
            </a:r>
            <a:endParaRPr lang="en-US" sz="2700">
              <a:solidFill>
                <a:srgbClr val="726F6F"/>
              </a:solidFill>
              <a:latin typeface="Poppins Medium" panose="00000600000000000000"/>
              <a:ea typeface="Poppins Medium" panose="00000600000000000000"/>
              <a:cs typeface="Poppins Medium" panose="00000600000000000000"/>
              <a:sym typeface="Poppins Medium" panose="00000600000000000000"/>
            </a:endParaRPr>
          </a:p>
        </p:txBody>
      </p:sp>
      <p:sp>
        <p:nvSpPr>
          <p:cNvPr id="9" name="TextBox 9"/>
          <p:cNvSpPr txBox="1"/>
          <p:nvPr/>
        </p:nvSpPr>
        <p:spPr>
          <a:xfrm>
            <a:off x="1677242" y="2699226"/>
            <a:ext cx="10603298" cy="1301252"/>
          </a:xfrm>
          <a:prstGeom prst="rect">
            <a:avLst/>
          </a:prstGeom>
        </p:spPr>
        <p:txBody>
          <a:bodyPr lIns="0" tIns="0" rIns="0" bIns="0" rtlCol="0" anchor="t">
            <a:spAutoFit/>
          </a:bodyPr>
          <a:lstStyle/>
          <a:p>
            <a:pPr algn="l">
              <a:lnSpc>
                <a:spcPts val="10700"/>
              </a:lnSpc>
            </a:pPr>
            <a:r>
              <a:rPr lang="en-US" sz="7645">
                <a:solidFill>
                  <a:srgbClr val="0C9898"/>
                </a:solidFill>
                <a:latin typeface="Poppins Bold" panose="00000800000000000000"/>
                <a:ea typeface="Poppins Bold" panose="00000800000000000000"/>
                <a:cs typeface="Poppins Bold" panose="00000800000000000000"/>
                <a:sym typeface="Poppins Bold" panose="00000800000000000000"/>
              </a:rPr>
              <a:t>Application</a:t>
            </a:r>
            <a:endParaRPr lang="en-US" sz="7645">
              <a:solidFill>
                <a:srgbClr val="0C9898"/>
              </a:solidFill>
              <a:latin typeface="Poppins Bold" panose="00000800000000000000"/>
              <a:ea typeface="Poppins Bold" panose="00000800000000000000"/>
              <a:cs typeface="Poppins Bold" panose="00000800000000000000"/>
              <a:sym typeface="Poppins Bold" panose="00000800000000000000"/>
            </a:endParaRPr>
          </a:p>
        </p:txBody>
      </p:sp>
      <p:sp>
        <p:nvSpPr>
          <p:cNvPr id="10" name="TextBox 10"/>
          <p:cNvSpPr txBox="1"/>
          <p:nvPr/>
        </p:nvSpPr>
        <p:spPr>
          <a:xfrm>
            <a:off x="1677242" y="2392521"/>
            <a:ext cx="4379669" cy="445770"/>
          </a:xfrm>
          <a:prstGeom prst="rect">
            <a:avLst/>
          </a:prstGeom>
        </p:spPr>
        <p:txBody>
          <a:bodyPr lIns="0" tIns="0" rIns="0" bIns="0" rtlCol="0" anchor="t">
            <a:spAutoFit/>
          </a:bodyPr>
          <a:lstStyle/>
          <a:p>
            <a:pPr algn="l">
              <a:lnSpc>
                <a:spcPts val="3780"/>
              </a:lnSpc>
            </a:pPr>
            <a:r>
              <a:rPr lang="en-US" sz="2700">
                <a:solidFill>
                  <a:srgbClr val="A6A6A6"/>
                </a:solidFill>
                <a:latin typeface="Poppins Medium" panose="00000600000000000000"/>
                <a:ea typeface="Poppins Medium" panose="00000600000000000000"/>
                <a:cs typeface="Poppins Medium" panose="00000600000000000000"/>
                <a:sym typeface="Poppins Medium" panose="00000600000000000000"/>
              </a:rPr>
              <a:t>LX1V PLC</a:t>
            </a:r>
            <a:endParaRPr lang="en-US" sz="2700">
              <a:solidFill>
                <a:srgbClr val="A6A6A6"/>
              </a:solidFill>
              <a:latin typeface="Poppins Medium" panose="00000600000000000000"/>
              <a:ea typeface="Poppins Medium" panose="00000600000000000000"/>
              <a:cs typeface="Poppins Medium" panose="00000600000000000000"/>
              <a:sym typeface="Poppins Medium" panose="0000060000000000000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C9898"/>
        </a:solidFill>
        <a:effectLst/>
      </p:bgPr>
    </p:bg>
    <p:spTree>
      <p:nvGrpSpPr>
        <p:cNvPr id="1" name=""/>
        <p:cNvGrpSpPr/>
        <p:nvPr/>
      </p:nvGrpSpPr>
      <p:grpSpPr>
        <a:xfrm>
          <a:off x="0" y="0"/>
          <a:ext cx="0" cy="0"/>
          <a:chOff x="0" y="0"/>
          <a:chExt cx="0" cy="0"/>
        </a:xfrm>
      </p:grpSpPr>
      <p:sp>
        <p:nvSpPr>
          <p:cNvPr id="2" name="Freeform 2"/>
          <p:cNvSpPr/>
          <p:nvPr/>
        </p:nvSpPr>
        <p:spPr>
          <a:xfrm>
            <a:off x="15036909" y="617558"/>
            <a:ext cx="2222391" cy="411142"/>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1"/>
            <a:stretch>
              <a:fillRect/>
            </a:stretch>
          </a:blipFill>
        </p:spPr>
      </p:sp>
      <p:sp>
        <p:nvSpPr>
          <p:cNvPr id="3" name="Freeform 3"/>
          <p:cNvSpPr/>
          <p:nvPr/>
        </p:nvSpPr>
        <p:spPr>
          <a:xfrm>
            <a:off x="1412015" y="1896018"/>
            <a:ext cx="6561403" cy="6627680"/>
          </a:xfrm>
          <a:custGeom>
            <a:avLst/>
            <a:gdLst/>
            <a:ahLst/>
            <a:cxnLst/>
            <a:rect l="l" t="t" r="r" b="b"/>
            <a:pathLst>
              <a:path w="6561403" h="6627680">
                <a:moveTo>
                  <a:pt x="0" y="0"/>
                </a:moveTo>
                <a:lnTo>
                  <a:pt x="6561403" y="0"/>
                </a:lnTo>
                <a:lnTo>
                  <a:pt x="6561403" y="6627680"/>
                </a:lnTo>
                <a:lnTo>
                  <a:pt x="0" y="6627680"/>
                </a:lnTo>
                <a:lnTo>
                  <a:pt x="0" y="0"/>
                </a:lnTo>
                <a:close/>
              </a:path>
            </a:pathLst>
          </a:custGeom>
          <a:blipFill>
            <a:blip r:embed="rId2"/>
            <a:stretch>
              <a:fillRect/>
            </a:stretch>
          </a:blipFill>
        </p:spPr>
      </p:sp>
      <p:sp>
        <p:nvSpPr>
          <p:cNvPr id="4" name="TextBox 4"/>
          <p:cNvSpPr txBox="1"/>
          <p:nvPr/>
        </p:nvSpPr>
        <p:spPr>
          <a:xfrm>
            <a:off x="8606400" y="4695508"/>
            <a:ext cx="8188332" cy="1200150"/>
          </a:xfrm>
          <a:prstGeom prst="rect">
            <a:avLst/>
          </a:prstGeom>
        </p:spPr>
        <p:txBody>
          <a:bodyPr lIns="0" tIns="0" rIns="0" bIns="0" rtlCol="0" anchor="t">
            <a:spAutoFit/>
          </a:bodyPr>
          <a:lstStyle/>
          <a:p>
            <a:pPr algn="l">
              <a:lnSpc>
                <a:spcPts val="9000"/>
              </a:lnSpc>
            </a:pPr>
            <a:r>
              <a:rPr lang="en-US" sz="9000" spc="-450">
                <a:solidFill>
                  <a:srgbClr val="FFFFFF"/>
                </a:solidFill>
                <a:latin typeface="Poppins Bold" panose="00000800000000000000"/>
                <a:ea typeface="Poppins Bold" panose="00000800000000000000"/>
                <a:cs typeface="Poppins Bold" panose="00000800000000000000"/>
                <a:sym typeface="Poppins Bold" panose="00000800000000000000"/>
              </a:rPr>
              <a:t>LX3V SERIES</a:t>
            </a:r>
            <a:endParaRPr lang="en-US" sz="9000" spc="-450">
              <a:solidFill>
                <a:srgbClr val="FFFFFF"/>
              </a:solidFill>
              <a:latin typeface="Poppins Bold" panose="00000800000000000000"/>
              <a:ea typeface="Poppins Bold" panose="00000800000000000000"/>
              <a:cs typeface="Poppins Bold" panose="00000800000000000000"/>
              <a:sym typeface="Poppins Bold" panose="00000800000000000000"/>
            </a:endParaRPr>
          </a:p>
        </p:txBody>
      </p:sp>
      <p:sp>
        <p:nvSpPr>
          <p:cNvPr id="5" name="TextBox 5"/>
          <p:cNvSpPr txBox="1"/>
          <p:nvPr/>
        </p:nvSpPr>
        <p:spPr>
          <a:xfrm>
            <a:off x="8698941" y="4200844"/>
            <a:ext cx="8095791" cy="323215"/>
          </a:xfrm>
          <a:prstGeom prst="rect">
            <a:avLst/>
          </a:prstGeom>
        </p:spPr>
        <p:txBody>
          <a:bodyPr lIns="0" tIns="0" rIns="0" bIns="0" rtlCol="0" anchor="t">
            <a:spAutoFit/>
          </a:bodyPr>
          <a:lstStyle/>
          <a:p>
            <a:pPr algn="l">
              <a:lnSpc>
                <a:spcPts val="2660"/>
              </a:lnSpc>
            </a:pPr>
            <a:r>
              <a:rPr lang="en-US" sz="1900" spc="273">
                <a:solidFill>
                  <a:srgbClr val="FFFFFF"/>
                </a:solidFill>
                <a:latin typeface="Poppins Bold" panose="00000800000000000000"/>
                <a:ea typeface="Poppins Bold" panose="00000800000000000000"/>
                <a:cs typeface="Poppins Bold" panose="00000800000000000000"/>
                <a:sym typeface="Poppins Bold" panose="00000800000000000000"/>
              </a:rPr>
              <a:t>PROGRAMMABLE LOGIC CONTROLLER</a:t>
            </a:r>
            <a:endParaRPr lang="en-US" sz="1900" spc="273">
              <a:solidFill>
                <a:srgbClr val="FFFFFF"/>
              </a:solidFill>
              <a:latin typeface="Poppins Bold" panose="00000800000000000000"/>
              <a:ea typeface="Poppins Bold" panose="00000800000000000000"/>
              <a:cs typeface="Poppins Bold" panose="00000800000000000000"/>
              <a:sym typeface="Poppins Bold" panose="00000800000000000000"/>
            </a:endParaRPr>
          </a:p>
        </p:txBody>
      </p:sp>
      <p:sp>
        <p:nvSpPr>
          <p:cNvPr id="6" name="TextBox 6"/>
          <p:cNvSpPr txBox="1"/>
          <p:nvPr/>
        </p:nvSpPr>
        <p:spPr>
          <a:xfrm>
            <a:off x="12946427" y="9420225"/>
            <a:ext cx="4312873" cy="306705"/>
          </a:xfrm>
          <a:prstGeom prst="rect">
            <a:avLst/>
          </a:prstGeom>
        </p:spPr>
        <p:txBody>
          <a:bodyPr lIns="0" tIns="0" rIns="0" bIns="0" rtlCol="0" anchor="t">
            <a:spAutoFit/>
          </a:bodyPr>
          <a:lstStyle/>
          <a:p>
            <a:pPr algn="r">
              <a:lnSpc>
                <a:spcPts val="2520"/>
              </a:lnSpc>
            </a:pPr>
            <a:r>
              <a:rPr lang="en-US" sz="1800" dirty="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WECON Classic PLC</a:t>
            </a:r>
            <a:endParaRPr lang="en-US" sz="1800" dirty="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742538" y="3829164"/>
            <a:ext cx="2170287" cy="634002"/>
            <a:chOff x="0" y="0"/>
            <a:chExt cx="3786589" cy="1106170"/>
          </a:xfrm>
        </p:grpSpPr>
        <p:sp>
          <p:nvSpPr>
            <p:cNvPr id="3" name="Freeform 3"/>
            <p:cNvSpPr/>
            <p:nvPr/>
          </p:nvSpPr>
          <p:spPr>
            <a:xfrm>
              <a:off x="0" y="0"/>
              <a:ext cx="3787859" cy="1106170"/>
            </a:xfrm>
            <a:custGeom>
              <a:avLst/>
              <a:gdLst/>
              <a:ahLst/>
              <a:cxnLst/>
              <a:rect l="l" t="t" r="r" b="b"/>
              <a:pathLst>
                <a:path w="3787859" h="1106170">
                  <a:moveTo>
                    <a:pt x="3234139" y="1106170"/>
                  </a:moveTo>
                  <a:lnTo>
                    <a:pt x="553720" y="1106170"/>
                  </a:lnTo>
                  <a:cubicBezTo>
                    <a:pt x="247650" y="1106170"/>
                    <a:pt x="0" y="858520"/>
                    <a:pt x="0" y="553720"/>
                  </a:cubicBezTo>
                  <a:cubicBezTo>
                    <a:pt x="0" y="247650"/>
                    <a:pt x="247650" y="0"/>
                    <a:pt x="553720" y="0"/>
                  </a:cubicBezTo>
                  <a:lnTo>
                    <a:pt x="3234139" y="0"/>
                  </a:lnTo>
                  <a:cubicBezTo>
                    <a:pt x="3540209" y="0"/>
                    <a:pt x="3787859" y="247650"/>
                    <a:pt x="3787859" y="553720"/>
                  </a:cubicBezTo>
                  <a:cubicBezTo>
                    <a:pt x="3786589" y="858520"/>
                    <a:pt x="3538939" y="1106170"/>
                    <a:pt x="3234139" y="1106170"/>
                  </a:cubicBezTo>
                  <a:close/>
                </a:path>
              </a:pathLst>
            </a:custGeom>
            <a:solidFill>
              <a:srgbClr val="86EAE9">
                <a:alpha val="69804"/>
              </a:srgbClr>
            </a:solidFill>
          </p:spPr>
        </p:sp>
      </p:grpSp>
      <p:grpSp>
        <p:nvGrpSpPr>
          <p:cNvPr id="4" name="Group 4"/>
          <p:cNvGrpSpPr/>
          <p:nvPr/>
        </p:nvGrpSpPr>
        <p:grpSpPr>
          <a:xfrm>
            <a:off x="5703300" y="3827858"/>
            <a:ext cx="2248762" cy="636614"/>
            <a:chOff x="0" y="0"/>
            <a:chExt cx="3864502" cy="1106170"/>
          </a:xfrm>
        </p:grpSpPr>
        <p:sp>
          <p:nvSpPr>
            <p:cNvPr id="5" name="Freeform 5"/>
            <p:cNvSpPr/>
            <p:nvPr/>
          </p:nvSpPr>
          <p:spPr>
            <a:xfrm>
              <a:off x="0" y="0"/>
              <a:ext cx="3865773" cy="1107440"/>
            </a:xfrm>
            <a:custGeom>
              <a:avLst/>
              <a:gdLst/>
              <a:ahLst/>
              <a:cxnLst/>
              <a:rect l="l" t="t" r="r" b="b"/>
              <a:pathLst>
                <a:path w="3865773" h="1107440">
                  <a:moveTo>
                    <a:pt x="3312052" y="45720"/>
                  </a:moveTo>
                  <a:cubicBezTo>
                    <a:pt x="3591452" y="45720"/>
                    <a:pt x="3818782" y="273050"/>
                    <a:pt x="3818782" y="552450"/>
                  </a:cubicBezTo>
                  <a:cubicBezTo>
                    <a:pt x="3818782" y="831850"/>
                    <a:pt x="3591452" y="1059180"/>
                    <a:pt x="3312052" y="1059180"/>
                  </a:cubicBezTo>
                  <a:lnTo>
                    <a:pt x="553720" y="1059180"/>
                  </a:lnTo>
                  <a:cubicBezTo>
                    <a:pt x="274320" y="1059180"/>
                    <a:pt x="46990" y="831850"/>
                    <a:pt x="46990" y="552450"/>
                  </a:cubicBezTo>
                  <a:cubicBezTo>
                    <a:pt x="46990" y="273050"/>
                    <a:pt x="274320" y="45720"/>
                    <a:pt x="553720" y="45720"/>
                  </a:cubicBezTo>
                  <a:lnTo>
                    <a:pt x="3312052" y="45720"/>
                  </a:lnTo>
                  <a:moveTo>
                    <a:pt x="3312052" y="0"/>
                  </a:moveTo>
                  <a:lnTo>
                    <a:pt x="553720" y="0"/>
                  </a:lnTo>
                  <a:cubicBezTo>
                    <a:pt x="247650" y="0"/>
                    <a:pt x="0" y="247650"/>
                    <a:pt x="0" y="553720"/>
                  </a:cubicBezTo>
                  <a:cubicBezTo>
                    <a:pt x="0" y="859790"/>
                    <a:pt x="247650" y="1107440"/>
                    <a:pt x="553720" y="1107440"/>
                  </a:cubicBezTo>
                  <a:lnTo>
                    <a:pt x="3312052" y="1107440"/>
                  </a:lnTo>
                  <a:cubicBezTo>
                    <a:pt x="3618123" y="1107440"/>
                    <a:pt x="3865773" y="859790"/>
                    <a:pt x="3865773" y="553720"/>
                  </a:cubicBezTo>
                  <a:cubicBezTo>
                    <a:pt x="3864502" y="247650"/>
                    <a:pt x="3616852" y="0"/>
                    <a:pt x="3312052" y="0"/>
                  </a:cubicBezTo>
                  <a:close/>
                </a:path>
              </a:pathLst>
            </a:custGeom>
            <a:solidFill>
              <a:srgbClr val="191919"/>
            </a:solidFill>
          </p:spPr>
        </p:sp>
      </p:grpSp>
      <p:grpSp>
        <p:nvGrpSpPr>
          <p:cNvPr id="6" name="Group 6"/>
          <p:cNvGrpSpPr/>
          <p:nvPr/>
        </p:nvGrpSpPr>
        <p:grpSpPr>
          <a:xfrm>
            <a:off x="8040893" y="3829164"/>
            <a:ext cx="2170287" cy="634002"/>
            <a:chOff x="0" y="0"/>
            <a:chExt cx="3786589" cy="1106170"/>
          </a:xfrm>
        </p:grpSpPr>
        <p:sp>
          <p:nvSpPr>
            <p:cNvPr id="7" name="Freeform 7"/>
            <p:cNvSpPr/>
            <p:nvPr/>
          </p:nvSpPr>
          <p:spPr>
            <a:xfrm>
              <a:off x="0" y="0"/>
              <a:ext cx="3787859" cy="1106170"/>
            </a:xfrm>
            <a:custGeom>
              <a:avLst/>
              <a:gdLst/>
              <a:ahLst/>
              <a:cxnLst/>
              <a:rect l="l" t="t" r="r" b="b"/>
              <a:pathLst>
                <a:path w="3787859" h="1106170">
                  <a:moveTo>
                    <a:pt x="3234139" y="1106170"/>
                  </a:moveTo>
                  <a:lnTo>
                    <a:pt x="553720" y="1106170"/>
                  </a:lnTo>
                  <a:cubicBezTo>
                    <a:pt x="247650" y="1106170"/>
                    <a:pt x="0" y="858520"/>
                    <a:pt x="0" y="553720"/>
                  </a:cubicBezTo>
                  <a:cubicBezTo>
                    <a:pt x="0" y="247650"/>
                    <a:pt x="247650" y="0"/>
                    <a:pt x="553720" y="0"/>
                  </a:cubicBezTo>
                  <a:lnTo>
                    <a:pt x="3234139" y="0"/>
                  </a:lnTo>
                  <a:cubicBezTo>
                    <a:pt x="3540209" y="0"/>
                    <a:pt x="3787859" y="247650"/>
                    <a:pt x="3787859" y="553720"/>
                  </a:cubicBezTo>
                  <a:cubicBezTo>
                    <a:pt x="3786589" y="858520"/>
                    <a:pt x="3538939" y="1106170"/>
                    <a:pt x="3234139" y="1106170"/>
                  </a:cubicBezTo>
                  <a:close/>
                </a:path>
              </a:pathLst>
            </a:custGeom>
            <a:solidFill>
              <a:srgbClr val="3EDAD8">
                <a:alpha val="69804"/>
              </a:srgbClr>
            </a:solidFill>
          </p:spPr>
        </p:sp>
      </p:grpSp>
      <p:grpSp>
        <p:nvGrpSpPr>
          <p:cNvPr id="8" name="Group 8"/>
          <p:cNvGrpSpPr/>
          <p:nvPr/>
        </p:nvGrpSpPr>
        <p:grpSpPr>
          <a:xfrm>
            <a:off x="8001655" y="3827858"/>
            <a:ext cx="2248762" cy="636614"/>
            <a:chOff x="0" y="0"/>
            <a:chExt cx="3864502" cy="1106170"/>
          </a:xfrm>
        </p:grpSpPr>
        <p:sp>
          <p:nvSpPr>
            <p:cNvPr id="9" name="Freeform 9"/>
            <p:cNvSpPr/>
            <p:nvPr/>
          </p:nvSpPr>
          <p:spPr>
            <a:xfrm>
              <a:off x="0" y="0"/>
              <a:ext cx="3865773" cy="1107440"/>
            </a:xfrm>
            <a:custGeom>
              <a:avLst/>
              <a:gdLst/>
              <a:ahLst/>
              <a:cxnLst/>
              <a:rect l="l" t="t" r="r" b="b"/>
              <a:pathLst>
                <a:path w="3865773" h="1107440">
                  <a:moveTo>
                    <a:pt x="3312052" y="45720"/>
                  </a:moveTo>
                  <a:cubicBezTo>
                    <a:pt x="3591452" y="45720"/>
                    <a:pt x="3818782" y="273050"/>
                    <a:pt x="3818782" y="552450"/>
                  </a:cubicBezTo>
                  <a:cubicBezTo>
                    <a:pt x="3818782" y="831850"/>
                    <a:pt x="3591452" y="1059180"/>
                    <a:pt x="3312052" y="1059180"/>
                  </a:cubicBezTo>
                  <a:lnTo>
                    <a:pt x="553720" y="1059180"/>
                  </a:lnTo>
                  <a:cubicBezTo>
                    <a:pt x="274320" y="1059180"/>
                    <a:pt x="46990" y="831850"/>
                    <a:pt x="46990" y="552450"/>
                  </a:cubicBezTo>
                  <a:cubicBezTo>
                    <a:pt x="46990" y="273050"/>
                    <a:pt x="274320" y="45720"/>
                    <a:pt x="553720" y="45720"/>
                  </a:cubicBezTo>
                  <a:lnTo>
                    <a:pt x="3312052" y="45720"/>
                  </a:lnTo>
                  <a:moveTo>
                    <a:pt x="3312052" y="0"/>
                  </a:moveTo>
                  <a:lnTo>
                    <a:pt x="553720" y="0"/>
                  </a:lnTo>
                  <a:cubicBezTo>
                    <a:pt x="247650" y="0"/>
                    <a:pt x="0" y="247650"/>
                    <a:pt x="0" y="553720"/>
                  </a:cubicBezTo>
                  <a:cubicBezTo>
                    <a:pt x="0" y="859790"/>
                    <a:pt x="247650" y="1107440"/>
                    <a:pt x="553720" y="1107440"/>
                  </a:cubicBezTo>
                  <a:lnTo>
                    <a:pt x="3312052" y="1107440"/>
                  </a:lnTo>
                  <a:cubicBezTo>
                    <a:pt x="3618123" y="1107440"/>
                    <a:pt x="3865773" y="859790"/>
                    <a:pt x="3865773" y="553720"/>
                  </a:cubicBezTo>
                  <a:cubicBezTo>
                    <a:pt x="3864502" y="247650"/>
                    <a:pt x="3616852" y="0"/>
                    <a:pt x="3312052" y="0"/>
                  </a:cubicBezTo>
                  <a:close/>
                </a:path>
              </a:pathLst>
            </a:custGeom>
            <a:solidFill>
              <a:srgbClr val="191919"/>
            </a:solidFill>
          </p:spPr>
        </p:sp>
      </p:grpSp>
      <p:grpSp>
        <p:nvGrpSpPr>
          <p:cNvPr id="10" name="Group 10"/>
          <p:cNvGrpSpPr/>
          <p:nvPr/>
        </p:nvGrpSpPr>
        <p:grpSpPr>
          <a:xfrm>
            <a:off x="10339248" y="3829164"/>
            <a:ext cx="2170287" cy="634002"/>
            <a:chOff x="0" y="0"/>
            <a:chExt cx="3786589" cy="1106170"/>
          </a:xfrm>
        </p:grpSpPr>
        <p:sp>
          <p:nvSpPr>
            <p:cNvPr id="11" name="Freeform 11"/>
            <p:cNvSpPr/>
            <p:nvPr/>
          </p:nvSpPr>
          <p:spPr>
            <a:xfrm>
              <a:off x="0" y="0"/>
              <a:ext cx="3787859" cy="1106170"/>
            </a:xfrm>
            <a:custGeom>
              <a:avLst/>
              <a:gdLst/>
              <a:ahLst/>
              <a:cxnLst/>
              <a:rect l="l" t="t" r="r" b="b"/>
              <a:pathLst>
                <a:path w="3787859" h="1106170">
                  <a:moveTo>
                    <a:pt x="3234139" y="1106170"/>
                  </a:moveTo>
                  <a:lnTo>
                    <a:pt x="553720" y="1106170"/>
                  </a:lnTo>
                  <a:cubicBezTo>
                    <a:pt x="247650" y="1106170"/>
                    <a:pt x="0" y="858520"/>
                    <a:pt x="0" y="553720"/>
                  </a:cubicBezTo>
                  <a:cubicBezTo>
                    <a:pt x="0" y="247650"/>
                    <a:pt x="247650" y="0"/>
                    <a:pt x="553720" y="0"/>
                  </a:cubicBezTo>
                  <a:lnTo>
                    <a:pt x="3234139" y="0"/>
                  </a:lnTo>
                  <a:cubicBezTo>
                    <a:pt x="3540209" y="0"/>
                    <a:pt x="3787859" y="247650"/>
                    <a:pt x="3787859" y="553720"/>
                  </a:cubicBezTo>
                  <a:cubicBezTo>
                    <a:pt x="3786589" y="858520"/>
                    <a:pt x="3538939" y="1106170"/>
                    <a:pt x="3234139" y="1106170"/>
                  </a:cubicBezTo>
                  <a:close/>
                </a:path>
              </a:pathLst>
            </a:custGeom>
            <a:solidFill>
              <a:srgbClr val="37C9EF">
                <a:alpha val="69804"/>
              </a:srgbClr>
            </a:solidFill>
          </p:spPr>
        </p:sp>
      </p:grpSp>
      <p:grpSp>
        <p:nvGrpSpPr>
          <p:cNvPr id="12" name="Group 12"/>
          <p:cNvGrpSpPr/>
          <p:nvPr/>
        </p:nvGrpSpPr>
        <p:grpSpPr>
          <a:xfrm>
            <a:off x="10300010" y="3827858"/>
            <a:ext cx="2248762" cy="636614"/>
            <a:chOff x="0" y="0"/>
            <a:chExt cx="3864502" cy="1106170"/>
          </a:xfrm>
        </p:grpSpPr>
        <p:sp>
          <p:nvSpPr>
            <p:cNvPr id="13" name="Freeform 13"/>
            <p:cNvSpPr/>
            <p:nvPr/>
          </p:nvSpPr>
          <p:spPr>
            <a:xfrm>
              <a:off x="0" y="0"/>
              <a:ext cx="3865773" cy="1107440"/>
            </a:xfrm>
            <a:custGeom>
              <a:avLst/>
              <a:gdLst/>
              <a:ahLst/>
              <a:cxnLst/>
              <a:rect l="l" t="t" r="r" b="b"/>
              <a:pathLst>
                <a:path w="3865773" h="1107440">
                  <a:moveTo>
                    <a:pt x="3312052" y="45720"/>
                  </a:moveTo>
                  <a:cubicBezTo>
                    <a:pt x="3591452" y="45720"/>
                    <a:pt x="3818782" y="273050"/>
                    <a:pt x="3818782" y="552450"/>
                  </a:cubicBezTo>
                  <a:cubicBezTo>
                    <a:pt x="3818782" y="831850"/>
                    <a:pt x="3591452" y="1059180"/>
                    <a:pt x="3312052" y="1059180"/>
                  </a:cubicBezTo>
                  <a:lnTo>
                    <a:pt x="553720" y="1059180"/>
                  </a:lnTo>
                  <a:cubicBezTo>
                    <a:pt x="274320" y="1059180"/>
                    <a:pt x="46990" y="831850"/>
                    <a:pt x="46990" y="552450"/>
                  </a:cubicBezTo>
                  <a:cubicBezTo>
                    <a:pt x="46990" y="273050"/>
                    <a:pt x="274320" y="45720"/>
                    <a:pt x="553720" y="45720"/>
                  </a:cubicBezTo>
                  <a:lnTo>
                    <a:pt x="3312052" y="45720"/>
                  </a:lnTo>
                  <a:moveTo>
                    <a:pt x="3312052" y="0"/>
                  </a:moveTo>
                  <a:lnTo>
                    <a:pt x="553720" y="0"/>
                  </a:lnTo>
                  <a:cubicBezTo>
                    <a:pt x="247650" y="0"/>
                    <a:pt x="0" y="247650"/>
                    <a:pt x="0" y="553720"/>
                  </a:cubicBezTo>
                  <a:cubicBezTo>
                    <a:pt x="0" y="859790"/>
                    <a:pt x="247650" y="1107440"/>
                    <a:pt x="553720" y="1107440"/>
                  </a:cubicBezTo>
                  <a:lnTo>
                    <a:pt x="3312052" y="1107440"/>
                  </a:lnTo>
                  <a:cubicBezTo>
                    <a:pt x="3618123" y="1107440"/>
                    <a:pt x="3865773" y="859790"/>
                    <a:pt x="3865773" y="553720"/>
                  </a:cubicBezTo>
                  <a:cubicBezTo>
                    <a:pt x="3864502" y="247650"/>
                    <a:pt x="3616852" y="0"/>
                    <a:pt x="3312052" y="0"/>
                  </a:cubicBezTo>
                  <a:close/>
                </a:path>
              </a:pathLst>
            </a:custGeom>
            <a:solidFill>
              <a:srgbClr val="191919"/>
            </a:solidFill>
          </p:spPr>
        </p:sp>
      </p:grpSp>
      <p:grpSp>
        <p:nvGrpSpPr>
          <p:cNvPr id="14" name="Group 14"/>
          <p:cNvGrpSpPr/>
          <p:nvPr/>
        </p:nvGrpSpPr>
        <p:grpSpPr>
          <a:xfrm>
            <a:off x="12637603" y="3829164"/>
            <a:ext cx="2170287" cy="634002"/>
            <a:chOff x="0" y="0"/>
            <a:chExt cx="3786589" cy="1106170"/>
          </a:xfrm>
        </p:grpSpPr>
        <p:sp>
          <p:nvSpPr>
            <p:cNvPr id="15" name="Freeform 15"/>
            <p:cNvSpPr/>
            <p:nvPr/>
          </p:nvSpPr>
          <p:spPr>
            <a:xfrm>
              <a:off x="0" y="0"/>
              <a:ext cx="3787859" cy="1106170"/>
            </a:xfrm>
            <a:custGeom>
              <a:avLst/>
              <a:gdLst/>
              <a:ahLst/>
              <a:cxnLst/>
              <a:rect l="l" t="t" r="r" b="b"/>
              <a:pathLst>
                <a:path w="3787859" h="1106170">
                  <a:moveTo>
                    <a:pt x="3234139" y="1106170"/>
                  </a:moveTo>
                  <a:lnTo>
                    <a:pt x="553720" y="1106170"/>
                  </a:lnTo>
                  <a:cubicBezTo>
                    <a:pt x="247650" y="1106170"/>
                    <a:pt x="0" y="858520"/>
                    <a:pt x="0" y="553720"/>
                  </a:cubicBezTo>
                  <a:cubicBezTo>
                    <a:pt x="0" y="247650"/>
                    <a:pt x="247650" y="0"/>
                    <a:pt x="553720" y="0"/>
                  </a:cubicBezTo>
                  <a:lnTo>
                    <a:pt x="3234139" y="0"/>
                  </a:lnTo>
                  <a:cubicBezTo>
                    <a:pt x="3540209" y="0"/>
                    <a:pt x="3787859" y="247650"/>
                    <a:pt x="3787859" y="553720"/>
                  </a:cubicBezTo>
                  <a:cubicBezTo>
                    <a:pt x="3786589" y="858520"/>
                    <a:pt x="3538939" y="1106170"/>
                    <a:pt x="3234139" y="1106170"/>
                  </a:cubicBezTo>
                  <a:close/>
                </a:path>
              </a:pathLst>
            </a:custGeom>
            <a:solidFill>
              <a:srgbClr val="2C92D5">
                <a:alpha val="69804"/>
              </a:srgbClr>
            </a:solidFill>
          </p:spPr>
        </p:sp>
      </p:grpSp>
      <p:grpSp>
        <p:nvGrpSpPr>
          <p:cNvPr id="16" name="Group 16"/>
          <p:cNvGrpSpPr/>
          <p:nvPr/>
        </p:nvGrpSpPr>
        <p:grpSpPr>
          <a:xfrm>
            <a:off x="12598366" y="3827858"/>
            <a:ext cx="2248762" cy="636614"/>
            <a:chOff x="0" y="0"/>
            <a:chExt cx="3864502" cy="1106170"/>
          </a:xfrm>
        </p:grpSpPr>
        <p:sp>
          <p:nvSpPr>
            <p:cNvPr id="17" name="Freeform 17"/>
            <p:cNvSpPr/>
            <p:nvPr/>
          </p:nvSpPr>
          <p:spPr>
            <a:xfrm>
              <a:off x="0" y="0"/>
              <a:ext cx="3865773" cy="1107440"/>
            </a:xfrm>
            <a:custGeom>
              <a:avLst/>
              <a:gdLst/>
              <a:ahLst/>
              <a:cxnLst/>
              <a:rect l="l" t="t" r="r" b="b"/>
              <a:pathLst>
                <a:path w="3865773" h="1107440">
                  <a:moveTo>
                    <a:pt x="3312052" y="45720"/>
                  </a:moveTo>
                  <a:cubicBezTo>
                    <a:pt x="3591452" y="45720"/>
                    <a:pt x="3818782" y="273050"/>
                    <a:pt x="3818782" y="552450"/>
                  </a:cubicBezTo>
                  <a:cubicBezTo>
                    <a:pt x="3818782" y="831850"/>
                    <a:pt x="3591452" y="1059180"/>
                    <a:pt x="3312052" y="1059180"/>
                  </a:cubicBezTo>
                  <a:lnTo>
                    <a:pt x="553720" y="1059180"/>
                  </a:lnTo>
                  <a:cubicBezTo>
                    <a:pt x="274320" y="1059180"/>
                    <a:pt x="46990" y="831850"/>
                    <a:pt x="46990" y="552450"/>
                  </a:cubicBezTo>
                  <a:cubicBezTo>
                    <a:pt x="46990" y="273050"/>
                    <a:pt x="274320" y="45720"/>
                    <a:pt x="553720" y="45720"/>
                  </a:cubicBezTo>
                  <a:lnTo>
                    <a:pt x="3312052" y="45720"/>
                  </a:lnTo>
                  <a:moveTo>
                    <a:pt x="3312052" y="0"/>
                  </a:moveTo>
                  <a:lnTo>
                    <a:pt x="553720" y="0"/>
                  </a:lnTo>
                  <a:cubicBezTo>
                    <a:pt x="247650" y="0"/>
                    <a:pt x="0" y="247650"/>
                    <a:pt x="0" y="553720"/>
                  </a:cubicBezTo>
                  <a:cubicBezTo>
                    <a:pt x="0" y="859790"/>
                    <a:pt x="247650" y="1107440"/>
                    <a:pt x="553720" y="1107440"/>
                  </a:cubicBezTo>
                  <a:lnTo>
                    <a:pt x="3312052" y="1107440"/>
                  </a:lnTo>
                  <a:cubicBezTo>
                    <a:pt x="3618123" y="1107440"/>
                    <a:pt x="3865773" y="859790"/>
                    <a:pt x="3865773" y="553720"/>
                  </a:cubicBezTo>
                  <a:cubicBezTo>
                    <a:pt x="3864502" y="247650"/>
                    <a:pt x="3616852" y="0"/>
                    <a:pt x="3312052" y="0"/>
                  </a:cubicBezTo>
                  <a:close/>
                </a:path>
              </a:pathLst>
            </a:custGeom>
            <a:solidFill>
              <a:srgbClr val="191919"/>
            </a:solidFill>
          </p:spPr>
        </p:sp>
      </p:grpSp>
      <p:grpSp>
        <p:nvGrpSpPr>
          <p:cNvPr id="18" name="Group 18"/>
          <p:cNvGrpSpPr/>
          <p:nvPr/>
        </p:nvGrpSpPr>
        <p:grpSpPr>
          <a:xfrm>
            <a:off x="14896721" y="3827858"/>
            <a:ext cx="2248762" cy="636614"/>
            <a:chOff x="0" y="0"/>
            <a:chExt cx="3864502" cy="1106170"/>
          </a:xfrm>
        </p:grpSpPr>
        <p:sp>
          <p:nvSpPr>
            <p:cNvPr id="19" name="Freeform 19"/>
            <p:cNvSpPr/>
            <p:nvPr/>
          </p:nvSpPr>
          <p:spPr>
            <a:xfrm>
              <a:off x="0" y="0"/>
              <a:ext cx="3865773" cy="1107440"/>
            </a:xfrm>
            <a:custGeom>
              <a:avLst/>
              <a:gdLst/>
              <a:ahLst/>
              <a:cxnLst/>
              <a:rect l="l" t="t" r="r" b="b"/>
              <a:pathLst>
                <a:path w="3865773" h="1107440">
                  <a:moveTo>
                    <a:pt x="3312052" y="45720"/>
                  </a:moveTo>
                  <a:cubicBezTo>
                    <a:pt x="3591452" y="45720"/>
                    <a:pt x="3818782" y="273050"/>
                    <a:pt x="3818782" y="552450"/>
                  </a:cubicBezTo>
                  <a:cubicBezTo>
                    <a:pt x="3818782" y="831850"/>
                    <a:pt x="3591452" y="1059180"/>
                    <a:pt x="3312052" y="1059180"/>
                  </a:cubicBezTo>
                  <a:lnTo>
                    <a:pt x="553720" y="1059180"/>
                  </a:lnTo>
                  <a:cubicBezTo>
                    <a:pt x="274320" y="1059180"/>
                    <a:pt x="46990" y="831850"/>
                    <a:pt x="46990" y="552450"/>
                  </a:cubicBezTo>
                  <a:cubicBezTo>
                    <a:pt x="46990" y="273050"/>
                    <a:pt x="274320" y="45720"/>
                    <a:pt x="553720" y="45720"/>
                  </a:cubicBezTo>
                  <a:lnTo>
                    <a:pt x="3312052" y="45720"/>
                  </a:lnTo>
                  <a:moveTo>
                    <a:pt x="3312052" y="0"/>
                  </a:moveTo>
                  <a:lnTo>
                    <a:pt x="553720" y="0"/>
                  </a:lnTo>
                  <a:cubicBezTo>
                    <a:pt x="247650" y="0"/>
                    <a:pt x="0" y="247650"/>
                    <a:pt x="0" y="553720"/>
                  </a:cubicBezTo>
                  <a:cubicBezTo>
                    <a:pt x="0" y="859790"/>
                    <a:pt x="247650" y="1107440"/>
                    <a:pt x="553720" y="1107440"/>
                  </a:cubicBezTo>
                  <a:lnTo>
                    <a:pt x="3312052" y="1107440"/>
                  </a:lnTo>
                  <a:cubicBezTo>
                    <a:pt x="3618123" y="1107440"/>
                    <a:pt x="3865773" y="859790"/>
                    <a:pt x="3865773" y="553720"/>
                  </a:cubicBezTo>
                  <a:cubicBezTo>
                    <a:pt x="3864502" y="247650"/>
                    <a:pt x="3616852" y="0"/>
                    <a:pt x="3312052" y="0"/>
                  </a:cubicBezTo>
                  <a:close/>
                </a:path>
              </a:pathLst>
            </a:custGeom>
            <a:solidFill>
              <a:srgbClr val="191919"/>
            </a:solidFill>
          </p:spPr>
        </p:sp>
      </p:grpSp>
      <p:grpSp>
        <p:nvGrpSpPr>
          <p:cNvPr id="20" name="Group 20"/>
          <p:cNvGrpSpPr/>
          <p:nvPr/>
        </p:nvGrpSpPr>
        <p:grpSpPr>
          <a:xfrm>
            <a:off x="14935958" y="3829164"/>
            <a:ext cx="2170287" cy="634002"/>
            <a:chOff x="0" y="0"/>
            <a:chExt cx="3786589" cy="1106170"/>
          </a:xfrm>
        </p:grpSpPr>
        <p:sp>
          <p:nvSpPr>
            <p:cNvPr id="21" name="Freeform 21"/>
            <p:cNvSpPr/>
            <p:nvPr/>
          </p:nvSpPr>
          <p:spPr>
            <a:xfrm>
              <a:off x="0" y="0"/>
              <a:ext cx="3787859" cy="1106170"/>
            </a:xfrm>
            <a:custGeom>
              <a:avLst/>
              <a:gdLst/>
              <a:ahLst/>
              <a:cxnLst/>
              <a:rect l="l" t="t" r="r" b="b"/>
              <a:pathLst>
                <a:path w="3787859" h="1106170">
                  <a:moveTo>
                    <a:pt x="3234139" y="1106170"/>
                  </a:moveTo>
                  <a:lnTo>
                    <a:pt x="553720" y="1106170"/>
                  </a:lnTo>
                  <a:cubicBezTo>
                    <a:pt x="247650" y="1106170"/>
                    <a:pt x="0" y="858520"/>
                    <a:pt x="0" y="553720"/>
                  </a:cubicBezTo>
                  <a:cubicBezTo>
                    <a:pt x="0" y="247650"/>
                    <a:pt x="247650" y="0"/>
                    <a:pt x="553720" y="0"/>
                  </a:cubicBezTo>
                  <a:lnTo>
                    <a:pt x="3234139" y="0"/>
                  </a:lnTo>
                  <a:cubicBezTo>
                    <a:pt x="3540209" y="0"/>
                    <a:pt x="3787859" y="247650"/>
                    <a:pt x="3787859" y="553720"/>
                  </a:cubicBezTo>
                  <a:cubicBezTo>
                    <a:pt x="3786589" y="858520"/>
                    <a:pt x="3538939" y="1106170"/>
                    <a:pt x="3234139" y="1106170"/>
                  </a:cubicBezTo>
                  <a:close/>
                </a:path>
              </a:pathLst>
            </a:custGeom>
            <a:solidFill>
              <a:srgbClr val="13538A">
                <a:alpha val="69804"/>
              </a:srgbClr>
            </a:solidFill>
          </p:spPr>
        </p:sp>
      </p:grpSp>
      <p:grpSp>
        <p:nvGrpSpPr>
          <p:cNvPr id="22" name="Group 22"/>
          <p:cNvGrpSpPr/>
          <p:nvPr/>
        </p:nvGrpSpPr>
        <p:grpSpPr>
          <a:xfrm>
            <a:off x="1136660" y="5046631"/>
            <a:ext cx="16008823" cy="634002"/>
            <a:chOff x="0" y="0"/>
            <a:chExt cx="27931249" cy="1106170"/>
          </a:xfrm>
        </p:grpSpPr>
        <p:sp>
          <p:nvSpPr>
            <p:cNvPr id="23" name="Freeform 23"/>
            <p:cNvSpPr/>
            <p:nvPr/>
          </p:nvSpPr>
          <p:spPr>
            <a:xfrm>
              <a:off x="0" y="0"/>
              <a:ext cx="27932518" cy="1106170"/>
            </a:xfrm>
            <a:custGeom>
              <a:avLst/>
              <a:gdLst/>
              <a:ahLst/>
              <a:cxnLst/>
              <a:rect l="l" t="t" r="r" b="b"/>
              <a:pathLst>
                <a:path w="27932518" h="1106170">
                  <a:moveTo>
                    <a:pt x="27378800" y="1106170"/>
                  </a:moveTo>
                  <a:lnTo>
                    <a:pt x="553720" y="1106170"/>
                  </a:lnTo>
                  <a:cubicBezTo>
                    <a:pt x="247650" y="1106170"/>
                    <a:pt x="0" y="858520"/>
                    <a:pt x="0" y="553720"/>
                  </a:cubicBezTo>
                  <a:cubicBezTo>
                    <a:pt x="0" y="247650"/>
                    <a:pt x="247650" y="0"/>
                    <a:pt x="553720" y="0"/>
                  </a:cubicBezTo>
                  <a:lnTo>
                    <a:pt x="27378800" y="0"/>
                  </a:lnTo>
                  <a:cubicBezTo>
                    <a:pt x="27684868" y="0"/>
                    <a:pt x="27932518" y="247650"/>
                    <a:pt x="27932518" y="553720"/>
                  </a:cubicBezTo>
                  <a:cubicBezTo>
                    <a:pt x="27931250" y="858520"/>
                    <a:pt x="27683600" y="1106170"/>
                    <a:pt x="27378800" y="1106170"/>
                  </a:cubicBezTo>
                  <a:close/>
                </a:path>
              </a:pathLst>
            </a:custGeom>
            <a:solidFill>
              <a:srgbClr val="191919">
                <a:alpha val="9804"/>
              </a:srgbClr>
            </a:solidFill>
          </p:spPr>
        </p:sp>
      </p:grpSp>
      <p:sp>
        <p:nvSpPr>
          <p:cNvPr id="24" name="Freeform 24"/>
          <p:cNvSpPr/>
          <p:nvPr/>
        </p:nvSpPr>
        <p:spPr>
          <a:xfrm>
            <a:off x="9057562" y="5282313"/>
            <a:ext cx="162638" cy="162638"/>
          </a:xfrm>
          <a:custGeom>
            <a:avLst/>
            <a:gdLst/>
            <a:ahLst/>
            <a:cxnLst/>
            <a:rect l="l" t="t" r="r" b="b"/>
            <a:pathLst>
              <a:path w="162638" h="162638">
                <a:moveTo>
                  <a:pt x="0" y="0"/>
                </a:moveTo>
                <a:lnTo>
                  <a:pt x="162638" y="0"/>
                </a:lnTo>
                <a:lnTo>
                  <a:pt x="162638" y="162638"/>
                </a:lnTo>
                <a:lnTo>
                  <a:pt x="0" y="162638"/>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grpSp>
        <p:nvGrpSpPr>
          <p:cNvPr id="25" name="Group 25"/>
          <p:cNvGrpSpPr/>
          <p:nvPr/>
        </p:nvGrpSpPr>
        <p:grpSpPr>
          <a:xfrm>
            <a:off x="1136660" y="6071035"/>
            <a:ext cx="16008823" cy="634002"/>
            <a:chOff x="0" y="0"/>
            <a:chExt cx="27931249" cy="1106170"/>
          </a:xfrm>
        </p:grpSpPr>
        <p:sp>
          <p:nvSpPr>
            <p:cNvPr id="26" name="Freeform 26"/>
            <p:cNvSpPr/>
            <p:nvPr/>
          </p:nvSpPr>
          <p:spPr>
            <a:xfrm>
              <a:off x="0" y="0"/>
              <a:ext cx="27932518" cy="1106170"/>
            </a:xfrm>
            <a:custGeom>
              <a:avLst/>
              <a:gdLst/>
              <a:ahLst/>
              <a:cxnLst/>
              <a:rect l="l" t="t" r="r" b="b"/>
              <a:pathLst>
                <a:path w="27932518" h="1106170">
                  <a:moveTo>
                    <a:pt x="27378800" y="1106170"/>
                  </a:moveTo>
                  <a:lnTo>
                    <a:pt x="553720" y="1106170"/>
                  </a:lnTo>
                  <a:cubicBezTo>
                    <a:pt x="247650" y="1106170"/>
                    <a:pt x="0" y="858520"/>
                    <a:pt x="0" y="553720"/>
                  </a:cubicBezTo>
                  <a:cubicBezTo>
                    <a:pt x="0" y="247650"/>
                    <a:pt x="247650" y="0"/>
                    <a:pt x="553720" y="0"/>
                  </a:cubicBezTo>
                  <a:lnTo>
                    <a:pt x="27378800" y="0"/>
                  </a:lnTo>
                  <a:cubicBezTo>
                    <a:pt x="27684868" y="0"/>
                    <a:pt x="27932518" y="247650"/>
                    <a:pt x="27932518" y="553720"/>
                  </a:cubicBezTo>
                  <a:cubicBezTo>
                    <a:pt x="27931250" y="858520"/>
                    <a:pt x="27683600" y="1106170"/>
                    <a:pt x="27378800" y="1106170"/>
                  </a:cubicBezTo>
                  <a:close/>
                </a:path>
              </a:pathLst>
            </a:custGeom>
            <a:solidFill>
              <a:srgbClr val="191919">
                <a:alpha val="4706"/>
              </a:srgbClr>
            </a:solidFill>
          </p:spPr>
          <p:txBody>
            <a:bodyPr/>
            <a:lstStyle/>
            <a:p>
              <a:endParaRPr lang="zh-CN" altLang="en-US" dirty="0"/>
            </a:p>
          </p:txBody>
        </p:sp>
      </p:grpSp>
      <p:sp>
        <p:nvSpPr>
          <p:cNvPr id="27" name="Freeform 27"/>
          <p:cNvSpPr/>
          <p:nvPr/>
        </p:nvSpPr>
        <p:spPr>
          <a:xfrm>
            <a:off x="16021102" y="8358091"/>
            <a:ext cx="162638" cy="162638"/>
          </a:xfrm>
          <a:custGeom>
            <a:avLst/>
            <a:gdLst/>
            <a:ahLst/>
            <a:cxnLst/>
            <a:rect l="l" t="t" r="r" b="b"/>
            <a:pathLst>
              <a:path w="162638" h="162638">
                <a:moveTo>
                  <a:pt x="0" y="0"/>
                </a:moveTo>
                <a:lnTo>
                  <a:pt x="162638" y="0"/>
                </a:lnTo>
                <a:lnTo>
                  <a:pt x="162638" y="162639"/>
                </a:lnTo>
                <a:lnTo>
                  <a:pt x="0" y="16263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28" name="Group 28"/>
          <p:cNvGrpSpPr/>
          <p:nvPr/>
        </p:nvGrpSpPr>
        <p:grpSpPr>
          <a:xfrm>
            <a:off x="1136660" y="7095439"/>
            <a:ext cx="16008823" cy="634002"/>
            <a:chOff x="0" y="0"/>
            <a:chExt cx="27931249" cy="1106170"/>
          </a:xfrm>
        </p:grpSpPr>
        <p:sp>
          <p:nvSpPr>
            <p:cNvPr id="29" name="Freeform 29"/>
            <p:cNvSpPr/>
            <p:nvPr/>
          </p:nvSpPr>
          <p:spPr>
            <a:xfrm>
              <a:off x="0" y="0"/>
              <a:ext cx="27932518" cy="1106170"/>
            </a:xfrm>
            <a:custGeom>
              <a:avLst/>
              <a:gdLst/>
              <a:ahLst/>
              <a:cxnLst/>
              <a:rect l="l" t="t" r="r" b="b"/>
              <a:pathLst>
                <a:path w="27932518" h="1106170">
                  <a:moveTo>
                    <a:pt x="27378800" y="1106170"/>
                  </a:moveTo>
                  <a:lnTo>
                    <a:pt x="553720" y="1106170"/>
                  </a:lnTo>
                  <a:cubicBezTo>
                    <a:pt x="247650" y="1106170"/>
                    <a:pt x="0" y="858520"/>
                    <a:pt x="0" y="553720"/>
                  </a:cubicBezTo>
                  <a:cubicBezTo>
                    <a:pt x="0" y="247650"/>
                    <a:pt x="247650" y="0"/>
                    <a:pt x="553720" y="0"/>
                  </a:cubicBezTo>
                  <a:lnTo>
                    <a:pt x="27378800" y="0"/>
                  </a:lnTo>
                  <a:cubicBezTo>
                    <a:pt x="27684868" y="0"/>
                    <a:pt x="27932518" y="247650"/>
                    <a:pt x="27932518" y="553720"/>
                  </a:cubicBezTo>
                  <a:cubicBezTo>
                    <a:pt x="27931250" y="858520"/>
                    <a:pt x="27683600" y="1106170"/>
                    <a:pt x="27378800" y="1106170"/>
                  </a:cubicBezTo>
                  <a:close/>
                </a:path>
              </a:pathLst>
            </a:custGeom>
            <a:solidFill>
              <a:srgbClr val="191919">
                <a:alpha val="9804"/>
              </a:srgbClr>
            </a:solidFill>
          </p:spPr>
        </p:sp>
      </p:grpSp>
      <p:sp>
        <p:nvSpPr>
          <p:cNvPr id="30" name="Freeform 30"/>
          <p:cNvSpPr/>
          <p:nvPr/>
        </p:nvSpPr>
        <p:spPr>
          <a:xfrm>
            <a:off x="13641428" y="7331121"/>
            <a:ext cx="162638" cy="162638"/>
          </a:xfrm>
          <a:custGeom>
            <a:avLst/>
            <a:gdLst/>
            <a:ahLst/>
            <a:cxnLst/>
            <a:rect l="l" t="t" r="r" b="b"/>
            <a:pathLst>
              <a:path w="162638" h="162638">
                <a:moveTo>
                  <a:pt x="0" y="0"/>
                </a:moveTo>
                <a:lnTo>
                  <a:pt x="162638" y="0"/>
                </a:lnTo>
                <a:lnTo>
                  <a:pt x="162638" y="162638"/>
                </a:lnTo>
                <a:lnTo>
                  <a:pt x="0" y="1626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1" name="Freeform 31"/>
          <p:cNvSpPr/>
          <p:nvPr/>
        </p:nvSpPr>
        <p:spPr>
          <a:xfrm>
            <a:off x="6746362" y="7331121"/>
            <a:ext cx="162638" cy="162638"/>
          </a:xfrm>
          <a:custGeom>
            <a:avLst/>
            <a:gdLst/>
            <a:ahLst/>
            <a:cxnLst/>
            <a:rect l="l" t="t" r="r" b="b"/>
            <a:pathLst>
              <a:path w="162638" h="162638">
                <a:moveTo>
                  <a:pt x="0" y="0"/>
                </a:moveTo>
                <a:lnTo>
                  <a:pt x="162638" y="0"/>
                </a:lnTo>
                <a:lnTo>
                  <a:pt x="162638" y="162638"/>
                </a:lnTo>
                <a:lnTo>
                  <a:pt x="0" y="1626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32" name="Group 32"/>
          <p:cNvGrpSpPr/>
          <p:nvPr/>
        </p:nvGrpSpPr>
        <p:grpSpPr>
          <a:xfrm>
            <a:off x="1136660" y="8119843"/>
            <a:ext cx="16008823" cy="634002"/>
            <a:chOff x="0" y="0"/>
            <a:chExt cx="27931249" cy="1106170"/>
          </a:xfrm>
        </p:grpSpPr>
        <p:sp>
          <p:nvSpPr>
            <p:cNvPr id="33" name="Freeform 33"/>
            <p:cNvSpPr/>
            <p:nvPr/>
          </p:nvSpPr>
          <p:spPr>
            <a:xfrm>
              <a:off x="0" y="0"/>
              <a:ext cx="27932518" cy="1106170"/>
            </a:xfrm>
            <a:custGeom>
              <a:avLst/>
              <a:gdLst/>
              <a:ahLst/>
              <a:cxnLst/>
              <a:rect l="l" t="t" r="r" b="b"/>
              <a:pathLst>
                <a:path w="27932518" h="1106170">
                  <a:moveTo>
                    <a:pt x="27378800" y="1106170"/>
                  </a:moveTo>
                  <a:lnTo>
                    <a:pt x="553720" y="1106170"/>
                  </a:lnTo>
                  <a:cubicBezTo>
                    <a:pt x="247650" y="1106170"/>
                    <a:pt x="0" y="858520"/>
                    <a:pt x="0" y="553720"/>
                  </a:cubicBezTo>
                  <a:cubicBezTo>
                    <a:pt x="0" y="247650"/>
                    <a:pt x="247650" y="0"/>
                    <a:pt x="553720" y="0"/>
                  </a:cubicBezTo>
                  <a:lnTo>
                    <a:pt x="27378800" y="0"/>
                  </a:lnTo>
                  <a:cubicBezTo>
                    <a:pt x="27684868" y="0"/>
                    <a:pt x="27932518" y="247650"/>
                    <a:pt x="27932518" y="553720"/>
                  </a:cubicBezTo>
                  <a:cubicBezTo>
                    <a:pt x="27931250" y="858520"/>
                    <a:pt x="27683600" y="1106170"/>
                    <a:pt x="27378800" y="1106170"/>
                  </a:cubicBezTo>
                  <a:close/>
                </a:path>
              </a:pathLst>
            </a:custGeom>
            <a:solidFill>
              <a:srgbClr val="191919">
                <a:alpha val="4706"/>
              </a:srgbClr>
            </a:solidFill>
          </p:spPr>
        </p:sp>
      </p:grpSp>
      <p:grpSp>
        <p:nvGrpSpPr>
          <p:cNvPr id="34" name="Group 34"/>
          <p:cNvGrpSpPr/>
          <p:nvPr/>
        </p:nvGrpSpPr>
        <p:grpSpPr>
          <a:xfrm>
            <a:off x="1677242" y="-49885"/>
            <a:ext cx="885763" cy="1078585"/>
            <a:chOff x="0" y="0"/>
            <a:chExt cx="2771140" cy="3374390"/>
          </a:xfrm>
        </p:grpSpPr>
        <p:sp>
          <p:nvSpPr>
            <p:cNvPr id="35" name="Freeform 35"/>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0C9898"/>
            </a:solidFill>
          </p:spPr>
        </p:sp>
      </p:grpSp>
      <p:sp>
        <p:nvSpPr>
          <p:cNvPr id="36" name="Freeform 36"/>
          <p:cNvSpPr/>
          <p:nvPr/>
        </p:nvSpPr>
        <p:spPr>
          <a:xfrm>
            <a:off x="15036909" y="617558"/>
            <a:ext cx="2222391" cy="411142"/>
          </a:xfrm>
          <a:custGeom>
            <a:avLst/>
            <a:gdLst/>
            <a:ahLst/>
            <a:cxnLst/>
            <a:rect l="l" t="t" r="r" b="b"/>
            <a:pathLst>
              <a:path w="2222391" h="411142">
                <a:moveTo>
                  <a:pt x="0" y="0"/>
                </a:moveTo>
                <a:lnTo>
                  <a:pt x="2222391" y="0"/>
                </a:lnTo>
                <a:lnTo>
                  <a:pt x="2222391" y="411142"/>
                </a:lnTo>
                <a:lnTo>
                  <a:pt x="0" y="411142"/>
                </a:lnTo>
                <a:lnTo>
                  <a:pt x="0" y="0"/>
                </a:lnTo>
                <a:close/>
              </a:path>
            </a:pathLst>
          </a:custGeom>
          <a:blipFill>
            <a:blip r:embed="rId9"/>
            <a:stretch>
              <a:fillRect/>
            </a:stretch>
          </a:blipFill>
        </p:spPr>
      </p:sp>
      <p:sp>
        <p:nvSpPr>
          <p:cNvPr id="37" name="Freeform 37"/>
          <p:cNvSpPr/>
          <p:nvPr/>
        </p:nvSpPr>
        <p:spPr>
          <a:xfrm>
            <a:off x="6746362" y="8358091"/>
            <a:ext cx="162638" cy="162638"/>
          </a:xfrm>
          <a:custGeom>
            <a:avLst/>
            <a:gdLst/>
            <a:ahLst/>
            <a:cxnLst/>
            <a:rect l="l" t="t" r="r" b="b"/>
            <a:pathLst>
              <a:path w="162638" h="162638">
                <a:moveTo>
                  <a:pt x="0" y="0"/>
                </a:moveTo>
                <a:lnTo>
                  <a:pt x="162638" y="0"/>
                </a:lnTo>
                <a:lnTo>
                  <a:pt x="162638" y="162639"/>
                </a:lnTo>
                <a:lnTo>
                  <a:pt x="0" y="1626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8" name="Freeform 38"/>
          <p:cNvSpPr/>
          <p:nvPr/>
        </p:nvSpPr>
        <p:spPr>
          <a:xfrm>
            <a:off x="6746362" y="6261659"/>
            <a:ext cx="162638" cy="162638"/>
          </a:xfrm>
          <a:custGeom>
            <a:avLst/>
            <a:gdLst/>
            <a:ahLst/>
            <a:cxnLst/>
            <a:rect l="l" t="t" r="r" b="b"/>
            <a:pathLst>
              <a:path w="162638" h="162638">
                <a:moveTo>
                  <a:pt x="0" y="0"/>
                </a:moveTo>
                <a:lnTo>
                  <a:pt x="162638" y="0"/>
                </a:lnTo>
                <a:lnTo>
                  <a:pt x="162638" y="162638"/>
                </a:lnTo>
                <a:lnTo>
                  <a:pt x="0" y="1626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9" name="Freeform 39"/>
          <p:cNvSpPr/>
          <p:nvPr/>
        </p:nvSpPr>
        <p:spPr>
          <a:xfrm>
            <a:off x="13641428" y="8358091"/>
            <a:ext cx="162638" cy="162638"/>
          </a:xfrm>
          <a:custGeom>
            <a:avLst/>
            <a:gdLst/>
            <a:ahLst/>
            <a:cxnLst/>
            <a:rect l="l" t="t" r="r" b="b"/>
            <a:pathLst>
              <a:path w="162638" h="162638">
                <a:moveTo>
                  <a:pt x="0" y="0"/>
                </a:moveTo>
                <a:lnTo>
                  <a:pt x="162638" y="0"/>
                </a:lnTo>
                <a:lnTo>
                  <a:pt x="162638" y="162639"/>
                </a:lnTo>
                <a:lnTo>
                  <a:pt x="0" y="1626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0" name="Freeform 40"/>
          <p:cNvSpPr/>
          <p:nvPr/>
        </p:nvSpPr>
        <p:spPr>
          <a:xfrm>
            <a:off x="516715" y="6099145"/>
            <a:ext cx="511985" cy="487666"/>
          </a:xfrm>
          <a:custGeom>
            <a:avLst/>
            <a:gdLst/>
            <a:ahLst/>
            <a:cxnLst/>
            <a:rect l="l" t="t" r="r" b="b"/>
            <a:pathLst>
              <a:path w="511985" h="487666">
                <a:moveTo>
                  <a:pt x="0" y="0"/>
                </a:moveTo>
                <a:lnTo>
                  <a:pt x="511985" y="0"/>
                </a:lnTo>
                <a:lnTo>
                  <a:pt x="511985" y="487666"/>
                </a:lnTo>
                <a:lnTo>
                  <a:pt x="0" y="487666"/>
                </a:lnTo>
                <a:lnTo>
                  <a:pt x="0" y="0"/>
                </a:lnTo>
                <a:close/>
              </a:path>
            </a:pathLst>
          </a:custGeom>
          <a:blipFill>
            <a:blip r:embed="rId10"/>
            <a:stretch>
              <a:fillRect/>
            </a:stretch>
          </a:blipFill>
        </p:spPr>
      </p:sp>
      <p:grpSp>
        <p:nvGrpSpPr>
          <p:cNvPr id="41" name="Group 41"/>
          <p:cNvGrpSpPr/>
          <p:nvPr/>
        </p:nvGrpSpPr>
        <p:grpSpPr>
          <a:xfrm>
            <a:off x="4306058" y="1263479"/>
            <a:ext cx="9675884" cy="1163126"/>
            <a:chOff x="0" y="-47625"/>
            <a:chExt cx="12901179" cy="1550834"/>
          </a:xfrm>
        </p:grpSpPr>
        <p:sp>
          <p:nvSpPr>
            <p:cNvPr id="42" name="TextBox 42"/>
            <p:cNvSpPr txBox="1"/>
            <p:nvPr/>
          </p:nvSpPr>
          <p:spPr>
            <a:xfrm>
              <a:off x="0" y="-47625"/>
              <a:ext cx="12901179" cy="806026"/>
            </a:xfrm>
            <a:prstGeom prst="rect">
              <a:avLst/>
            </a:prstGeom>
          </p:spPr>
          <p:txBody>
            <a:bodyPr lIns="0" tIns="0" rIns="0" bIns="0" rtlCol="0" anchor="t">
              <a:spAutoFit/>
            </a:bodyPr>
            <a:lstStyle/>
            <a:p>
              <a:pPr marL="0" lvl="0" indent="0" algn="ctr">
                <a:lnSpc>
                  <a:spcPts val="4715"/>
                </a:lnSpc>
                <a:spcBef>
                  <a:spcPct val="0"/>
                </a:spcBef>
              </a:pPr>
              <a:r>
                <a:rPr lang="en-US" sz="5400" spc="107" dirty="0">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LX3V</a:t>
              </a:r>
              <a:r>
                <a:rPr lang="en-US" sz="5400" u="none" spc="107" dirty="0">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Comparison</a:t>
              </a:r>
              <a:endParaRPr lang="en-US" sz="5400" u="none" spc="107" dirty="0">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3" name="TextBox 43"/>
            <p:cNvSpPr txBox="1"/>
            <p:nvPr/>
          </p:nvSpPr>
          <p:spPr>
            <a:xfrm>
              <a:off x="0" y="924512"/>
              <a:ext cx="12901179" cy="578697"/>
            </a:xfrm>
            <a:prstGeom prst="rect">
              <a:avLst/>
            </a:prstGeom>
          </p:spPr>
          <p:txBody>
            <a:bodyPr lIns="0" tIns="0" rIns="0" bIns="0" rtlCol="0" anchor="t">
              <a:spAutoFit/>
            </a:bodyPr>
            <a:lstStyle/>
            <a:p>
              <a:pPr marL="0" lvl="0" indent="0" algn="ctr">
                <a:lnSpc>
                  <a:spcPts val="3640"/>
                </a:lnSpc>
              </a:pPr>
              <a:r>
                <a:rPr lang="en-US" sz="2600" spc="130" dirty="0">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Features</a:t>
              </a:r>
              <a:endParaRPr lang="en-US" sz="2600" spc="130" dirty="0">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grpSp>
      <p:sp>
        <p:nvSpPr>
          <p:cNvPr id="44" name="TextBox 44"/>
          <p:cNvSpPr txBox="1"/>
          <p:nvPr/>
        </p:nvSpPr>
        <p:spPr>
          <a:xfrm>
            <a:off x="1416866" y="3963475"/>
            <a:ext cx="3455981" cy="363855"/>
          </a:xfrm>
          <a:prstGeom prst="rect">
            <a:avLst/>
          </a:prstGeom>
        </p:spPr>
        <p:txBody>
          <a:bodyPr lIns="0" tIns="0" rIns="0" bIns="0" rtlCol="0" anchor="t">
            <a:spAutoFit/>
          </a:bodyPr>
          <a:lstStyle/>
          <a:p>
            <a:pPr marL="0" lvl="0" indent="0" algn="l">
              <a:lnSpc>
                <a:spcPts val="2840"/>
              </a:lnSpc>
              <a:spcBef>
                <a:spcPct val="0"/>
              </a:spcBef>
            </a:pPr>
            <a:r>
              <a:rPr lang="en-US" sz="2800" spc="85">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LX3V Series</a:t>
            </a:r>
            <a:endParaRPr lang="en-US" sz="2800" spc="85">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5" name="TextBox 45"/>
          <p:cNvSpPr txBox="1"/>
          <p:nvPr/>
        </p:nvSpPr>
        <p:spPr>
          <a:xfrm>
            <a:off x="5880949" y="3963475"/>
            <a:ext cx="1893465" cy="363855"/>
          </a:xfrm>
          <a:prstGeom prst="rect">
            <a:avLst/>
          </a:prstGeom>
        </p:spPr>
        <p:txBody>
          <a:bodyPr lIns="0" tIns="0" rIns="0" bIns="0" rtlCol="0" anchor="t">
            <a:spAutoFit/>
          </a:bodyPr>
          <a:lstStyle/>
          <a:p>
            <a:pPr marL="0" lvl="0" indent="0" algn="ctr">
              <a:lnSpc>
                <a:spcPts val="2840"/>
              </a:lnSpc>
              <a:spcBef>
                <a:spcPct val="0"/>
              </a:spcBef>
            </a:pPr>
            <a:r>
              <a:rPr lang="en-US" sz="2400" spc="85">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N:N network</a:t>
            </a:r>
            <a:endParaRPr lang="en-US" sz="2400" spc="85">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6" name="TextBox 46"/>
          <p:cNvSpPr txBox="1"/>
          <p:nvPr/>
        </p:nvSpPr>
        <p:spPr>
          <a:xfrm>
            <a:off x="8356952" y="3851652"/>
            <a:ext cx="1538168" cy="594995"/>
          </a:xfrm>
          <a:prstGeom prst="rect">
            <a:avLst/>
          </a:prstGeom>
        </p:spPr>
        <p:txBody>
          <a:bodyPr lIns="0" tIns="0" rIns="0" bIns="0" rtlCol="0" anchor="t">
            <a:spAutoFit/>
          </a:bodyPr>
          <a:lstStyle/>
          <a:p>
            <a:pPr algn="ctr">
              <a:lnSpc>
                <a:spcPts val="2320"/>
              </a:lnSpc>
            </a:pPr>
            <a:r>
              <a:rPr lang="en-US" sz="2400" spc="70">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High Speed</a:t>
            </a:r>
            <a:endParaRPr lang="en-US" sz="2400" spc="70">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marL="0" lvl="0" indent="0" algn="ctr">
              <a:lnSpc>
                <a:spcPts val="2320"/>
              </a:lnSpc>
              <a:spcBef>
                <a:spcPct val="0"/>
              </a:spcBef>
            </a:pPr>
            <a:r>
              <a:rPr lang="en-US" sz="2400" spc="70">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Output</a:t>
            </a:r>
            <a:endParaRPr lang="en-US" sz="2400" spc="70">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7" name="TextBox 47"/>
          <p:cNvSpPr txBox="1"/>
          <p:nvPr/>
        </p:nvSpPr>
        <p:spPr>
          <a:xfrm>
            <a:off x="10655308" y="3963475"/>
            <a:ext cx="1538168" cy="363855"/>
          </a:xfrm>
          <a:prstGeom prst="rect">
            <a:avLst/>
          </a:prstGeom>
        </p:spPr>
        <p:txBody>
          <a:bodyPr lIns="0" tIns="0" rIns="0" bIns="0" rtlCol="0" anchor="t">
            <a:spAutoFit/>
          </a:bodyPr>
          <a:lstStyle/>
          <a:p>
            <a:pPr marL="0" lvl="0" indent="0" algn="ctr">
              <a:lnSpc>
                <a:spcPts val="2840"/>
              </a:lnSpc>
              <a:spcBef>
                <a:spcPct val="0"/>
              </a:spcBef>
            </a:pPr>
            <a:r>
              <a:rPr lang="en-US" sz="2400" spc="85">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Ladder</a:t>
            </a:r>
            <a:endParaRPr lang="en-US" sz="2400" spc="85">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8" name="TextBox 48"/>
          <p:cNvSpPr txBox="1"/>
          <p:nvPr/>
        </p:nvSpPr>
        <p:spPr>
          <a:xfrm>
            <a:off x="12953663" y="3963475"/>
            <a:ext cx="1538168" cy="363855"/>
          </a:xfrm>
          <a:prstGeom prst="rect">
            <a:avLst/>
          </a:prstGeom>
        </p:spPr>
        <p:txBody>
          <a:bodyPr lIns="0" tIns="0" rIns="0" bIns="0" rtlCol="0" anchor="t">
            <a:spAutoFit/>
          </a:bodyPr>
          <a:lstStyle/>
          <a:p>
            <a:pPr marL="0" lvl="0" indent="0" algn="ctr">
              <a:lnSpc>
                <a:spcPts val="2840"/>
              </a:lnSpc>
              <a:spcBef>
                <a:spcPct val="0"/>
              </a:spcBef>
            </a:pPr>
            <a:r>
              <a:rPr lang="en-US" sz="2400" spc="85">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E-CAM</a:t>
            </a:r>
            <a:endParaRPr lang="en-US" sz="2400" spc="85">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9" name="TextBox 49"/>
          <p:cNvSpPr txBox="1"/>
          <p:nvPr/>
        </p:nvSpPr>
        <p:spPr>
          <a:xfrm>
            <a:off x="15252018" y="3851652"/>
            <a:ext cx="1538168" cy="892175"/>
          </a:xfrm>
          <a:prstGeom prst="rect">
            <a:avLst/>
          </a:prstGeom>
        </p:spPr>
        <p:txBody>
          <a:bodyPr lIns="0" tIns="0" rIns="0" bIns="0" rtlCol="0" anchor="t">
            <a:spAutoFit/>
          </a:bodyPr>
          <a:lstStyle/>
          <a:p>
            <a:pPr marL="0" lvl="0" indent="0" algn="ctr">
              <a:lnSpc>
                <a:spcPts val="2320"/>
              </a:lnSpc>
              <a:spcBef>
                <a:spcPct val="0"/>
              </a:spcBef>
            </a:pPr>
            <a:r>
              <a:rPr lang="en-US" sz="2400" spc="7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Circle interpolation</a:t>
            </a:r>
            <a:endParaRPr lang="en-US" sz="2400" spc="7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50" name="TextBox 50"/>
          <p:cNvSpPr txBox="1"/>
          <p:nvPr/>
        </p:nvSpPr>
        <p:spPr>
          <a:xfrm>
            <a:off x="1416866" y="5144557"/>
            <a:ext cx="4051102" cy="384175"/>
          </a:xfrm>
          <a:prstGeom prst="rect">
            <a:avLst/>
          </a:prstGeom>
        </p:spPr>
        <p:txBody>
          <a:bodyPr lIns="0" tIns="0" rIns="0" bIns="0" rtlCol="0" anchor="t">
            <a:spAutoFit/>
          </a:bodyPr>
          <a:lstStyle/>
          <a:p>
            <a:pPr algn="l">
              <a:lnSpc>
                <a:spcPts val="3000"/>
              </a:lnSpc>
            </a:pPr>
            <a:r>
              <a:rPr lang="en-US" sz="2400" spc="100">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LX3V</a:t>
            </a:r>
            <a:endParaRPr lang="en-US" sz="2400" spc="100">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51" name="TextBox 51"/>
          <p:cNvSpPr txBox="1"/>
          <p:nvPr/>
        </p:nvSpPr>
        <p:spPr>
          <a:xfrm>
            <a:off x="1416866" y="6168961"/>
            <a:ext cx="4051102" cy="384175"/>
          </a:xfrm>
          <a:prstGeom prst="rect">
            <a:avLst/>
          </a:prstGeom>
        </p:spPr>
        <p:txBody>
          <a:bodyPr lIns="0" tIns="0" rIns="0" bIns="0" rtlCol="0" anchor="t">
            <a:spAutoFit/>
          </a:bodyPr>
          <a:lstStyle/>
          <a:p>
            <a:pPr algn="l">
              <a:lnSpc>
                <a:spcPts val="3000"/>
              </a:lnSpc>
            </a:pPr>
            <a:r>
              <a:rPr lang="en-US" sz="2400" spc="100">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LX3VP</a:t>
            </a:r>
            <a:endParaRPr lang="en-US" sz="2400" spc="100">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52" name="TextBox 52"/>
          <p:cNvSpPr txBox="1"/>
          <p:nvPr/>
        </p:nvSpPr>
        <p:spPr>
          <a:xfrm>
            <a:off x="1416866" y="7193365"/>
            <a:ext cx="4051102" cy="384175"/>
          </a:xfrm>
          <a:prstGeom prst="rect">
            <a:avLst/>
          </a:prstGeom>
        </p:spPr>
        <p:txBody>
          <a:bodyPr lIns="0" tIns="0" rIns="0" bIns="0" rtlCol="0" anchor="t">
            <a:spAutoFit/>
          </a:bodyPr>
          <a:lstStyle/>
          <a:p>
            <a:pPr algn="l">
              <a:lnSpc>
                <a:spcPts val="3000"/>
              </a:lnSpc>
            </a:pPr>
            <a:r>
              <a:rPr lang="en-US" sz="2400" spc="100">
                <a:solidFill>
                  <a:srgbClr val="858C8B"/>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LX3VE (Discontinue)</a:t>
            </a:r>
            <a:endParaRPr lang="en-US" sz="2400" spc="100">
              <a:solidFill>
                <a:srgbClr val="858C8B"/>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53" name="TextBox 53"/>
          <p:cNvSpPr txBox="1"/>
          <p:nvPr/>
        </p:nvSpPr>
        <p:spPr>
          <a:xfrm>
            <a:off x="1416866" y="8217769"/>
            <a:ext cx="4051102" cy="384175"/>
          </a:xfrm>
          <a:prstGeom prst="rect">
            <a:avLst/>
          </a:prstGeom>
        </p:spPr>
        <p:txBody>
          <a:bodyPr lIns="0" tIns="0" rIns="0" bIns="0" rtlCol="0" anchor="t">
            <a:spAutoFit/>
          </a:bodyPr>
          <a:lstStyle/>
          <a:p>
            <a:pPr algn="l">
              <a:lnSpc>
                <a:spcPts val="3000"/>
              </a:lnSpc>
            </a:pPr>
            <a:r>
              <a:rPr lang="en-US" sz="2400" spc="100">
                <a:solidFill>
                  <a:srgbClr val="858C8B"/>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LX3VM (Discontinue)</a:t>
            </a:r>
            <a:endParaRPr lang="en-US" sz="2400" spc="100">
              <a:solidFill>
                <a:srgbClr val="858C8B"/>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54" name="TextBox 54"/>
          <p:cNvSpPr txBox="1"/>
          <p:nvPr/>
        </p:nvSpPr>
        <p:spPr>
          <a:xfrm>
            <a:off x="10384208" y="5169322"/>
            <a:ext cx="2080367" cy="346075"/>
          </a:xfrm>
          <a:prstGeom prst="rect">
            <a:avLst/>
          </a:prstGeom>
        </p:spPr>
        <p:txBody>
          <a:bodyPr lIns="0" tIns="0" rIns="0" bIns="0" rtlCol="0" anchor="t">
            <a:spAutoFit/>
          </a:bodyPr>
          <a:lstStyle/>
          <a:p>
            <a:pPr algn="ctr">
              <a:lnSpc>
                <a:spcPts val="2700"/>
              </a:lnSpc>
            </a:pPr>
            <a:r>
              <a:rPr lang="en-US" sz="2400" spc="89">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16K step</a:t>
            </a:r>
            <a:endParaRPr lang="en-US" sz="2400" spc="89">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55" name="TextBox 55"/>
          <p:cNvSpPr txBox="1"/>
          <p:nvPr/>
        </p:nvSpPr>
        <p:spPr>
          <a:xfrm>
            <a:off x="10384208" y="6193726"/>
            <a:ext cx="2080367" cy="346075"/>
          </a:xfrm>
          <a:prstGeom prst="rect">
            <a:avLst/>
          </a:prstGeom>
        </p:spPr>
        <p:txBody>
          <a:bodyPr lIns="0" tIns="0" rIns="0" bIns="0" rtlCol="0" anchor="t">
            <a:spAutoFit/>
          </a:bodyPr>
          <a:lstStyle/>
          <a:p>
            <a:pPr algn="ctr">
              <a:lnSpc>
                <a:spcPts val="2700"/>
              </a:lnSpc>
            </a:pPr>
            <a:r>
              <a:rPr lang="en-US" sz="2400" spc="89">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64K step</a:t>
            </a:r>
            <a:endParaRPr lang="en-US" sz="2400" spc="89">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56" name="TextBox 56"/>
          <p:cNvSpPr txBox="1"/>
          <p:nvPr/>
        </p:nvSpPr>
        <p:spPr>
          <a:xfrm>
            <a:off x="10429168" y="7218130"/>
            <a:ext cx="2080367" cy="346075"/>
          </a:xfrm>
          <a:prstGeom prst="rect">
            <a:avLst/>
          </a:prstGeom>
        </p:spPr>
        <p:txBody>
          <a:bodyPr lIns="0" tIns="0" rIns="0" bIns="0" rtlCol="0" anchor="t">
            <a:spAutoFit/>
          </a:bodyPr>
          <a:lstStyle/>
          <a:p>
            <a:pPr algn="ctr">
              <a:lnSpc>
                <a:spcPts val="2700"/>
              </a:lnSpc>
            </a:pPr>
            <a:r>
              <a:rPr lang="en-US" sz="2400" spc="89">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32K step</a:t>
            </a:r>
            <a:endParaRPr lang="en-US" sz="2400" spc="89">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57" name="TextBox 57"/>
          <p:cNvSpPr txBox="1"/>
          <p:nvPr/>
        </p:nvSpPr>
        <p:spPr>
          <a:xfrm>
            <a:off x="10384208" y="8227294"/>
            <a:ext cx="2080367" cy="346075"/>
          </a:xfrm>
          <a:prstGeom prst="rect">
            <a:avLst/>
          </a:prstGeom>
        </p:spPr>
        <p:txBody>
          <a:bodyPr lIns="0" tIns="0" rIns="0" bIns="0" rtlCol="0" anchor="t">
            <a:spAutoFit/>
          </a:bodyPr>
          <a:lstStyle/>
          <a:p>
            <a:pPr algn="ctr">
              <a:lnSpc>
                <a:spcPts val="2700"/>
              </a:lnSpc>
            </a:pPr>
            <a:r>
              <a:rPr lang="en-US" sz="2400" spc="89">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32K step</a:t>
            </a:r>
            <a:endParaRPr lang="en-US" sz="2400" spc="89">
              <a:solidFill>
                <a:srgbClr val="19191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60" name="Freeform 24"/>
          <p:cNvSpPr/>
          <p:nvPr/>
        </p:nvSpPr>
        <p:spPr>
          <a:xfrm>
            <a:off x="9057562" y="6286500"/>
            <a:ext cx="162638" cy="162638"/>
          </a:xfrm>
          <a:custGeom>
            <a:avLst/>
            <a:gdLst/>
            <a:ahLst/>
            <a:cxnLst/>
            <a:rect l="l" t="t" r="r" b="b"/>
            <a:pathLst>
              <a:path w="162638" h="162638">
                <a:moveTo>
                  <a:pt x="0" y="0"/>
                </a:moveTo>
                <a:lnTo>
                  <a:pt x="162638" y="0"/>
                </a:lnTo>
                <a:lnTo>
                  <a:pt x="162638" y="162638"/>
                </a:lnTo>
                <a:lnTo>
                  <a:pt x="0" y="162638"/>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61" name="Freeform 24"/>
          <p:cNvSpPr/>
          <p:nvPr/>
        </p:nvSpPr>
        <p:spPr>
          <a:xfrm>
            <a:off x="9067800" y="7343062"/>
            <a:ext cx="162638" cy="162638"/>
          </a:xfrm>
          <a:custGeom>
            <a:avLst/>
            <a:gdLst/>
            <a:ahLst/>
            <a:cxnLst/>
            <a:rect l="l" t="t" r="r" b="b"/>
            <a:pathLst>
              <a:path w="162638" h="162638">
                <a:moveTo>
                  <a:pt x="0" y="0"/>
                </a:moveTo>
                <a:lnTo>
                  <a:pt x="162638" y="0"/>
                </a:lnTo>
                <a:lnTo>
                  <a:pt x="162638" y="162638"/>
                </a:lnTo>
                <a:lnTo>
                  <a:pt x="0" y="162638"/>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62" name="Freeform 24"/>
          <p:cNvSpPr/>
          <p:nvPr/>
        </p:nvSpPr>
        <p:spPr>
          <a:xfrm>
            <a:off x="9067800" y="8343900"/>
            <a:ext cx="162638" cy="162638"/>
          </a:xfrm>
          <a:custGeom>
            <a:avLst/>
            <a:gdLst/>
            <a:ahLst/>
            <a:cxnLst/>
            <a:rect l="l" t="t" r="r" b="b"/>
            <a:pathLst>
              <a:path w="162638" h="162638">
                <a:moveTo>
                  <a:pt x="0" y="0"/>
                </a:moveTo>
                <a:lnTo>
                  <a:pt x="162638" y="0"/>
                </a:lnTo>
                <a:lnTo>
                  <a:pt x="162638" y="162638"/>
                </a:lnTo>
                <a:lnTo>
                  <a:pt x="0" y="162638"/>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Tree>
  </p:cSld>
  <p:clrMapOvr>
    <a:masterClrMapping/>
  </p:clrMapOvr>
</p:sld>
</file>

<file path=ppt/tags/tag1.xml><?xml version="1.0" encoding="utf-8"?>
<p:tagLst xmlns:p="http://schemas.openxmlformats.org/presentationml/2006/main">
  <p:tag name="KSO_WM_DIAGRAM_VIRTUALLY_FRAME" val="{&quot;height&quot;:551.5882677165355,&quot;left&quot;:746.6491338582676,&quot;top&quot;:178.06299212598427,&quot;width&quot;:535.2417322834647}"/>
</p:tagLst>
</file>

<file path=ppt/tags/tag10.xml><?xml version="1.0" encoding="utf-8"?>
<p:tagLst xmlns:p="http://schemas.openxmlformats.org/presentationml/2006/main">
  <p:tag name="KSO_WM_DIAGRAM_VIRTUALLY_FRAME" val="{&quot;height&quot;:551.5882677165355,&quot;left&quot;:746.6491338582676,&quot;top&quot;:178.06299212598427,&quot;width&quot;:535.2417322834647}"/>
</p:tagLst>
</file>

<file path=ppt/tags/tag11.xml><?xml version="1.0" encoding="utf-8"?>
<p:tagLst xmlns:p="http://schemas.openxmlformats.org/presentationml/2006/main">
  <p:tag name="KSO_WM_DIAGRAM_VIRTUALLY_FRAME" val="{&quot;height&quot;:551.5882677165355,&quot;left&quot;:746.6491338582676,&quot;top&quot;:178.06299212598427,&quot;width&quot;:535.2417322834647}"/>
</p:tagLst>
</file>

<file path=ppt/tags/tag12.xml><?xml version="1.0" encoding="utf-8"?>
<p:tagLst xmlns:p="http://schemas.openxmlformats.org/presentationml/2006/main">
  <p:tag name="KSO_WM_DIAGRAM_VIRTUALLY_FRAME" val="{&quot;height&quot;:551.5882677165355,&quot;left&quot;:746.6491338582676,&quot;top&quot;:178.06299212598427,&quot;width&quot;:535.2417322834647}"/>
</p:tagLst>
</file>

<file path=ppt/tags/tag13.xml><?xml version="1.0" encoding="utf-8"?>
<p:tagLst xmlns:p="http://schemas.openxmlformats.org/presentationml/2006/main">
  <p:tag name="KSO_WM_DIAGRAM_VIRTUALLY_FRAME" val="{&quot;height&quot;:551.5882677165355,&quot;left&quot;:746.6491338582676,&quot;top&quot;:178.06299212598427,&quot;width&quot;:535.2417322834647}"/>
</p:tagLst>
</file>

<file path=ppt/tags/tag14.xml><?xml version="1.0" encoding="utf-8"?>
<p:tagLst xmlns:p="http://schemas.openxmlformats.org/presentationml/2006/main">
  <p:tag name="KSO_WM_DIAGRAM_VIRTUALLY_FRAME" val="{&quot;height&quot;:551.5882677165355,&quot;left&quot;:746.6491338582676,&quot;top&quot;:178.06299212598427,&quot;width&quot;:535.2417322834647}"/>
</p:tagLst>
</file>

<file path=ppt/tags/tag15.xml><?xml version="1.0" encoding="utf-8"?>
<p:tagLst xmlns:p="http://schemas.openxmlformats.org/presentationml/2006/main">
  <p:tag name="KSO_WM_DIAGRAM_VIRTUALLY_FRAME" val="{&quot;height&quot;:551.5882677165355,&quot;left&quot;:746.6491338582676,&quot;top&quot;:178.06299212598427,&quot;width&quot;:535.2417322834647}"/>
</p:tagLst>
</file>

<file path=ppt/tags/tag16.xml><?xml version="1.0" encoding="utf-8"?>
<p:tagLst xmlns:p="http://schemas.openxmlformats.org/presentationml/2006/main">
  <p:tag name="COMMONDATA" val="eyJoZGlkIjoiZjg5ZDhiOGFkZjYxMjk3ZTc2Mzg3M2Y3MTJhYTlmZGUifQ=="/>
  <p:tag name="commondata" val="eyJoZGlkIjoiZTc4YTg0ZWNmZTY4YzVlOTcyMTI4ZTU0NjVkN2JmNTQifQ=="/>
</p:tagLst>
</file>

<file path=ppt/tags/tag2.xml><?xml version="1.0" encoding="utf-8"?>
<p:tagLst xmlns:p="http://schemas.openxmlformats.org/presentationml/2006/main">
  <p:tag name="KSO_WM_DIAGRAM_VIRTUALLY_FRAME" val="{&quot;height&quot;:551.5882677165355,&quot;left&quot;:746.6491338582676,&quot;top&quot;:178.06299212598427,&quot;width&quot;:535.2417322834647}"/>
</p:tagLst>
</file>

<file path=ppt/tags/tag3.xml><?xml version="1.0" encoding="utf-8"?>
<p:tagLst xmlns:p="http://schemas.openxmlformats.org/presentationml/2006/main">
  <p:tag name="KSO_WM_DIAGRAM_VIRTUALLY_FRAME" val="{&quot;height&quot;:551.5882677165355,&quot;left&quot;:746.6491338582676,&quot;top&quot;:178.06299212598427,&quot;width&quot;:535.2417322834647}"/>
</p:tagLst>
</file>

<file path=ppt/tags/tag4.xml><?xml version="1.0" encoding="utf-8"?>
<p:tagLst xmlns:p="http://schemas.openxmlformats.org/presentationml/2006/main">
  <p:tag name="KSO_WM_DIAGRAM_VIRTUALLY_FRAME" val="{&quot;height&quot;:551.5882677165355,&quot;left&quot;:746.6491338582676,&quot;top&quot;:178.06299212598427,&quot;width&quot;:535.2417322834647}"/>
</p:tagLst>
</file>

<file path=ppt/tags/tag5.xml><?xml version="1.0" encoding="utf-8"?>
<p:tagLst xmlns:p="http://schemas.openxmlformats.org/presentationml/2006/main">
  <p:tag name="KSO_WM_DIAGRAM_VIRTUALLY_FRAME" val="{&quot;height&quot;:551.5882677165355,&quot;left&quot;:746.6491338582676,&quot;top&quot;:178.06299212598427,&quot;width&quot;:535.2417322834647}"/>
</p:tagLst>
</file>

<file path=ppt/tags/tag6.xml><?xml version="1.0" encoding="utf-8"?>
<p:tagLst xmlns:p="http://schemas.openxmlformats.org/presentationml/2006/main">
  <p:tag name="KSO_WM_DIAGRAM_VIRTUALLY_FRAME" val="{&quot;height&quot;:551.5882677165355,&quot;left&quot;:746.6491338582676,&quot;top&quot;:178.06299212598427,&quot;width&quot;:535.2417322834647}"/>
</p:tagLst>
</file>

<file path=ppt/tags/tag7.xml><?xml version="1.0" encoding="utf-8"?>
<p:tagLst xmlns:p="http://schemas.openxmlformats.org/presentationml/2006/main">
  <p:tag name="KSO_WM_DIAGRAM_VIRTUALLY_FRAME" val="{&quot;height&quot;:551.5882677165355,&quot;left&quot;:746.6491338582676,&quot;top&quot;:178.06299212598427,&quot;width&quot;:535.2417322834647}"/>
</p:tagLst>
</file>

<file path=ppt/tags/tag8.xml><?xml version="1.0" encoding="utf-8"?>
<p:tagLst xmlns:p="http://schemas.openxmlformats.org/presentationml/2006/main">
  <p:tag name="KSO_WM_DIAGRAM_VIRTUALLY_FRAME" val="{&quot;height&quot;:551.5882677165355,&quot;left&quot;:746.6491338582676,&quot;top&quot;:178.06299212598427,&quot;width&quot;:535.2417322834647}"/>
</p:tagLst>
</file>

<file path=ppt/tags/tag9.xml><?xml version="1.0" encoding="utf-8"?>
<p:tagLst xmlns:p="http://schemas.openxmlformats.org/presentationml/2006/main">
  <p:tag name="KSO_WM_DIAGRAM_VIRTUALLY_FRAME" val="{&quot;height&quot;:551.5882677165355,&quot;left&quot;:746.6491338582676,&quot;top&quot;:178.06299212598427,&quot;width&quot;:535.241732283464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16536</Words>
  <Application>WPS 演示</Application>
  <PresentationFormat>自定义</PresentationFormat>
  <Paragraphs>1572</Paragraphs>
  <Slides>66</Slides>
  <Notes>1</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66</vt:i4>
      </vt:variant>
    </vt:vector>
  </HeadingPairs>
  <TitlesOfParts>
    <vt:vector size="85" baseType="lpstr">
      <vt:lpstr>Arial</vt:lpstr>
      <vt:lpstr>宋体</vt:lpstr>
      <vt:lpstr>Wingdings</vt:lpstr>
      <vt:lpstr>Poppins Bold</vt:lpstr>
      <vt:lpstr>Poppins Medium</vt:lpstr>
      <vt:lpstr>Calibri</vt:lpstr>
      <vt:lpstr>LINE Seed Sans TH Bold</vt:lpstr>
      <vt:lpstr>Bebas Neue</vt:lpstr>
      <vt:lpstr>Verdana</vt:lpstr>
      <vt:lpstr>微软雅黑</vt:lpstr>
      <vt:lpstr>Arial Unicode MS</vt:lpstr>
      <vt:lpstr>等线</vt:lpstr>
      <vt:lpstr>Poppins Medium Bold</vt:lpstr>
      <vt:lpstr>Open Sans Extra Bold</vt:lpstr>
      <vt:lpstr>Arial</vt:lpstr>
      <vt:lpstr>Roboto Condensed</vt:lpstr>
      <vt:lpstr>LINE Seed Sans TH</vt:lpstr>
      <vt:lpstr>Roboto Condensed Bold</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WECON PLC PRESENTATION SEMINAR 2024</dc:title>
  <dc:creator/>
  <cp:lastModifiedBy>WPS_1647913682</cp:lastModifiedBy>
  <cp:revision>18</cp:revision>
  <dcterms:created xsi:type="dcterms:W3CDTF">2006-08-16T00:00:00Z</dcterms:created>
  <dcterms:modified xsi:type="dcterms:W3CDTF">2024-08-15T06:13:33Z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D592FE14F0D3416AB5A7551312FD4C99_13</vt:lpwstr>
  </property>
  <property fmtid="{D5CDD505-2E9C-101B-9397-08002B2CF9AE}" pid="3" name="KSOProductBuildVer">
    <vt:lpwstr>2052-12.1.0.17147</vt:lpwstr>
  </property>
</Properties>
</file>